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57" r:id="rId4"/>
    <p:sldId id="258" r:id="rId5"/>
    <p:sldId id="259" r:id="rId6"/>
    <p:sldId id="288" r:id="rId7"/>
    <p:sldId id="285" r:id="rId8"/>
    <p:sldId id="260" r:id="rId9"/>
    <p:sldId id="261" r:id="rId10"/>
    <p:sldId id="262" r:id="rId11"/>
    <p:sldId id="263" r:id="rId12"/>
    <p:sldId id="291" r:id="rId13"/>
    <p:sldId id="264" r:id="rId14"/>
    <p:sldId id="265" r:id="rId15"/>
    <p:sldId id="266" r:id="rId16"/>
    <p:sldId id="287" r:id="rId17"/>
    <p:sldId id="267" r:id="rId18"/>
    <p:sldId id="270" r:id="rId19"/>
    <p:sldId id="271" r:id="rId20"/>
    <p:sldId id="272" r:id="rId21"/>
    <p:sldId id="273" r:id="rId22"/>
    <p:sldId id="274" r:id="rId23"/>
    <p:sldId id="289" r:id="rId24"/>
    <p:sldId id="275" r:id="rId25"/>
    <p:sldId id="290" r:id="rId26"/>
    <p:sldId id="276" r:id="rId27"/>
    <p:sldId id="277" r:id="rId28"/>
    <p:sldId id="278" r:id="rId29"/>
    <p:sldId id="279" r:id="rId30"/>
    <p:sldId id="281"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28" y="-1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ACEs%20and%20APHA\ACEs%20post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esktop\ACEs%20and%20APHA\ACEs%20post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Desktop\FCMHC%20ACE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Desktop\MN%20SEOW\Program%20Sharing\Program%20Sharing%202014\Book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Desktop\MN%20SEOW\Program%20Sharing\Program%20Sharing%202014\Book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Desktop\MN%20SEOW\Program%20Sharing\Program%20Sharing%202014\Book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dmin\Desktop\FCMHC%20A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1">
                    <a:lumMod val="65000"/>
                    <a:lumOff val="35000"/>
                  </a:schemeClr>
                </a:solidFill>
                <a:latin typeface="+mn-lt"/>
                <a:ea typeface="+mn-ea"/>
                <a:cs typeface="+mn-cs"/>
              </a:defRPr>
            </a:pPr>
            <a:r>
              <a:rPr lang="en-US" sz="2800" b="1" dirty="0"/>
              <a:t>Frequency of ACE Categories among Minnesota 8th, 9th, and 11th Graders</a:t>
            </a:r>
            <a:r>
              <a:rPr lang="en-US" sz="1200" b="1" dirty="0"/>
              <a:t> </a:t>
            </a:r>
            <a:endParaRPr lang="en-US" sz="1200" b="1" dirty="0" smtClean="0"/>
          </a:p>
          <a:p>
            <a:pPr algn="l">
              <a:defRPr sz="1200" b="1" i="0" u="none" strike="noStrike" kern="1200" spc="0" baseline="0">
                <a:solidFill>
                  <a:schemeClr val="tx1">
                    <a:lumMod val="65000"/>
                    <a:lumOff val="35000"/>
                  </a:schemeClr>
                </a:solidFill>
                <a:latin typeface="+mn-lt"/>
                <a:ea typeface="+mn-ea"/>
                <a:cs typeface="+mn-cs"/>
              </a:defRPr>
            </a:pPr>
            <a:r>
              <a:rPr lang="en-US" sz="1800" b="1" dirty="0" smtClean="0"/>
              <a:t>2013 MSS</a:t>
            </a:r>
            <a:endParaRPr lang="en-US" sz="1800" b="1" dirty="0"/>
          </a:p>
        </c:rich>
      </c:tx>
      <c:layout/>
      <c:overlay val="0"/>
      <c:spPr>
        <a:noFill/>
        <a:ln>
          <a:noFill/>
        </a:ln>
        <a:effectLst/>
      </c:spPr>
    </c:title>
    <c:autoTitleDeleted val="0"/>
    <c:plotArea>
      <c:layout/>
      <c:barChart>
        <c:barDir val="bar"/>
        <c:grouping val="clustered"/>
        <c:varyColors val="0"/>
        <c:ser>
          <c:idx val="0"/>
          <c:order val="0"/>
          <c:tx>
            <c:strRef>
              <c:f>Sheet1!$B$33</c:f>
              <c:strCache>
                <c:ptCount val="1"/>
                <c:pt idx="0">
                  <c:v>Percent</c:v>
                </c:pt>
              </c:strCache>
            </c:strRef>
          </c:tx>
          <c:spPr>
            <a:solidFill>
              <a:schemeClr val="accent6">
                <a:lumMod val="75000"/>
              </a:schemeClr>
            </a:solidFill>
            <a:ln>
              <a:noFill/>
            </a:ln>
            <a:effectLst/>
          </c:spPr>
          <c:invertIfNegative val="0"/>
          <c:dLbls>
            <c:txPr>
              <a:bodyPr/>
              <a:lstStyle/>
              <a:p>
                <a:pPr>
                  <a:defRPr sz="2000" b="1">
                    <a:solidFill>
                      <a:schemeClr val="tx1">
                        <a:lumMod val="65000"/>
                        <a:lumOff val="35000"/>
                      </a:schemeClr>
                    </a:solidFill>
                  </a:defRPr>
                </a:pPr>
                <a:endParaRPr lang="en-US"/>
              </a:p>
            </c:txPr>
            <c:showLegendKey val="0"/>
            <c:showVal val="1"/>
            <c:showCatName val="0"/>
            <c:showSerName val="0"/>
            <c:showPercent val="0"/>
            <c:showBubbleSize val="0"/>
            <c:showLeaderLines val="0"/>
          </c:dLbls>
          <c:cat>
            <c:strRef>
              <c:f>Sheet1!$A$34:$A$40</c:f>
              <c:strCache>
                <c:ptCount val="7"/>
                <c:pt idx="0">
                  <c:v>Sexual abuse</c:v>
                </c:pt>
                <c:pt idx="1">
                  <c:v>Household drug use</c:v>
                </c:pt>
                <c:pt idx="2">
                  <c:v>Domestic violence</c:v>
                </c:pt>
                <c:pt idx="3">
                  <c:v>Household alcohol problems</c:v>
                </c:pt>
                <c:pt idx="4">
                  <c:v>Physical abuse</c:v>
                </c:pt>
                <c:pt idx="5">
                  <c:v>Verbal abuse</c:v>
                </c:pt>
                <c:pt idx="6">
                  <c:v>Caregiver incarceration</c:v>
                </c:pt>
              </c:strCache>
            </c:strRef>
          </c:cat>
          <c:val>
            <c:numRef>
              <c:f>Sheet1!$B$34:$B$40</c:f>
              <c:numCache>
                <c:formatCode>0%</c:formatCode>
                <c:ptCount val="7"/>
                <c:pt idx="0">
                  <c:v>0.05</c:v>
                </c:pt>
                <c:pt idx="1">
                  <c:v>0.0600000000000001</c:v>
                </c:pt>
                <c:pt idx="2">
                  <c:v>0.07</c:v>
                </c:pt>
                <c:pt idx="3">
                  <c:v>0.1</c:v>
                </c:pt>
                <c:pt idx="4">
                  <c:v>0.12</c:v>
                </c:pt>
                <c:pt idx="5">
                  <c:v>0.14</c:v>
                </c:pt>
                <c:pt idx="6">
                  <c:v>0.16</c:v>
                </c:pt>
              </c:numCache>
            </c:numRef>
          </c:val>
        </c:ser>
        <c:dLbls>
          <c:showLegendKey val="0"/>
          <c:showVal val="0"/>
          <c:showCatName val="0"/>
          <c:showSerName val="0"/>
          <c:showPercent val="0"/>
          <c:showBubbleSize val="0"/>
        </c:dLbls>
        <c:gapWidth val="90"/>
        <c:axId val="2045513960"/>
        <c:axId val="2045517448"/>
      </c:barChart>
      <c:catAx>
        <c:axId val="2045513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45517448"/>
        <c:crosses val="autoZero"/>
        <c:auto val="1"/>
        <c:lblAlgn val="ctr"/>
        <c:lblOffset val="100"/>
        <c:noMultiLvlLbl val="0"/>
      </c:catAx>
      <c:valAx>
        <c:axId val="2045517448"/>
        <c:scaling>
          <c:orientation val="minMax"/>
          <c:max val="0.25"/>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455139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2800" dirty="0">
                <a:solidFill>
                  <a:schemeClr val="tx1">
                    <a:lumMod val="65000"/>
                    <a:lumOff val="35000"/>
                  </a:schemeClr>
                </a:solidFill>
              </a:rPr>
              <a:t>Number of ACEs Reported by Minnesota</a:t>
            </a:r>
            <a:r>
              <a:rPr lang="en-US" sz="2800" baseline="0" dirty="0">
                <a:solidFill>
                  <a:schemeClr val="tx1">
                    <a:lumMod val="65000"/>
                    <a:lumOff val="35000"/>
                  </a:schemeClr>
                </a:solidFill>
              </a:rPr>
              <a:t> 8th, 9th, and 11th Graders</a:t>
            </a:r>
          </a:p>
          <a:p>
            <a:pPr algn="l">
              <a:defRPr/>
            </a:pPr>
            <a:r>
              <a:rPr lang="en-US" baseline="0" dirty="0">
                <a:solidFill>
                  <a:schemeClr val="tx1">
                    <a:lumMod val="65000"/>
                    <a:lumOff val="35000"/>
                  </a:schemeClr>
                </a:solidFill>
              </a:rPr>
              <a:t>2013 MSS</a:t>
            </a:r>
            <a:endParaRPr lang="en-US" dirty="0">
              <a:solidFill>
                <a:schemeClr val="tx1">
                  <a:lumMod val="65000"/>
                  <a:lumOff val="35000"/>
                </a:schemeClr>
              </a:solidFill>
            </a:endParaRPr>
          </a:p>
        </c:rich>
      </c:tx>
      <c:layout/>
      <c:overlay val="0"/>
    </c:title>
    <c:autoTitleDeleted val="0"/>
    <c:plotArea>
      <c:layout/>
      <c:pieChart>
        <c:varyColors val="1"/>
        <c:ser>
          <c:idx val="0"/>
          <c:order val="0"/>
          <c:tx>
            <c:strRef>
              <c:f>Sheet1!$B$51</c:f>
              <c:strCache>
                <c:ptCount val="1"/>
                <c:pt idx="0">
                  <c:v>ACEs</c:v>
                </c:pt>
              </c:strCache>
            </c:strRef>
          </c:tx>
          <c:dPt>
            <c:idx val="0"/>
            <c:bubble3D val="0"/>
            <c:spPr>
              <a:solidFill>
                <a:schemeClr val="bg1">
                  <a:lumMod val="75000"/>
                </a:schemeClr>
              </a:solidFill>
              <a:ln w="19050">
                <a:solidFill>
                  <a:schemeClr val="lt1"/>
                </a:solidFill>
              </a:ln>
              <a:effectLst/>
            </c:spPr>
          </c:dPt>
          <c:dPt>
            <c:idx val="1"/>
            <c:bubble3D val="0"/>
            <c:spPr>
              <a:solidFill>
                <a:schemeClr val="accent1">
                  <a:lumMod val="75000"/>
                </a:schemeClr>
              </a:solidFill>
              <a:ln w="19050">
                <a:solidFill>
                  <a:schemeClr val="lt1"/>
                </a:solidFill>
              </a:ln>
              <a:effectLst/>
            </c:spPr>
          </c:dPt>
          <c:dPt>
            <c:idx val="2"/>
            <c:bubble3D val="0"/>
            <c:spPr>
              <a:solidFill>
                <a:schemeClr val="accent3">
                  <a:lumMod val="75000"/>
                </a:schemeClr>
              </a:solidFill>
              <a:ln w="19050">
                <a:solidFill>
                  <a:schemeClr val="lt1"/>
                </a:solidFill>
              </a:ln>
              <a:effectLst/>
            </c:spPr>
          </c:dPt>
          <c:dPt>
            <c:idx val="3"/>
            <c:bubble3D val="0"/>
            <c:spPr>
              <a:solidFill>
                <a:srgbClr val="FFC000"/>
              </a:solidFill>
              <a:ln w="19050">
                <a:solidFill>
                  <a:schemeClr val="lt1"/>
                </a:solidFill>
              </a:ln>
              <a:effectLst/>
            </c:spPr>
          </c:dPt>
          <c:dPt>
            <c:idx val="4"/>
            <c:bubble3D val="0"/>
            <c:spPr>
              <a:solidFill>
                <a:schemeClr val="accent6">
                  <a:lumMod val="75000"/>
                </a:schemeClr>
              </a:solidFill>
              <a:ln w="19050">
                <a:solidFill>
                  <a:schemeClr val="lt1"/>
                </a:solidFill>
              </a:ln>
              <a:effectLst/>
            </c:spPr>
          </c:dPt>
          <c:dLbls>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85000"/>
                        </a:schemeClr>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8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Sheet1!$A$52:$A$56</c:f>
              <c:strCache>
                <c:ptCount val="5"/>
                <c:pt idx="0">
                  <c:v>Zero ACEs</c:v>
                </c:pt>
                <c:pt idx="1">
                  <c:v>One ACE</c:v>
                </c:pt>
                <c:pt idx="2">
                  <c:v>Two ACEs</c:v>
                </c:pt>
                <c:pt idx="3">
                  <c:v>Three ACEs</c:v>
                </c:pt>
                <c:pt idx="4">
                  <c:v>Four+ ACEs</c:v>
                </c:pt>
              </c:strCache>
            </c:strRef>
          </c:cat>
          <c:val>
            <c:numRef>
              <c:f>Sheet1!$B$52:$B$56</c:f>
              <c:numCache>
                <c:formatCode>0%</c:formatCode>
                <c:ptCount val="5"/>
                <c:pt idx="0">
                  <c:v>0.640000000000001</c:v>
                </c:pt>
                <c:pt idx="1">
                  <c:v>0.18</c:v>
                </c:pt>
                <c:pt idx="2">
                  <c:v>0.09</c:v>
                </c:pt>
                <c:pt idx="3">
                  <c:v>0.05</c:v>
                </c:pt>
                <c:pt idx="4">
                  <c:v>0.04</c:v>
                </c:pt>
              </c:numCache>
            </c:numRef>
          </c:val>
        </c:ser>
        <c:dLbls>
          <c:showLegendKey val="0"/>
          <c:showVal val="0"/>
          <c:showCatName val="0"/>
          <c:showSerName val="0"/>
          <c:showPercent val="0"/>
          <c:showBubbleSize val="0"/>
          <c:showLeaderLines val="1"/>
        </c:dLbls>
        <c:firstSliceAng val="276"/>
      </c:pieChart>
      <c:spPr>
        <a:noFill/>
        <a:ln>
          <a:noFill/>
        </a:ln>
        <a:effectLst/>
      </c:spPr>
    </c:plotArea>
    <c:legend>
      <c:legendPos val="r"/>
      <c:layout>
        <c:manualLayout>
          <c:xMode val="edge"/>
          <c:yMode val="edge"/>
          <c:x val="0.73353507282178"/>
          <c:y val="0.427732633420822"/>
          <c:w val="0.206007410838351"/>
          <c:h val="0.37194575678040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Depression</c:v>
                </c:pt>
              </c:strCache>
            </c:strRef>
          </c:tx>
          <c:spPr>
            <a:solidFill>
              <a:schemeClr val="accent1">
                <a:lumMod val="75000"/>
              </a:schemeClr>
            </a:solidFill>
          </c:spPr>
          <c:invertIfNegative val="0"/>
          <c:dLbls>
            <c:txPr>
              <a:bodyPr/>
              <a:lstStyle/>
              <a:p>
                <a:pPr>
                  <a:defRPr sz="1400" b="1">
                    <a:solidFill>
                      <a:schemeClr val="accent1">
                        <a:lumMod val="75000"/>
                      </a:schemeClr>
                    </a:solidFill>
                  </a:defRPr>
                </a:pPr>
                <a:endParaRPr lang="en-US"/>
              </a:p>
            </c:txPr>
            <c:showLegendKey val="0"/>
            <c:showVal val="1"/>
            <c:showCatName val="0"/>
            <c:showSerName val="0"/>
            <c:showPercent val="0"/>
            <c:showBubbleSize val="0"/>
            <c:showLeaderLines val="0"/>
          </c:dLbls>
          <c:cat>
            <c:strRef>
              <c:f>Sheet1!$B$1:$F$1</c:f>
              <c:strCache>
                <c:ptCount val="5"/>
                <c:pt idx="0">
                  <c:v>ACE Score 0</c:v>
                </c:pt>
                <c:pt idx="1">
                  <c:v>ACE Score 1</c:v>
                </c:pt>
                <c:pt idx="2">
                  <c:v>ACE Score 2</c:v>
                </c:pt>
                <c:pt idx="3">
                  <c:v>ACE Score 3</c:v>
                </c:pt>
                <c:pt idx="4">
                  <c:v>ACE Score 4+</c:v>
                </c:pt>
              </c:strCache>
            </c:strRef>
          </c:cat>
          <c:val>
            <c:numRef>
              <c:f>Sheet1!$B$2:$F$2</c:f>
              <c:numCache>
                <c:formatCode>0%</c:formatCode>
                <c:ptCount val="5"/>
                <c:pt idx="0">
                  <c:v>0.19</c:v>
                </c:pt>
                <c:pt idx="1">
                  <c:v>0.36</c:v>
                </c:pt>
                <c:pt idx="2">
                  <c:v>0.51</c:v>
                </c:pt>
                <c:pt idx="3">
                  <c:v>0.6</c:v>
                </c:pt>
                <c:pt idx="4">
                  <c:v>0.7</c:v>
                </c:pt>
              </c:numCache>
            </c:numRef>
          </c:val>
        </c:ser>
        <c:ser>
          <c:idx val="1"/>
          <c:order val="1"/>
          <c:tx>
            <c:strRef>
              <c:f>Sheet1!$A$3</c:f>
              <c:strCache>
                <c:ptCount val="1"/>
                <c:pt idx="0">
                  <c:v>Anxiety</c:v>
                </c:pt>
              </c:strCache>
            </c:strRef>
          </c:tx>
          <c:spPr>
            <a:solidFill>
              <a:schemeClr val="accent6">
                <a:lumMod val="75000"/>
              </a:schemeClr>
            </a:solidFill>
          </c:spPr>
          <c:invertIfNegative val="0"/>
          <c:dLbls>
            <c:txPr>
              <a:bodyPr/>
              <a:lstStyle/>
              <a:p>
                <a:pPr>
                  <a:defRPr sz="1400" b="1">
                    <a:solidFill>
                      <a:schemeClr val="accent6">
                        <a:lumMod val="75000"/>
                      </a:schemeClr>
                    </a:solidFill>
                  </a:defRPr>
                </a:pPr>
                <a:endParaRPr lang="en-US"/>
              </a:p>
            </c:txPr>
            <c:showLegendKey val="0"/>
            <c:showVal val="1"/>
            <c:showCatName val="0"/>
            <c:showSerName val="0"/>
            <c:showPercent val="0"/>
            <c:showBubbleSize val="0"/>
            <c:showLeaderLines val="0"/>
          </c:dLbls>
          <c:cat>
            <c:strRef>
              <c:f>Sheet1!$B$1:$F$1</c:f>
              <c:strCache>
                <c:ptCount val="5"/>
                <c:pt idx="0">
                  <c:v>ACE Score 0</c:v>
                </c:pt>
                <c:pt idx="1">
                  <c:v>ACE Score 1</c:v>
                </c:pt>
                <c:pt idx="2">
                  <c:v>ACE Score 2</c:v>
                </c:pt>
                <c:pt idx="3">
                  <c:v>ACE Score 3</c:v>
                </c:pt>
                <c:pt idx="4">
                  <c:v>ACE Score 4+</c:v>
                </c:pt>
              </c:strCache>
            </c:strRef>
          </c:cat>
          <c:val>
            <c:numRef>
              <c:f>Sheet1!$B$3:$F$3</c:f>
              <c:numCache>
                <c:formatCode>0%</c:formatCode>
                <c:ptCount val="5"/>
                <c:pt idx="0">
                  <c:v>0.22</c:v>
                </c:pt>
                <c:pt idx="1">
                  <c:v>0.39</c:v>
                </c:pt>
                <c:pt idx="2">
                  <c:v>0.5</c:v>
                </c:pt>
                <c:pt idx="3">
                  <c:v>0.58</c:v>
                </c:pt>
                <c:pt idx="4">
                  <c:v>0.670000000000001</c:v>
                </c:pt>
              </c:numCache>
            </c:numRef>
          </c:val>
        </c:ser>
        <c:ser>
          <c:idx val="2"/>
          <c:order val="2"/>
          <c:tx>
            <c:strRef>
              <c:f>Sheet1!$A$4</c:f>
              <c:strCache>
                <c:ptCount val="1"/>
                <c:pt idx="0">
                  <c:v>Self-Harm</c:v>
                </c:pt>
              </c:strCache>
            </c:strRef>
          </c:tx>
          <c:spPr>
            <a:solidFill>
              <a:schemeClr val="tx1">
                <a:lumMod val="65000"/>
                <a:lumOff val="35000"/>
              </a:schemeClr>
            </a:solidFill>
          </c:spPr>
          <c:invertIfNegative val="0"/>
          <c:dLbls>
            <c:txPr>
              <a:bodyPr/>
              <a:lstStyle/>
              <a:p>
                <a:pPr>
                  <a:defRPr sz="1400" b="1">
                    <a:solidFill>
                      <a:schemeClr val="tx1">
                        <a:lumMod val="65000"/>
                        <a:lumOff val="35000"/>
                      </a:schemeClr>
                    </a:solidFill>
                  </a:defRPr>
                </a:pPr>
                <a:endParaRPr lang="en-US"/>
              </a:p>
            </c:txPr>
            <c:showLegendKey val="0"/>
            <c:showVal val="1"/>
            <c:showCatName val="0"/>
            <c:showSerName val="0"/>
            <c:showPercent val="0"/>
            <c:showBubbleSize val="0"/>
            <c:showLeaderLines val="0"/>
          </c:dLbls>
          <c:cat>
            <c:strRef>
              <c:f>Sheet1!$B$1:$F$1</c:f>
              <c:strCache>
                <c:ptCount val="5"/>
                <c:pt idx="0">
                  <c:v>ACE Score 0</c:v>
                </c:pt>
                <c:pt idx="1">
                  <c:v>ACE Score 1</c:v>
                </c:pt>
                <c:pt idx="2">
                  <c:v>ACE Score 2</c:v>
                </c:pt>
                <c:pt idx="3">
                  <c:v>ACE Score 3</c:v>
                </c:pt>
                <c:pt idx="4">
                  <c:v>ACE Score 4+</c:v>
                </c:pt>
              </c:strCache>
            </c:strRef>
          </c:cat>
          <c:val>
            <c:numRef>
              <c:f>Sheet1!$B$4:$F$4</c:f>
              <c:numCache>
                <c:formatCode>0%</c:formatCode>
                <c:ptCount val="5"/>
                <c:pt idx="0">
                  <c:v>0.07</c:v>
                </c:pt>
                <c:pt idx="1">
                  <c:v>0.19</c:v>
                </c:pt>
                <c:pt idx="2">
                  <c:v>0.29</c:v>
                </c:pt>
                <c:pt idx="3">
                  <c:v>0.38</c:v>
                </c:pt>
                <c:pt idx="4">
                  <c:v>0.52</c:v>
                </c:pt>
              </c:numCache>
            </c:numRef>
          </c:val>
        </c:ser>
        <c:dLbls>
          <c:showLegendKey val="0"/>
          <c:showVal val="0"/>
          <c:showCatName val="0"/>
          <c:showSerName val="0"/>
          <c:showPercent val="0"/>
          <c:showBubbleSize val="0"/>
        </c:dLbls>
        <c:gapWidth val="98"/>
        <c:overlap val="-15"/>
        <c:axId val="2100349960"/>
        <c:axId val="2101883608"/>
      </c:barChart>
      <c:catAx>
        <c:axId val="2100349960"/>
        <c:scaling>
          <c:orientation val="minMax"/>
        </c:scaling>
        <c:delete val="0"/>
        <c:axPos val="b"/>
        <c:majorTickMark val="out"/>
        <c:minorTickMark val="none"/>
        <c:tickLblPos val="nextTo"/>
        <c:txPr>
          <a:bodyPr/>
          <a:lstStyle/>
          <a:p>
            <a:pPr>
              <a:defRPr sz="1200" b="1"/>
            </a:pPr>
            <a:endParaRPr lang="en-US"/>
          </a:p>
        </c:txPr>
        <c:crossAx val="2101883608"/>
        <c:crosses val="autoZero"/>
        <c:auto val="1"/>
        <c:lblAlgn val="ctr"/>
        <c:lblOffset val="100"/>
        <c:noMultiLvlLbl val="0"/>
      </c:catAx>
      <c:valAx>
        <c:axId val="2101883608"/>
        <c:scaling>
          <c:orientation val="minMax"/>
          <c:max val="1.0"/>
        </c:scaling>
        <c:delete val="0"/>
        <c:axPos val="l"/>
        <c:majorGridlines>
          <c:spPr>
            <a:ln>
              <a:solidFill>
                <a:schemeClr val="bg1"/>
              </a:solidFill>
            </a:ln>
          </c:spPr>
        </c:majorGridlines>
        <c:numFmt formatCode="0%" sourceLinked="1"/>
        <c:majorTickMark val="out"/>
        <c:minorTickMark val="none"/>
        <c:tickLblPos val="nextTo"/>
        <c:txPr>
          <a:bodyPr/>
          <a:lstStyle/>
          <a:p>
            <a:pPr>
              <a:defRPr sz="1200"/>
            </a:pPr>
            <a:endParaRPr lang="en-US"/>
          </a:p>
        </c:txPr>
        <c:crossAx val="2100349960"/>
        <c:crosses val="autoZero"/>
        <c:crossBetween val="between"/>
        <c:majorUnit val="0.2"/>
      </c:valAx>
    </c:plotArea>
    <c:legend>
      <c:legendPos val="b"/>
      <c:layout/>
      <c:overlay val="0"/>
      <c:txPr>
        <a:bodyPr/>
        <a:lstStyle/>
        <a:p>
          <a:pPr>
            <a:defRPr sz="18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Minnesota 8th, 9th, and 11th Graders Reporting Past Year Suicidal Ideation</a:t>
            </a:r>
            <a:r>
              <a:rPr lang="en-US" sz="2000" baseline="0" dirty="0"/>
              <a:t> and Attempts, by ACE Score, </a:t>
            </a:r>
            <a:r>
              <a:rPr lang="en-US" sz="2000" baseline="0" dirty="0" smtClean="0"/>
              <a:t>2013 MSS</a:t>
            </a:r>
            <a:endParaRPr lang="en-US" sz="2000" dirty="0"/>
          </a:p>
        </c:rich>
      </c:tx>
      <c:layout>
        <c:manualLayout>
          <c:xMode val="edge"/>
          <c:yMode val="edge"/>
          <c:x val="0.110072463768116"/>
          <c:y val="0.0"/>
        </c:manualLayout>
      </c:layout>
      <c:overlay val="0"/>
      <c:spPr>
        <a:noFill/>
        <a:ln>
          <a:noFill/>
        </a:ln>
        <a:effectLst/>
      </c:spPr>
    </c:title>
    <c:autoTitleDeleted val="0"/>
    <c:plotArea>
      <c:layout/>
      <c:barChart>
        <c:barDir val="col"/>
        <c:grouping val="clustered"/>
        <c:varyColors val="0"/>
        <c:ser>
          <c:idx val="0"/>
          <c:order val="0"/>
          <c:tx>
            <c:strRef>
              <c:f>Sheet1!$A$71</c:f>
              <c:strCache>
                <c:ptCount val="1"/>
                <c:pt idx="0">
                  <c:v>Seriously considered suicide in the last year</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ACE Score 0</c:v>
                </c:pt>
                <c:pt idx="1">
                  <c:v>ACE Score 1</c:v>
                </c:pt>
                <c:pt idx="2">
                  <c:v>ACE Score 2</c:v>
                </c:pt>
                <c:pt idx="3">
                  <c:v>ACE Score 3</c:v>
                </c:pt>
                <c:pt idx="4">
                  <c:v>ACE Score 4+</c:v>
                </c:pt>
              </c:strCache>
            </c:strRef>
          </c:cat>
          <c:val>
            <c:numRef>
              <c:f>Sheet1!$B$71:$F$71</c:f>
              <c:numCache>
                <c:formatCode>0.0%</c:formatCode>
                <c:ptCount val="5"/>
                <c:pt idx="0">
                  <c:v>0.0490000000000001</c:v>
                </c:pt>
                <c:pt idx="1">
                  <c:v>0.137</c:v>
                </c:pt>
                <c:pt idx="2">
                  <c:v>0.225</c:v>
                </c:pt>
                <c:pt idx="3">
                  <c:v>0.307</c:v>
                </c:pt>
                <c:pt idx="4">
                  <c:v>0.419</c:v>
                </c:pt>
              </c:numCache>
            </c:numRef>
          </c:val>
        </c:ser>
        <c:ser>
          <c:idx val="1"/>
          <c:order val="1"/>
          <c:tx>
            <c:strRef>
              <c:f>Sheet1!$A$72</c:f>
              <c:strCache>
                <c:ptCount val="1"/>
                <c:pt idx="0">
                  <c:v>Actually attempted suicide in the last year</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ACE Score 0</c:v>
                </c:pt>
                <c:pt idx="1">
                  <c:v>ACE Score 1</c:v>
                </c:pt>
                <c:pt idx="2">
                  <c:v>ACE Score 2</c:v>
                </c:pt>
                <c:pt idx="3">
                  <c:v>ACE Score 3</c:v>
                </c:pt>
                <c:pt idx="4">
                  <c:v>ACE Score 4+</c:v>
                </c:pt>
              </c:strCache>
            </c:strRef>
          </c:cat>
          <c:val>
            <c:numRef>
              <c:f>Sheet1!$B$72:$F$72</c:f>
              <c:numCache>
                <c:formatCode>0.0%</c:formatCode>
                <c:ptCount val="5"/>
                <c:pt idx="0">
                  <c:v>0.01</c:v>
                </c:pt>
                <c:pt idx="1">
                  <c:v>0.036</c:v>
                </c:pt>
                <c:pt idx="2">
                  <c:v>0.072</c:v>
                </c:pt>
                <c:pt idx="3">
                  <c:v>0.108</c:v>
                </c:pt>
                <c:pt idx="4">
                  <c:v>0.206</c:v>
                </c:pt>
              </c:numCache>
            </c:numRef>
          </c:val>
        </c:ser>
        <c:dLbls>
          <c:showLegendKey val="0"/>
          <c:showVal val="0"/>
          <c:showCatName val="0"/>
          <c:showSerName val="0"/>
          <c:showPercent val="0"/>
          <c:showBubbleSize val="0"/>
        </c:dLbls>
        <c:gapWidth val="219"/>
        <c:overlap val="-27"/>
        <c:axId val="2102116104"/>
        <c:axId val="2102119624"/>
      </c:barChart>
      <c:catAx>
        <c:axId val="210211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2119624"/>
        <c:crosses val="autoZero"/>
        <c:auto val="1"/>
        <c:lblAlgn val="ctr"/>
        <c:lblOffset val="100"/>
        <c:noMultiLvlLbl val="0"/>
      </c:catAx>
      <c:valAx>
        <c:axId val="2102119624"/>
        <c:scaling>
          <c:orientation val="minMax"/>
          <c:max val="0.5"/>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2116104"/>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Sheet1!$Q$100</c:f>
              <c:strCache>
                <c:ptCount val="1"/>
                <c:pt idx="0">
                  <c:v>Past month alcohol use</c:v>
                </c:pt>
              </c:strCache>
            </c:strRef>
          </c:tx>
          <c:spPr>
            <a:solidFill>
              <a:schemeClr val="accent6">
                <a:lumMod val="75000"/>
              </a:schemeClr>
            </a:solidFill>
          </c:spPr>
          <c:invertIfNegative val="0"/>
          <c:dLbls>
            <c:txPr>
              <a:bodyPr/>
              <a:lstStyle/>
              <a:p>
                <a:pPr>
                  <a:defRPr sz="1200" b="1">
                    <a:solidFill>
                      <a:schemeClr val="accent6">
                        <a:lumMod val="75000"/>
                      </a:schemeClr>
                    </a:solidFill>
                  </a:defRPr>
                </a:pPr>
                <a:endParaRPr lang="en-US"/>
              </a:p>
            </c:txPr>
            <c:showLegendKey val="0"/>
            <c:showVal val="1"/>
            <c:showCatName val="0"/>
            <c:showSerName val="0"/>
            <c:showPercent val="0"/>
            <c:showBubbleSize val="0"/>
            <c:showLeaderLines val="0"/>
          </c:dLbls>
          <c:cat>
            <c:strRef>
              <c:f>Sheet1!$R$99:$V$99</c:f>
              <c:strCache>
                <c:ptCount val="5"/>
                <c:pt idx="0">
                  <c:v>ACE Score 0</c:v>
                </c:pt>
                <c:pt idx="1">
                  <c:v>ACE Score 1</c:v>
                </c:pt>
                <c:pt idx="2">
                  <c:v>ACE Score 2</c:v>
                </c:pt>
                <c:pt idx="3">
                  <c:v>ACE Score 3</c:v>
                </c:pt>
                <c:pt idx="4">
                  <c:v>ACE Score 4+</c:v>
                </c:pt>
              </c:strCache>
            </c:strRef>
          </c:cat>
          <c:val>
            <c:numRef>
              <c:f>Sheet1!$R$100:$V$100</c:f>
              <c:numCache>
                <c:formatCode>0%</c:formatCode>
                <c:ptCount val="5"/>
                <c:pt idx="0">
                  <c:v>0.11</c:v>
                </c:pt>
                <c:pt idx="1">
                  <c:v>0.21</c:v>
                </c:pt>
                <c:pt idx="2">
                  <c:v>0.28</c:v>
                </c:pt>
                <c:pt idx="3">
                  <c:v>0.35</c:v>
                </c:pt>
                <c:pt idx="4">
                  <c:v>0.47</c:v>
                </c:pt>
              </c:numCache>
            </c:numRef>
          </c:val>
        </c:ser>
        <c:dLbls>
          <c:showLegendKey val="0"/>
          <c:showVal val="0"/>
          <c:showCatName val="0"/>
          <c:showSerName val="0"/>
          <c:showPercent val="0"/>
          <c:showBubbleSize val="0"/>
        </c:dLbls>
        <c:gapWidth val="150"/>
        <c:axId val="2102164552"/>
        <c:axId val="2102167496"/>
      </c:barChart>
      <c:catAx>
        <c:axId val="2102164552"/>
        <c:scaling>
          <c:orientation val="minMax"/>
        </c:scaling>
        <c:delete val="0"/>
        <c:axPos val="b"/>
        <c:majorTickMark val="out"/>
        <c:minorTickMark val="none"/>
        <c:tickLblPos val="nextTo"/>
        <c:txPr>
          <a:bodyPr/>
          <a:lstStyle/>
          <a:p>
            <a:pPr>
              <a:defRPr b="1"/>
            </a:pPr>
            <a:endParaRPr lang="en-US"/>
          </a:p>
        </c:txPr>
        <c:crossAx val="2102167496"/>
        <c:crosses val="autoZero"/>
        <c:auto val="1"/>
        <c:lblAlgn val="ctr"/>
        <c:lblOffset val="100"/>
        <c:noMultiLvlLbl val="0"/>
      </c:catAx>
      <c:valAx>
        <c:axId val="2102167496"/>
        <c:scaling>
          <c:orientation val="minMax"/>
        </c:scaling>
        <c:delete val="1"/>
        <c:axPos val="l"/>
        <c:majorGridlines>
          <c:spPr>
            <a:ln>
              <a:solidFill>
                <a:schemeClr val="bg1"/>
              </a:solidFill>
            </a:ln>
          </c:spPr>
        </c:majorGridlines>
        <c:numFmt formatCode="0%" sourceLinked="1"/>
        <c:majorTickMark val="out"/>
        <c:minorTickMark val="none"/>
        <c:tickLblPos val="nextTo"/>
        <c:crossAx val="2102164552"/>
        <c:crosses val="autoZero"/>
        <c:crossBetween val="between"/>
        <c:majorUnit val="0.1"/>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Sheet1!$R$118</c:f>
              <c:strCache>
                <c:ptCount val="1"/>
                <c:pt idx="0">
                  <c:v>Past month marijuana use</c:v>
                </c:pt>
              </c:strCache>
            </c:strRef>
          </c:tx>
          <c:spPr>
            <a:solidFill>
              <a:schemeClr val="accent3">
                <a:lumMod val="75000"/>
              </a:schemeClr>
            </a:solidFill>
          </c:spPr>
          <c:invertIfNegative val="0"/>
          <c:dLbls>
            <c:txPr>
              <a:bodyPr/>
              <a:lstStyle/>
              <a:p>
                <a:pPr>
                  <a:defRPr sz="1200" b="1">
                    <a:solidFill>
                      <a:schemeClr val="accent3">
                        <a:lumMod val="75000"/>
                      </a:schemeClr>
                    </a:solidFill>
                  </a:defRPr>
                </a:pPr>
                <a:endParaRPr lang="en-US"/>
              </a:p>
            </c:txPr>
            <c:showLegendKey val="0"/>
            <c:showVal val="1"/>
            <c:showCatName val="0"/>
            <c:showSerName val="0"/>
            <c:showPercent val="0"/>
            <c:showBubbleSize val="0"/>
            <c:showLeaderLines val="0"/>
          </c:dLbls>
          <c:cat>
            <c:strRef>
              <c:f>Sheet1!$S$117:$W$117</c:f>
              <c:strCache>
                <c:ptCount val="5"/>
                <c:pt idx="0">
                  <c:v>ACE Score 0</c:v>
                </c:pt>
                <c:pt idx="1">
                  <c:v>ACE Score 1</c:v>
                </c:pt>
                <c:pt idx="2">
                  <c:v>ACE Score 2</c:v>
                </c:pt>
                <c:pt idx="3">
                  <c:v>ACE Score 3</c:v>
                </c:pt>
                <c:pt idx="4">
                  <c:v>ACE Score 4+</c:v>
                </c:pt>
              </c:strCache>
            </c:strRef>
          </c:cat>
          <c:val>
            <c:numRef>
              <c:f>Sheet1!$S$118:$W$118</c:f>
              <c:numCache>
                <c:formatCode>0%</c:formatCode>
                <c:ptCount val="5"/>
                <c:pt idx="0">
                  <c:v>0.05</c:v>
                </c:pt>
                <c:pt idx="1">
                  <c:v>0.12</c:v>
                </c:pt>
                <c:pt idx="2">
                  <c:v>0.18</c:v>
                </c:pt>
                <c:pt idx="3">
                  <c:v>0.24</c:v>
                </c:pt>
                <c:pt idx="4">
                  <c:v>0.36</c:v>
                </c:pt>
              </c:numCache>
            </c:numRef>
          </c:val>
        </c:ser>
        <c:dLbls>
          <c:showLegendKey val="0"/>
          <c:showVal val="0"/>
          <c:showCatName val="0"/>
          <c:showSerName val="0"/>
          <c:showPercent val="0"/>
          <c:showBubbleSize val="0"/>
        </c:dLbls>
        <c:gapWidth val="150"/>
        <c:axId val="2102191832"/>
        <c:axId val="2102194776"/>
      </c:barChart>
      <c:catAx>
        <c:axId val="2102191832"/>
        <c:scaling>
          <c:orientation val="minMax"/>
        </c:scaling>
        <c:delete val="0"/>
        <c:axPos val="b"/>
        <c:majorTickMark val="out"/>
        <c:minorTickMark val="none"/>
        <c:tickLblPos val="nextTo"/>
        <c:txPr>
          <a:bodyPr/>
          <a:lstStyle/>
          <a:p>
            <a:pPr>
              <a:defRPr b="1"/>
            </a:pPr>
            <a:endParaRPr lang="en-US"/>
          </a:p>
        </c:txPr>
        <c:crossAx val="2102194776"/>
        <c:crosses val="autoZero"/>
        <c:auto val="1"/>
        <c:lblAlgn val="ctr"/>
        <c:lblOffset val="100"/>
        <c:noMultiLvlLbl val="0"/>
      </c:catAx>
      <c:valAx>
        <c:axId val="2102194776"/>
        <c:scaling>
          <c:orientation val="minMax"/>
          <c:max val="0.5"/>
        </c:scaling>
        <c:delete val="1"/>
        <c:axPos val="l"/>
        <c:majorGridlines>
          <c:spPr>
            <a:ln>
              <a:solidFill>
                <a:sysClr val="window" lastClr="FFFFFF"/>
              </a:solidFill>
            </a:ln>
          </c:spPr>
        </c:majorGridlines>
        <c:numFmt formatCode="0%" sourceLinked="1"/>
        <c:majorTickMark val="out"/>
        <c:minorTickMark val="none"/>
        <c:tickLblPos val="nextTo"/>
        <c:crossAx val="2102191832"/>
        <c:crosses val="autoZero"/>
        <c:crossBetween val="between"/>
        <c:majorUnit val="0.1"/>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Sheet1!$R$137</c:f>
              <c:strCache>
                <c:ptCount val="1"/>
                <c:pt idx="0">
                  <c:v>Past month Rx misuse</c:v>
                </c:pt>
              </c:strCache>
            </c:strRef>
          </c:tx>
          <c:spPr>
            <a:solidFill>
              <a:schemeClr val="accent1">
                <a:lumMod val="75000"/>
              </a:schemeClr>
            </a:solidFill>
          </c:spPr>
          <c:invertIfNegative val="0"/>
          <c:dLbls>
            <c:txPr>
              <a:bodyPr/>
              <a:lstStyle/>
              <a:p>
                <a:pPr>
                  <a:defRPr sz="1200" b="1">
                    <a:solidFill>
                      <a:schemeClr val="accent1">
                        <a:lumMod val="75000"/>
                      </a:schemeClr>
                    </a:solidFill>
                  </a:defRPr>
                </a:pPr>
                <a:endParaRPr lang="en-US"/>
              </a:p>
            </c:txPr>
            <c:showLegendKey val="0"/>
            <c:showVal val="1"/>
            <c:showCatName val="0"/>
            <c:showSerName val="0"/>
            <c:showPercent val="0"/>
            <c:showBubbleSize val="0"/>
            <c:showLeaderLines val="0"/>
          </c:dLbls>
          <c:cat>
            <c:strRef>
              <c:f>Sheet1!$S$136:$W$136</c:f>
              <c:strCache>
                <c:ptCount val="5"/>
                <c:pt idx="0">
                  <c:v>ACE Score 0</c:v>
                </c:pt>
                <c:pt idx="1">
                  <c:v>ACE Score 1</c:v>
                </c:pt>
                <c:pt idx="2">
                  <c:v>ACE Score 2</c:v>
                </c:pt>
                <c:pt idx="3">
                  <c:v>ACE Score 3</c:v>
                </c:pt>
                <c:pt idx="4">
                  <c:v>ACE Score 4+</c:v>
                </c:pt>
              </c:strCache>
            </c:strRef>
          </c:cat>
          <c:val>
            <c:numRef>
              <c:f>Sheet1!$S$137:$W$137</c:f>
              <c:numCache>
                <c:formatCode>0%</c:formatCode>
                <c:ptCount val="5"/>
                <c:pt idx="0">
                  <c:v>0.02</c:v>
                </c:pt>
                <c:pt idx="1">
                  <c:v>0.06</c:v>
                </c:pt>
                <c:pt idx="2">
                  <c:v>0.1</c:v>
                </c:pt>
                <c:pt idx="3">
                  <c:v>0.15</c:v>
                </c:pt>
                <c:pt idx="4">
                  <c:v>0.27</c:v>
                </c:pt>
              </c:numCache>
            </c:numRef>
          </c:val>
        </c:ser>
        <c:dLbls>
          <c:showLegendKey val="0"/>
          <c:showVal val="0"/>
          <c:showCatName val="0"/>
          <c:showSerName val="0"/>
          <c:showPercent val="0"/>
          <c:showBubbleSize val="0"/>
        </c:dLbls>
        <c:gapWidth val="150"/>
        <c:axId val="2102219048"/>
        <c:axId val="2102221992"/>
      </c:barChart>
      <c:catAx>
        <c:axId val="2102219048"/>
        <c:scaling>
          <c:orientation val="minMax"/>
        </c:scaling>
        <c:delete val="0"/>
        <c:axPos val="b"/>
        <c:majorTickMark val="out"/>
        <c:minorTickMark val="none"/>
        <c:tickLblPos val="nextTo"/>
        <c:txPr>
          <a:bodyPr/>
          <a:lstStyle/>
          <a:p>
            <a:pPr>
              <a:defRPr b="1"/>
            </a:pPr>
            <a:endParaRPr lang="en-US"/>
          </a:p>
        </c:txPr>
        <c:crossAx val="2102221992"/>
        <c:crosses val="autoZero"/>
        <c:auto val="1"/>
        <c:lblAlgn val="ctr"/>
        <c:lblOffset val="100"/>
        <c:noMultiLvlLbl val="0"/>
      </c:catAx>
      <c:valAx>
        <c:axId val="2102221992"/>
        <c:scaling>
          <c:orientation val="minMax"/>
          <c:max val="0.5"/>
        </c:scaling>
        <c:delete val="1"/>
        <c:axPos val="l"/>
        <c:majorGridlines>
          <c:spPr>
            <a:ln>
              <a:solidFill>
                <a:sysClr val="window" lastClr="FFFFFF"/>
              </a:solidFill>
            </a:ln>
          </c:spPr>
        </c:majorGridlines>
        <c:numFmt formatCode="0%" sourceLinked="1"/>
        <c:majorTickMark val="out"/>
        <c:minorTickMark val="none"/>
        <c:tickLblPos val="nextTo"/>
        <c:crossAx val="2102219048"/>
        <c:crosses val="autoZero"/>
        <c:crossBetween val="between"/>
        <c:majorUnit val="0.1"/>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b="0"/>
            </a:pPr>
            <a:r>
              <a:rPr lang="en-US" sz="2000" b="0" dirty="0"/>
              <a:t>Among students with </a:t>
            </a:r>
            <a:r>
              <a:rPr lang="en-US" sz="2000" b="1" dirty="0">
                <a:solidFill>
                  <a:schemeClr val="accent1">
                    <a:lumMod val="75000"/>
                  </a:schemeClr>
                </a:solidFill>
              </a:rPr>
              <a:t>2+ ACEs</a:t>
            </a:r>
            <a:r>
              <a:rPr lang="en-US" sz="2000" b="0" dirty="0"/>
              <a:t>, those who </a:t>
            </a:r>
            <a:r>
              <a:rPr lang="en-US" sz="2000" b="0" u="sng" dirty="0"/>
              <a:t>feel adults in the community care</a:t>
            </a:r>
            <a:r>
              <a:rPr lang="en-US" sz="2000" b="0" dirty="0"/>
              <a:t> about them are less likely to report significant past year problems with </a:t>
            </a:r>
            <a:r>
              <a:rPr lang="en-US" sz="2000" b="1" dirty="0" smtClean="0">
                <a:solidFill>
                  <a:schemeClr val="accent1">
                    <a:lumMod val="75000"/>
                  </a:schemeClr>
                </a:solidFill>
              </a:rPr>
              <a:t>ANXIETY</a:t>
            </a:r>
            <a:endParaRPr lang="en-US" sz="2000" b="1" dirty="0">
              <a:solidFill>
                <a:schemeClr val="accent1">
                  <a:lumMod val="75000"/>
                </a:schemeClr>
              </a:solidFill>
            </a:endParaRPr>
          </a:p>
        </c:rich>
      </c:tx>
      <c:layout/>
      <c:overlay val="0"/>
    </c:title>
    <c:autoTitleDeleted val="0"/>
    <c:plotArea>
      <c:layout/>
      <c:barChart>
        <c:barDir val="col"/>
        <c:grouping val="clustered"/>
        <c:varyColors val="0"/>
        <c:ser>
          <c:idx val="0"/>
          <c:order val="0"/>
          <c:tx>
            <c:strRef>
              <c:f>Sheet1!$A$30</c:f>
              <c:strCache>
                <c:ptCount val="1"/>
                <c:pt idx="0">
                  <c:v>Adults in community care very much or quite a bit</c:v>
                </c:pt>
              </c:strCache>
            </c:strRef>
          </c:tx>
          <c:spPr>
            <a:solidFill>
              <a:schemeClr val="accent6">
                <a:lumMod val="75000"/>
              </a:schemeClr>
            </a:solidFill>
          </c:spPr>
          <c:invertIfNegative val="0"/>
          <c:dLbls>
            <c:txPr>
              <a:bodyPr/>
              <a:lstStyle/>
              <a:p>
                <a:pPr>
                  <a:defRPr sz="1400" b="1">
                    <a:solidFill>
                      <a:schemeClr val="accent6">
                        <a:lumMod val="75000"/>
                      </a:schemeClr>
                    </a:solidFill>
                  </a:defRPr>
                </a:pPr>
                <a:endParaRPr lang="en-US"/>
              </a:p>
            </c:txPr>
            <c:showLegendKey val="0"/>
            <c:showVal val="1"/>
            <c:showCatName val="0"/>
            <c:showSerName val="0"/>
            <c:showPercent val="0"/>
            <c:showBubbleSize val="0"/>
            <c:showLeaderLines val="0"/>
          </c:dLbls>
          <c:cat>
            <c:strRef>
              <c:f>Sheet1!$B$29:$F$29</c:f>
              <c:strCache>
                <c:ptCount val="5"/>
                <c:pt idx="0">
                  <c:v>ACE Score 0</c:v>
                </c:pt>
                <c:pt idx="1">
                  <c:v>ACE Score 1</c:v>
                </c:pt>
                <c:pt idx="2">
                  <c:v>ACE Score 2</c:v>
                </c:pt>
                <c:pt idx="3">
                  <c:v>ACE Score 3</c:v>
                </c:pt>
                <c:pt idx="4">
                  <c:v>ACE Score 4+</c:v>
                </c:pt>
              </c:strCache>
            </c:strRef>
          </c:cat>
          <c:val>
            <c:numRef>
              <c:f>Sheet1!$B$30:$F$30</c:f>
              <c:numCache>
                <c:formatCode>0%</c:formatCode>
                <c:ptCount val="5"/>
                <c:pt idx="0">
                  <c:v>0.17</c:v>
                </c:pt>
                <c:pt idx="1">
                  <c:v>0.3</c:v>
                </c:pt>
                <c:pt idx="2">
                  <c:v>0.42</c:v>
                </c:pt>
                <c:pt idx="3">
                  <c:v>0.49</c:v>
                </c:pt>
                <c:pt idx="4">
                  <c:v>0.55</c:v>
                </c:pt>
              </c:numCache>
            </c:numRef>
          </c:val>
        </c:ser>
        <c:ser>
          <c:idx val="1"/>
          <c:order val="1"/>
          <c:tx>
            <c:strRef>
              <c:f>Sheet1!$A$31</c:f>
              <c:strCache>
                <c:ptCount val="1"/>
                <c:pt idx="0">
                  <c:v>Adults in community care some, a little, or not at all</c:v>
                </c:pt>
              </c:strCache>
            </c:strRef>
          </c:tx>
          <c:spPr>
            <a:solidFill>
              <a:schemeClr val="tx1">
                <a:lumMod val="50000"/>
                <a:lumOff val="50000"/>
              </a:schemeClr>
            </a:solidFill>
          </c:spPr>
          <c:invertIfNegative val="0"/>
          <c:dLbls>
            <c:txPr>
              <a:bodyPr/>
              <a:lstStyle/>
              <a:p>
                <a:pPr>
                  <a:defRPr sz="1400" b="1">
                    <a:solidFill>
                      <a:schemeClr val="tx1">
                        <a:lumMod val="50000"/>
                        <a:lumOff val="50000"/>
                      </a:schemeClr>
                    </a:solidFill>
                  </a:defRPr>
                </a:pPr>
                <a:endParaRPr lang="en-US"/>
              </a:p>
            </c:txPr>
            <c:showLegendKey val="0"/>
            <c:showVal val="1"/>
            <c:showCatName val="0"/>
            <c:showSerName val="0"/>
            <c:showPercent val="0"/>
            <c:showBubbleSize val="0"/>
            <c:showLeaderLines val="0"/>
          </c:dLbls>
          <c:cat>
            <c:strRef>
              <c:f>Sheet1!$B$29:$F$29</c:f>
              <c:strCache>
                <c:ptCount val="5"/>
                <c:pt idx="0">
                  <c:v>ACE Score 0</c:v>
                </c:pt>
                <c:pt idx="1">
                  <c:v>ACE Score 1</c:v>
                </c:pt>
                <c:pt idx="2">
                  <c:v>ACE Score 2</c:v>
                </c:pt>
                <c:pt idx="3">
                  <c:v>ACE Score 3</c:v>
                </c:pt>
                <c:pt idx="4">
                  <c:v>ACE Score 4+</c:v>
                </c:pt>
              </c:strCache>
            </c:strRef>
          </c:cat>
          <c:val>
            <c:numRef>
              <c:f>Sheet1!$B$31:$F$31</c:f>
              <c:numCache>
                <c:formatCode>0%</c:formatCode>
                <c:ptCount val="5"/>
                <c:pt idx="0">
                  <c:v>0.27</c:v>
                </c:pt>
                <c:pt idx="1">
                  <c:v>0.42</c:v>
                </c:pt>
                <c:pt idx="2">
                  <c:v>0.52</c:v>
                </c:pt>
                <c:pt idx="3">
                  <c:v>0.6</c:v>
                </c:pt>
                <c:pt idx="4">
                  <c:v>0.7</c:v>
                </c:pt>
              </c:numCache>
            </c:numRef>
          </c:val>
        </c:ser>
        <c:dLbls>
          <c:showLegendKey val="0"/>
          <c:showVal val="0"/>
          <c:showCatName val="0"/>
          <c:showSerName val="0"/>
          <c:showPercent val="0"/>
          <c:showBubbleSize val="0"/>
        </c:dLbls>
        <c:gapWidth val="150"/>
        <c:overlap val="-15"/>
        <c:axId val="2103255576"/>
        <c:axId val="2103258456"/>
      </c:barChart>
      <c:catAx>
        <c:axId val="2103255576"/>
        <c:scaling>
          <c:orientation val="minMax"/>
        </c:scaling>
        <c:delete val="0"/>
        <c:axPos val="b"/>
        <c:majorTickMark val="out"/>
        <c:minorTickMark val="none"/>
        <c:tickLblPos val="nextTo"/>
        <c:txPr>
          <a:bodyPr/>
          <a:lstStyle/>
          <a:p>
            <a:pPr>
              <a:defRPr sz="1200" b="1"/>
            </a:pPr>
            <a:endParaRPr lang="en-US"/>
          </a:p>
        </c:txPr>
        <c:crossAx val="2103258456"/>
        <c:crosses val="autoZero"/>
        <c:auto val="1"/>
        <c:lblAlgn val="ctr"/>
        <c:lblOffset val="100"/>
        <c:noMultiLvlLbl val="0"/>
      </c:catAx>
      <c:valAx>
        <c:axId val="2103258456"/>
        <c:scaling>
          <c:orientation val="minMax"/>
          <c:max val="1.0"/>
        </c:scaling>
        <c:delete val="0"/>
        <c:axPos val="l"/>
        <c:majorGridlines>
          <c:spPr>
            <a:ln>
              <a:solidFill>
                <a:schemeClr val="bg1"/>
              </a:solidFill>
            </a:ln>
          </c:spPr>
        </c:majorGridlines>
        <c:numFmt formatCode="0%" sourceLinked="1"/>
        <c:majorTickMark val="out"/>
        <c:minorTickMark val="none"/>
        <c:tickLblPos val="nextTo"/>
        <c:txPr>
          <a:bodyPr/>
          <a:lstStyle/>
          <a:p>
            <a:pPr>
              <a:defRPr sz="1200"/>
            </a:pPr>
            <a:endParaRPr lang="en-US"/>
          </a:p>
        </c:txPr>
        <c:crossAx val="2103255576"/>
        <c:crosses val="autoZero"/>
        <c:crossBetween val="between"/>
        <c:majorUnit val="0.2"/>
      </c:valAx>
    </c:plotArea>
    <c:legend>
      <c:legendPos val="b"/>
      <c:layout/>
      <c:overlay val="0"/>
      <c:txPr>
        <a:bodyPr/>
        <a:lstStyle/>
        <a:p>
          <a:pPr>
            <a:defRPr sz="1600"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039A7-D1E5-4E79-9C57-503156F9190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66F3418-3AE8-4494-A5EF-9547F46C42FE}">
      <dgm:prSet phldrT="[Text]"/>
      <dgm:spPr>
        <a:solidFill>
          <a:srgbClr val="D05350"/>
        </a:solidFill>
      </dgm:spPr>
      <dgm:t>
        <a:bodyPr/>
        <a:lstStyle/>
        <a:p>
          <a:r>
            <a:rPr lang="en-US" b="1" dirty="0" smtClean="0"/>
            <a:t>Societal</a:t>
          </a:r>
          <a:endParaRPr lang="en-US" b="1" dirty="0"/>
        </a:p>
      </dgm:t>
    </dgm:pt>
    <dgm:pt modelId="{6F59B157-560B-4665-B0BE-CF336022FDA4}" type="parTrans" cxnId="{7B2DE1F3-AAFF-4667-A06B-0605B588DFDE}">
      <dgm:prSet/>
      <dgm:spPr/>
      <dgm:t>
        <a:bodyPr/>
        <a:lstStyle/>
        <a:p>
          <a:endParaRPr lang="en-US"/>
        </a:p>
      </dgm:t>
    </dgm:pt>
    <dgm:pt modelId="{CCF0CD9D-3DD4-4C03-96FB-6D87EB0794B4}" type="sibTrans" cxnId="{7B2DE1F3-AAFF-4667-A06B-0605B588DFDE}">
      <dgm:prSet/>
      <dgm:spPr/>
      <dgm:t>
        <a:bodyPr/>
        <a:lstStyle/>
        <a:p>
          <a:endParaRPr lang="en-US"/>
        </a:p>
      </dgm:t>
    </dgm:pt>
    <dgm:pt modelId="{BB95369D-7CA0-420D-938E-BEA6EBB6C323}">
      <dgm:prSet phldrT="[Text]"/>
      <dgm:spPr>
        <a:solidFill>
          <a:srgbClr val="CA3D3A"/>
        </a:solidFill>
      </dgm:spPr>
      <dgm:t>
        <a:bodyPr/>
        <a:lstStyle/>
        <a:p>
          <a:r>
            <a:rPr lang="en-US" b="1" dirty="0" smtClean="0"/>
            <a:t>Community</a:t>
          </a:r>
          <a:endParaRPr lang="en-US" b="1" dirty="0"/>
        </a:p>
      </dgm:t>
    </dgm:pt>
    <dgm:pt modelId="{1498C9A2-87BE-496A-83CF-C4626B666103}" type="parTrans" cxnId="{66E70D02-C548-4EAF-B6DF-AFD152732102}">
      <dgm:prSet/>
      <dgm:spPr/>
      <dgm:t>
        <a:bodyPr/>
        <a:lstStyle/>
        <a:p>
          <a:endParaRPr lang="en-US"/>
        </a:p>
      </dgm:t>
    </dgm:pt>
    <dgm:pt modelId="{56F55A88-F7DA-4B07-9E87-BBDDBBCF5969}" type="sibTrans" cxnId="{66E70D02-C548-4EAF-B6DF-AFD152732102}">
      <dgm:prSet/>
      <dgm:spPr/>
      <dgm:t>
        <a:bodyPr/>
        <a:lstStyle/>
        <a:p>
          <a:endParaRPr lang="en-US"/>
        </a:p>
      </dgm:t>
    </dgm:pt>
    <dgm:pt modelId="{654D8C8D-27D1-41E2-95A5-F89B353BFDE8}">
      <dgm:prSet phldrT="[Text]"/>
      <dgm:spPr>
        <a:solidFill>
          <a:srgbClr val="B53431"/>
        </a:solidFill>
      </dgm:spPr>
      <dgm:t>
        <a:bodyPr/>
        <a:lstStyle/>
        <a:p>
          <a:r>
            <a:rPr lang="en-US" b="1" dirty="0" smtClean="0"/>
            <a:t>Relationship</a:t>
          </a:r>
          <a:endParaRPr lang="en-US" b="1" dirty="0"/>
        </a:p>
      </dgm:t>
    </dgm:pt>
    <dgm:pt modelId="{CD947166-D716-46E9-A478-7D518B6E651B}" type="parTrans" cxnId="{C9E7B07D-8EFF-4BB0-A6A9-4FF737923AEC}">
      <dgm:prSet/>
      <dgm:spPr/>
      <dgm:t>
        <a:bodyPr/>
        <a:lstStyle/>
        <a:p>
          <a:endParaRPr lang="en-US"/>
        </a:p>
      </dgm:t>
    </dgm:pt>
    <dgm:pt modelId="{6F8A788B-1CFE-4C07-932B-33A378813B90}" type="sibTrans" cxnId="{C9E7B07D-8EFF-4BB0-A6A9-4FF737923AEC}">
      <dgm:prSet/>
      <dgm:spPr/>
      <dgm:t>
        <a:bodyPr/>
        <a:lstStyle/>
        <a:p>
          <a:endParaRPr lang="en-US"/>
        </a:p>
      </dgm:t>
    </dgm:pt>
    <dgm:pt modelId="{1BC20C86-C947-4F26-9EB8-1068F41A3D3D}">
      <dgm:prSet phldrT="[Text]"/>
      <dgm:spPr>
        <a:solidFill>
          <a:srgbClr val="9B2D2A"/>
        </a:solidFill>
      </dgm:spPr>
      <dgm:t>
        <a:bodyPr/>
        <a:lstStyle/>
        <a:p>
          <a:r>
            <a:rPr lang="en-US" b="1" dirty="0" smtClean="0">
              <a:solidFill>
                <a:srgbClr val="FFFFCC"/>
              </a:solidFill>
            </a:rPr>
            <a:t>Individual</a:t>
          </a:r>
          <a:endParaRPr lang="en-US" b="1" dirty="0">
            <a:solidFill>
              <a:srgbClr val="FFFFCC"/>
            </a:solidFill>
          </a:endParaRPr>
        </a:p>
      </dgm:t>
    </dgm:pt>
    <dgm:pt modelId="{D4285133-6B94-4881-AD2E-6D0D465A50E3}" type="parTrans" cxnId="{53D910C7-D7DA-435A-A317-630C53F7EA08}">
      <dgm:prSet/>
      <dgm:spPr/>
      <dgm:t>
        <a:bodyPr/>
        <a:lstStyle/>
        <a:p>
          <a:endParaRPr lang="en-US"/>
        </a:p>
      </dgm:t>
    </dgm:pt>
    <dgm:pt modelId="{456CE892-20B0-4798-A3A5-4667505ACEF4}" type="sibTrans" cxnId="{53D910C7-D7DA-435A-A317-630C53F7EA08}">
      <dgm:prSet/>
      <dgm:spPr/>
      <dgm:t>
        <a:bodyPr/>
        <a:lstStyle/>
        <a:p>
          <a:endParaRPr lang="en-US"/>
        </a:p>
      </dgm:t>
    </dgm:pt>
    <dgm:pt modelId="{F625282D-51FD-49FC-9409-08859712F294}" type="pres">
      <dgm:prSet presAssocID="{40F039A7-D1E5-4E79-9C57-503156F91907}" presName="Name0" presStyleCnt="0">
        <dgm:presLayoutVars>
          <dgm:chMax val="7"/>
          <dgm:resizeHandles val="exact"/>
        </dgm:presLayoutVars>
      </dgm:prSet>
      <dgm:spPr/>
      <dgm:t>
        <a:bodyPr/>
        <a:lstStyle/>
        <a:p>
          <a:endParaRPr lang="en-US"/>
        </a:p>
      </dgm:t>
    </dgm:pt>
    <dgm:pt modelId="{3DE55266-7204-4CC3-BA70-0C59BFE25431}" type="pres">
      <dgm:prSet presAssocID="{40F039A7-D1E5-4E79-9C57-503156F91907}" presName="comp1" presStyleCnt="0"/>
      <dgm:spPr/>
    </dgm:pt>
    <dgm:pt modelId="{F4FBEE05-C9E9-40AD-B45A-EBACF079756B}" type="pres">
      <dgm:prSet presAssocID="{40F039A7-D1E5-4E79-9C57-503156F91907}" presName="circle1" presStyleLbl="node1" presStyleIdx="0" presStyleCnt="4"/>
      <dgm:spPr/>
      <dgm:t>
        <a:bodyPr/>
        <a:lstStyle/>
        <a:p>
          <a:endParaRPr lang="en-US"/>
        </a:p>
      </dgm:t>
    </dgm:pt>
    <dgm:pt modelId="{47EAB79E-CDF1-4AD9-9C07-A77B56625452}" type="pres">
      <dgm:prSet presAssocID="{40F039A7-D1E5-4E79-9C57-503156F91907}" presName="c1text" presStyleLbl="node1" presStyleIdx="0" presStyleCnt="4">
        <dgm:presLayoutVars>
          <dgm:bulletEnabled val="1"/>
        </dgm:presLayoutVars>
      </dgm:prSet>
      <dgm:spPr/>
      <dgm:t>
        <a:bodyPr/>
        <a:lstStyle/>
        <a:p>
          <a:endParaRPr lang="en-US"/>
        </a:p>
      </dgm:t>
    </dgm:pt>
    <dgm:pt modelId="{7E25052B-39D1-4851-878E-E8864BB98B46}" type="pres">
      <dgm:prSet presAssocID="{40F039A7-D1E5-4E79-9C57-503156F91907}" presName="comp2" presStyleCnt="0"/>
      <dgm:spPr/>
    </dgm:pt>
    <dgm:pt modelId="{96F60598-5EB0-484F-B29F-C0071554F722}" type="pres">
      <dgm:prSet presAssocID="{40F039A7-D1E5-4E79-9C57-503156F91907}" presName="circle2" presStyleLbl="node1" presStyleIdx="1" presStyleCnt="4"/>
      <dgm:spPr/>
      <dgm:t>
        <a:bodyPr/>
        <a:lstStyle/>
        <a:p>
          <a:endParaRPr lang="en-US"/>
        </a:p>
      </dgm:t>
    </dgm:pt>
    <dgm:pt modelId="{D37A2CE5-33E9-4458-B89A-2AA9812503BF}" type="pres">
      <dgm:prSet presAssocID="{40F039A7-D1E5-4E79-9C57-503156F91907}" presName="c2text" presStyleLbl="node1" presStyleIdx="1" presStyleCnt="4">
        <dgm:presLayoutVars>
          <dgm:bulletEnabled val="1"/>
        </dgm:presLayoutVars>
      </dgm:prSet>
      <dgm:spPr/>
      <dgm:t>
        <a:bodyPr/>
        <a:lstStyle/>
        <a:p>
          <a:endParaRPr lang="en-US"/>
        </a:p>
      </dgm:t>
    </dgm:pt>
    <dgm:pt modelId="{C7EFE60F-7E89-4A4B-8DCC-AF57C8784D41}" type="pres">
      <dgm:prSet presAssocID="{40F039A7-D1E5-4E79-9C57-503156F91907}" presName="comp3" presStyleCnt="0"/>
      <dgm:spPr/>
    </dgm:pt>
    <dgm:pt modelId="{9DDDD2B4-10D6-4765-92DB-E6381CC186C1}" type="pres">
      <dgm:prSet presAssocID="{40F039A7-D1E5-4E79-9C57-503156F91907}" presName="circle3" presStyleLbl="node1" presStyleIdx="2" presStyleCnt="4"/>
      <dgm:spPr/>
      <dgm:t>
        <a:bodyPr/>
        <a:lstStyle/>
        <a:p>
          <a:endParaRPr lang="en-US"/>
        </a:p>
      </dgm:t>
    </dgm:pt>
    <dgm:pt modelId="{66B4E786-C7FA-4F54-9D31-94B773EF21C7}" type="pres">
      <dgm:prSet presAssocID="{40F039A7-D1E5-4E79-9C57-503156F91907}" presName="c3text" presStyleLbl="node1" presStyleIdx="2" presStyleCnt="4">
        <dgm:presLayoutVars>
          <dgm:bulletEnabled val="1"/>
        </dgm:presLayoutVars>
      </dgm:prSet>
      <dgm:spPr/>
      <dgm:t>
        <a:bodyPr/>
        <a:lstStyle/>
        <a:p>
          <a:endParaRPr lang="en-US"/>
        </a:p>
      </dgm:t>
    </dgm:pt>
    <dgm:pt modelId="{370D60D7-C390-4B2C-BA8D-1A3D0D48F990}" type="pres">
      <dgm:prSet presAssocID="{40F039A7-D1E5-4E79-9C57-503156F91907}" presName="comp4" presStyleCnt="0"/>
      <dgm:spPr/>
    </dgm:pt>
    <dgm:pt modelId="{CE9D3447-7E9D-4CA1-B0AE-64E8CE5153A4}" type="pres">
      <dgm:prSet presAssocID="{40F039A7-D1E5-4E79-9C57-503156F91907}" presName="circle4" presStyleLbl="node1" presStyleIdx="3" presStyleCnt="4"/>
      <dgm:spPr/>
      <dgm:t>
        <a:bodyPr/>
        <a:lstStyle/>
        <a:p>
          <a:endParaRPr lang="en-US"/>
        </a:p>
      </dgm:t>
    </dgm:pt>
    <dgm:pt modelId="{0137122E-D1CB-45B7-ABF9-B4CF8943703C}" type="pres">
      <dgm:prSet presAssocID="{40F039A7-D1E5-4E79-9C57-503156F91907}" presName="c4text" presStyleLbl="node1" presStyleIdx="3" presStyleCnt="4">
        <dgm:presLayoutVars>
          <dgm:bulletEnabled val="1"/>
        </dgm:presLayoutVars>
      </dgm:prSet>
      <dgm:spPr/>
      <dgm:t>
        <a:bodyPr/>
        <a:lstStyle/>
        <a:p>
          <a:endParaRPr lang="en-US"/>
        </a:p>
      </dgm:t>
    </dgm:pt>
  </dgm:ptLst>
  <dgm:cxnLst>
    <dgm:cxn modelId="{53D910C7-D7DA-435A-A317-630C53F7EA08}" srcId="{40F039A7-D1E5-4E79-9C57-503156F91907}" destId="{1BC20C86-C947-4F26-9EB8-1068F41A3D3D}" srcOrd="3" destOrd="0" parTransId="{D4285133-6B94-4881-AD2E-6D0D465A50E3}" sibTransId="{456CE892-20B0-4798-A3A5-4667505ACEF4}"/>
    <dgm:cxn modelId="{C4C9A48B-4B20-434F-B84A-512F99DD7989}" type="presOf" srcId="{366F3418-3AE8-4494-A5EF-9547F46C42FE}" destId="{47EAB79E-CDF1-4AD9-9C07-A77B56625452}" srcOrd="1" destOrd="0" presId="urn:microsoft.com/office/officeart/2005/8/layout/venn2"/>
    <dgm:cxn modelId="{BA232C4B-1DC3-4B92-AB11-146183480F9E}" type="presOf" srcId="{654D8C8D-27D1-41E2-95A5-F89B353BFDE8}" destId="{66B4E786-C7FA-4F54-9D31-94B773EF21C7}" srcOrd="1" destOrd="0" presId="urn:microsoft.com/office/officeart/2005/8/layout/venn2"/>
    <dgm:cxn modelId="{48398B9A-AE0A-407A-A2CB-C4979A23C0D2}" type="presOf" srcId="{1BC20C86-C947-4F26-9EB8-1068F41A3D3D}" destId="{CE9D3447-7E9D-4CA1-B0AE-64E8CE5153A4}" srcOrd="0" destOrd="0" presId="urn:microsoft.com/office/officeart/2005/8/layout/venn2"/>
    <dgm:cxn modelId="{E85CC32F-EAEA-426B-96BA-2318CF1BBF55}" type="presOf" srcId="{BB95369D-7CA0-420D-938E-BEA6EBB6C323}" destId="{96F60598-5EB0-484F-B29F-C0071554F722}" srcOrd="0" destOrd="0" presId="urn:microsoft.com/office/officeart/2005/8/layout/venn2"/>
    <dgm:cxn modelId="{7B2DE1F3-AAFF-4667-A06B-0605B588DFDE}" srcId="{40F039A7-D1E5-4E79-9C57-503156F91907}" destId="{366F3418-3AE8-4494-A5EF-9547F46C42FE}" srcOrd="0" destOrd="0" parTransId="{6F59B157-560B-4665-B0BE-CF336022FDA4}" sibTransId="{CCF0CD9D-3DD4-4C03-96FB-6D87EB0794B4}"/>
    <dgm:cxn modelId="{CD81C086-883A-498A-A5EA-34D8F0BA9785}" type="presOf" srcId="{1BC20C86-C947-4F26-9EB8-1068F41A3D3D}" destId="{0137122E-D1CB-45B7-ABF9-B4CF8943703C}" srcOrd="1" destOrd="0" presId="urn:microsoft.com/office/officeart/2005/8/layout/venn2"/>
    <dgm:cxn modelId="{6A888CB4-47E9-4E35-A8E0-9B7BA12327F2}" type="presOf" srcId="{BB95369D-7CA0-420D-938E-BEA6EBB6C323}" destId="{D37A2CE5-33E9-4458-B89A-2AA9812503BF}" srcOrd="1" destOrd="0" presId="urn:microsoft.com/office/officeart/2005/8/layout/venn2"/>
    <dgm:cxn modelId="{7600DB5F-2329-4E15-A683-4166BFEE6D4F}" type="presOf" srcId="{366F3418-3AE8-4494-A5EF-9547F46C42FE}" destId="{F4FBEE05-C9E9-40AD-B45A-EBACF079756B}" srcOrd="0" destOrd="0" presId="urn:microsoft.com/office/officeart/2005/8/layout/venn2"/>
    <dgm:cxn modelId="{9AEEBBD3-1BC7-4EF8-BF04-A158193BD1D9}" type="presOf" srcId="{654D8C8D-27D1-41E2-95A5-F89B353BFDE8}" destId="{9DDDD2B4-10D6-4765-92DB-E6381CC186C1}" srcOrd="0" destOrd="0" presId="urn:microsoft.com/office/officeart/2005/8/layout/venn2"/>
    <dgm:cxn modelId="{C9E7B07D-8EFF-4BB0-A6A9-4FF737923AEC}" srcId="{40F039A7-D1E5-4E79-9C57-503156F91907}" destId="{654D8C8D-27D1-41E2-95A5-F89B353BFDE8}" srcOrd="2" destOrd="0" parTransId="{CD947166-D716-46E9-A478-7D518B6E651B}" sibTransId="{6F8A788B-1CFE-4C07-932B-33A378813B90}"/>
    <dgm:cxn modelId="{66E70D02-C548-4EAF-B6DF-AFD152732102}" srcId="{40F039A7-D1E5-4E79-9C57-503156F91907}" destId="{BB95369D-7CA0-420D-938E-BEA6EBB6C323}" srcOrd="1" destOrd="0" parTransId="{1498C9A2-87BE-496A-83CF-C4626B666103}" sibTransId="{56F55A88-F7DA-4B07-9E87-BBDDBBCF5969}"/>
    <dgm:cxn modelId="{3F947B0B-6988-4BF4-9F8B-0FF13A157249}" type="presOf" srcId="{40F039A7-D1E5-4E79-9C57-503156F91907}" destId="{F625282D-51FD-49FC-9409-08859712F294}" srcOrd="0" destOrd="0" presId="urn:microsoft.com/office/officeart/2005/8/layout/venn2"/>
    <dgm:cxn modelId="{EE1845B5-B86D-4D0E-9919-7AFB2B74012C}" type="presParOf" srcId="{F625282D-51FD-49FC-9409-08859712F294}" destId="{3DE55266-7204-4CC3-BA70-0C59BFE25431}" srcOrd="0" destOrd="0" presId="urn:microsoft.com/office/officeart/2005/8/layout/venn2"/>
    <dgm:cxn modelId="{A34C4E39-3FBE-4629-BE94-A658D79B1F05}" type="presParOf" srcId="{3DE55266-7204-4CC3-BA70-0C59BFE25431}" destId="{F4FBEE05-C9E9-40AD-B45A-EBACF079756B}" srcOrd="0" destOrd="0" presId="urn:microsoft.com/office/officeart/2005/8/layout/venn2"/>
    <dgm:cxn modelId="{CE4547C6-4363-4945-A0F7-505E481ED785}" type="presParOf" srcId="{3DE55266-7204-4CC3-BA70-0C59BFE25431}" destId="{47EAB79E-CDF1-4AD9-9C07-A77B56625452}" srcOrd="1" destOrd="0" presId="urn:microsoft.com/office/officeart/2005/8/layout/venn2"/>
    <dgm:cxn modelId="{6BC00D3D-43C4-4A2E-AF1C-8CC6EC306B78}" type="presParOf" srcId="{F625282D-51FD-49FC-9409-08859712F294}" destId="{7E25052B-39D1-4851-878E-E8864BB98B46}" srcOrd="1" destOrd="0" presId="urn:microsoft.com/office/officeart/2005/8/layout/venn2"/>
    <dgm:cxn modelId="{B18C80F7-EDF8-4646-BE90-AFB64B55A8F1}" type="presParOf" srcId="{7E25052B-39D1-4851-878E-E8864BB98B46}" destId="{96F60598-5EB0-484F-B29F-C0071554F722}" srcOrd="0" destOrd="0" presId="urn:microsoft.com/office/officeart/2005/8/layout/venn2"/>
    <dgm:cxn modelId="{649286DB-74D1-4AD8-B6E1-9DEFCCFF0847}" type="presParOf" srcId="{7E25052B-39D1-4851-878E-E8864BB98B46}" destId="{D37A2CE5-33E9-4458-B89A-2AA9812503BF}" srcOrd="1" destOrd="0" presId="urn:microsoft.com/office/officeart/2005/8/layout/venn2"/>
    <dgm:cxn modelId="{3DB9ADB7-3B12-4742-9257-0C96F41CDA58}" type="presParOf" srcId="{F625282D-51FD-49FC-9409-08859712F294}" destId="{C7EFE60F-7E89-4A4B-8DCC-AF57C8784D41}" srcOrd="2" destOrd="0" presId="urn:microsoft.com/office/officeart/2005/8/layout/venn2"/>
    <dgm:cxn modelId="{0393528B-BE0C-4D3F-8A0B-732B4ACCF3DC}" type="presParOf" srcId="{C7EFE60F-7E89-4A4B-8DCC-AF57C8784D41}" destId="{9DDDD2B4-10D6-4765-92DB-E6381CC186C1}" srcOrd="0" destOrd="0" presId="urn:microsoft.com/office/officeart/2005/8/layout/venn2"/>
    <dgm:cxn modelId="{64FA946C-7934-4D59-80FA-A65642C0A77F}" type="presParOf" srcId="{C7EFE60F-7E89-4A4B-8DCC-AF57C8784D41}" destId="{66B4E786-C7FA-4F54-9D31-94B773EF21C7}" srcOrd="1" destOrd="0" presId="urn:microsoft.com/office/officeart/2005/8/layout/venn2"/>
    <dgm:cxn modelId="{D6D55048-603A-4F72-8C37-523626F00AB4}" type="presParOf" srcId="{F625282D-51FD-49FC-9409-08859712F294}" destId="{370D60D7-C390-4B2C-BA8D-1A3D0D48F990}" srcOrd="3" destOrd="0" presId="urn:microsoft.com/office/officeart/2005/8/layout/venn2"/>
    <dgm:cxn modelId="{2701160B-8560-4249-970D-826EDE8257B2}" type="presParOf" srcId="{370D60D7-C390-4B2C-BA8D-1A3D0D48F990}" destId="{CE9D3447-7E9D-4CA1-B0AE-64E8CE5153A4}" srcOrd="0" destOrd="0" presId="urn:microsoft.com/office/officeart/2005/8/layout/venn2"/>
    <dgm:cxn modelId="{74091EEA-62D4-4B2C-98B5-839556728752}" type="presParOf" srcId="{370D60D7-C390-4B2C-BA8D-1A3D0D48F990}" destId="{0137122E-D1CB-45B7-ABF9-B4CF8943703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BEE05-C9E9-40AD-B45A-EBACF079756B}">
      <dsp:nvSpPr>
        <dsp:cNvPr id="0" name=""/>
        <dsp:cNvSpPr/>
      </dsp:nvSpPr>
      <dsp:spPr>
        <a:xfrm>
          <a:off x="914399" y="0"/>
          <a:ext cx="5562600" cy="5562600"/>
        </a:xfrm>
        <a:prstGeom prst="ellipse">
          <a:avLst/>
        </a:prstGeom>
        <a:solidFill>
          <a:srgbClr val="D05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Societal</a:t>
          </a:r>
          <a:endParaRPr lang="en-US" sz="1900" b="1" kern="1200" dirty="0"/>
        </a:p>
      </dsp:txBody>
      <dsp:txXfrm>
        <a:off x="2918048" y="278129"/>
        <a:ext cx="1555302" cy="834390"/>
      </dsp:txXfrm>
    </dsp:sp>
    <dsp:sp modelId="{96F60598-5EB0-484F-B29F-C0071554F722}">
      <dsp:nvSpPr>
        <dsp:cNvPr id="0" name=""/>
        <dsp:cNvSpPr/>
      </dsp:nvSpPr>
      <dsp:spPr>
        <a:xfrm>
          <a:off x="1470659" y="1112520"/>
          <a:ext cx="4450080" cy="4450080"/>
        </a:xfrm>
        <a:prstGeom prst="ellipse">
          <a:avLst/>
        </a:prstGeom>
        <a:solidFill>
          <a:srgbClr val="CA3D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Community</a:t>
          </a:r>
          <a:endParaRPr lang="en-US" sz="1900" b="1" kern="1200" dirty="0"/>
        </a:p>
      </dsp:txBody>
      <dsp:txXfrm>
        <a:off x="2918048" y="1379524"/>
        <a:ext cx="1555302" cy="801014"/>
      </dsp:txXfrm>
    </dsp:sp>
    <dsp:sp modelId="{9DDDD2B4-10D6-4765-92DB-E6381CC186C1}">
      <dsp:nvSpPr>
        <dsp:cNvPr id="0" name=""/>
        <dsp:cNvSpPr/>
      </dsp:nvSpPr>
      <dsp:spPr>
        <a:xfrm>
          <a:off x="2026919" y="2225039"/>
          <a:ext cx="3337560" cy="3337560"/>
        </a:xfrm>
        <a:prstGeom prst="ellipse">
          <a:avLst/>
        </a:prstGeom>
        <a:solidFill>
          <a:srgbClr val="B534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Relationship</a:t>
          </a:r>
          <a:endParaRPr lang="en-US" sz="1900" b="1" kern="1200" dirty="0"/>
        </a:p>
      </dsp:txBody>
      <dsp:txXfrm>
        <a:off x="2918048" y="2475356"/>
        <a:ext cx="1555302" cy="750951"/>
      </dsp:txXfrm>
    </dsp:sp>
    <dsp:sp modelId="{CE9D3447-7E9D-4CA1-B0AE-64E8CE5153A4}">
      <dsp:nvSpPr>
        <dsp:cNvPr id="0" name=""/>
        <dsp:cNvSpPr/>
      </dsp:nvSpPr>
      <dsp:spPr>
        <a:xfrm>
          <a:off x="2583180" y="3337560"/>
          <a:ext cx="2225040" cy="2225040"/>
        </a:xfrm>
        <a:prstGeom prst="ellipse">
          <a:avLst/>
        </a:prstGeom>
        <a:solidFill>
          <a:srgbClr val="9B2D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FFFFCC"/>
              </a:solidFill>
            </a:rPr>
            <a:t>Individual</a:t>
          </a:r>
          <a:endParaRPr lang="en-US" sz="1900" b="1" kern="1200" dirty="0">
            <a:solidFill>
              <a:srgbClr val="FFFFCC"/>
            </a:solidFill>
          </a:endParaRPr>
        </a:p>
      </dsp:txBody>
      <dsp:txXfrm>
        <a:off x="2909029" y="3893820"/>
        <a:ext cx="1573340" cy="11125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F34C2-FE2E-4BCC-AD0C-CD825ECDCF6D}" type="datetimeFigureOut">
              <a:rPr lang="en-US" smtClean="0"/>
              <a:pPr/>
              <a:t>8/3/16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455B3-567D-4834-A740-4D5789C63DFD}" type="slidenum">
              <a:rPr lang="en-US" smtClean="0"/>
              <a:pPr/>
              <a:t>‹#›</a:t>
            </a:fld>
            <a:endParaRPr lang="en-US"/>
          </a:p>
        </p:txBody>
      </p:sp>
    </p:spTree>
    <p:extLst>
      <p:ext uri="{BB962C8B-B14F-4D97-AF65-F5344CB8AC3E}">
        <p14:creationId xmlns:p14="http://schemas.microsoft.com/office/powerpoint/2010/main" val="93676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a:t>
            </a:r>
            <a:r>
              <a:rPr lang="en-US" baseline="0" dirty="0" smtClean="0"/>
              <a:t> risk and protective factors are influence by relationship factors (i.e., peer relationships, family relationships), community factors (i.e., school engagement and bonding, neighborhood safety and caring), and societal factors (i.e., social and economic policies, discrimination, etc.)</a:t>
            </a:r>
            <a:endParaRPr lang="en-US" dirty="0"/>
          </a:p>
        </p:txBody>
      </p:sp>
      <p:sp>
        <p:nvSpPr>
          <p:cNvPr id="4" name="Slide Number Placeholder 3"/>
          <p:cNvSpPr>
            <a:spLocks noGrp="1"/>
          </p:cNvSpPr>
          <p:nvPr>
            <p:ph type="sldNum" sz="quarter" idx="10"/>
          </p:nvPr>
        </p:nvSpPr>
        <p:spPr/>
        <p:txBody>
          <a:bodyPr/>
          <a:lstStyle/>
          <a:p>
            <a:fld id="{39A455B3-567D-4834-A740-4D5789C63DFD}"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C1271-2506-4C58-8B99-6EAC9CD32976}" type="datetimeFigureOut">
              <a:rPr lang="en-US" smtClean="0"/>
              <a:pPr/>
              <a:t>8/3/16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C1271-2506-4C58-8B99-6EAC9CD32976}" type="datetimeFigureOut">
              <a:rPr lang="en-US" smtClean="0"/>
              <a:pPr/>
              <a:t>8/3/16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C1271-2506-4C58-8B99-6EAC9CD32976}" type="datetimeFigureOut">
              <a:rPr lang="en-US" smtClean="0"/>
              <a:pPr/>
              <a:t>8/3/16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C1271-2506-4C58-8B99-6EAC9CD32976}" type="datetimeFigureOut">
              <a:rPr lang="en-US" smtClean="0"/>
              <a:pPr/>
              <a:t>8/3/16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C1271-2506-4C58-8B99-6EAC9CD32976}" type="datetimeFigureOut">
              <a:rPr lang="en-US" smtClean="0"/>
              <a:pPr/>
              <a:t>8/3/16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C1271-2506-4C58-8B99-6EAC9CD32976}" type="datetimeFigureOut">
              <a:rPr lang="en-US" smtClean="0"/>
              <a:pPr/>
              <a:t>8/3/16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C1271-2506-4C58-8B99-6EAC9CD32976}" type="datetimeFigureOut">
              <a:rPr lang="en-US" smtClean="0"/>
              <a:pPr/>
              <a:t>8/3/16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C1271-2506-4C58-8B99-6EAC9CD32976}" type="datetimeFigureOut">
              <a:rPr lang="en-US" smtClean="0"/>
              <a:pPr/>
              <a:t>8/3/16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C1271-2506-4C58-8B99-6EAC9CD32976}" type="datetimeFigureOut">
              <a:rPr lang="en-US" smtClean="0"/>
              <a:pPr/>
              <a:t>8/3/16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C1271-2506-4C58-8B99-6EAC9CD32976}" type="datetimeFigureOut">
              <a:rPr lang="en-US" smtClean="0"/>
              <a:pPr/>
              <a:t>8/3/16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C1271-2506-4C58-8B99-6EAC9CD32976}" type="datetimeFigureOut">
              <a:rPr lang="en-US" smtClean="0"/>
              <a:pPr/>
              <a:t>8/3/16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D598D-1ED6-4A7E-8065-F5D7F7DCB0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C1271-2506-4C58-8B99-6EAC9CD32976}" type="datetimeFigureOut">
              <a:rPr lang="en-US" smtClean="0"/>
              <a:pPr/>
              <a:t>8/3/16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D598D-1ED6-4A7E-8065-F5D7F7DCB0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chart" Target="../charts/chart5.xml"/><Relationship Id="rId6" Type="http://schemas.openxmlformats.org/officeDocument/2006/relationships/chart" Target="../charts/chart6.xml"/><Relationship Id="rId7"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boeke@epimachine.com" TargetMode="Externa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6">
                    <a:lumMod val="75000"/>
                  </a:schemeClr>
                </a:solidFill>
              </a:rPr>
              <a:t>Adverse Childhood Experiences in Minnesota</a:t>
            </a:r>
            <a:endParaRPr lang="en-US" b="1" dirty="0">
              <a:solidFill>
                <a:schemeClr val="accent6">
                  <a:lumMod val="75000"/>
                </a:schemeClr>
              </a:solidFill>
            </a:endParaRPr>
          </a:p>
        </p:txBody>
      </p:sp>
      <p:sp>
        <p:nvSpPr>
          <p:cNvPr id="3" name="Subtitle 2"/>
          <p:cNvSpPr>
            <a:spLocks noGrp="1"/>
          </p:cNvSpPr>
          <p:nvPr>
            <p:ph type="subTitle" idx="1"/>
          </p:nvPr>
        </p:nvSpPr>
        <p:spPr/>
        <p:txBody>
          <a:bodyPr/>
          <a:lstStyle/>
          <a:p>
            <a:r>
              <a:rPr lang="en-US" dirty="0" smtClean="0"/>
              <a:t>Findings from the 2013 Minnesota Student Survey</a:t>
            </a:r>
            <a:endParaRPr lang="en-US" dirty="0"/>
          </a:p>
        </p:txBody>
      </p:sp>
      <p:pic>
        <p:nvPicPr>
          <p:cNvPr id="4" name="Picture 2" descr="C:\Users\Admin\Desktop\MN SEOW\SUMN\hi rez\sumn logo hi rez all.tif"/>
          <p:cNvPicPr>
            <a:picLocks noChangeAspect="1" noChangeArrowheads="1"/>
          </p:cNvPicPr>
          <p:nvPr/>
        </p:nvPicPr>
        <p:blipFill>
          <a:blip r:embed="rId2"/>
          <a:srcRect/>
          <a:stretch>
            <a:fillRect/>
          </a:stretch>
        </p:blipFill>
        <p:spPr bwMode="auto">
          <a:xfrm>
            <a:off x="4793182" y="228600"/>
            <a:ext cx="4046018" cy="1524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457200" y="381000"/>
          <a:ext cx="82296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066800" y="609600"/>
          <a:ext cx="77724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ular Callout 2"/>
          <p:cNvSpPr/>
          <p:nvPr/>
        </p:nvSpPr>
        <p:spPr>
          <a:xfrm>
            <a:off x="228600" y="2438400"/>
            <a:ext cx="1828800" cy="1524000"/>
          </a:xfrm>
          <a:prstGeom prst="wedgeRectCallout">
            <a:avLst>
              <a:gd name="adj1" fmla="val 54167"/>
              <a:gd name="adj2" fmla="val 6631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r>
              <a:rPr lang="en-US" baseline="30000" dirty="0" smtClean="0"/>
              <a:t>th</a:t>
            </a:r>
            <a:r>
              <a:rPr lang="en-US" dirty="0" smtClean="0"/>
              <a:t> graders were </a:t>
            </a:r>
            <a:r>
              <a:rPr lang="en-US" i="1" dirty="0" smtClean="0"/>
              <a:t>as likely as </a:t>
            </a:r>
            <a:r>
              <a:rPr lang="en-US" dirty="0" smtClean="0"/>
              <a:t>11</a:t>
            </a:r>
            <a:r>
              <a:rPr lang="en-US" baseline="30000" dirty="0" smtClean="0"/>
              <a:t>th</a:t>
            </a:r>
            <a:r>
              <a:rPr lang="en-US" dirty="0" smtClean="0"/>
              <a:t> graders to report 4+ ACEs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ound Diagonal Corner Rectangle 189"/>
          <p:cNvSpPr/>
          <p:nvPr/>
        </p:nvSpPr>
        <p:spPr>
          <a:xfrm>
            <a:off x="6934200" y="685800"/>
            <a:ext cx="1447800" cy="1981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Distribution of ACEs in an average MN 11</a:t>
            </a:r>
            <a:r>
              <a:rPr lang="en-US" baseline="30000" dirty="0" smtClean="0"/>
              <a:t>th</a:t>
            </a:r>
            <a:r>
              <a:rPr lang="en-US" dirty="0" smtClean="0"/>
              <a:t> grade classroom</a:t>
            </a:r>
            <a:endParaRPr lang="en-US" dirty="0"/>
          </a:p>
        </p:txBody>
      </p:sp>
      <p:pic>
        <p:nvPicPr>
          <p:cNvPr id="160" name="Picture 159" descr="EleventhGradeClassAC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5724144" cy="5590032"/>
          </a:xfrm>
          <a:prstGeom prst="rect">
            <a:avLst/>
          </a:prstGeom>
        </p:spPr>
      </p:pic>
    </p:spTree>
    <p:extLst>
      <p:ext uri="{BB962C8B-B14F-4D97-AF65-F5344CB8AC3E}">
        <p14:creationId xmlns:p14="http://schemas.microsoft.com/office/powerpoint/2010/main" val="155815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4"/>
          <p:cNvGrpSpPr>
            <a:grpSpLocks/>
          </p:cNvGrpSpPr>
          <p:nvPr/>
        </p:nvGrpSpPr>
        <p:grpSpPr bwMode="auto">
          <a:xfrm>
            <a:off x="403225" y="811213"/>
            <a:ext cx="5487988" cy="5003800"/>
            <a:chOff x="1150" y="583"/>
            <a:chExt cx="3457" cy="3152"/>
          </a:xfrm>
        </p:grpSpPr>
        <p:sp>
          <p:nvSpPr>
            <p:cNvPr id="94" name="Freeform 6"/>
            <p:cNvSpPr>
              <a:spLocks/>
            </p:cNvSpPr>
            <p:nvPr/>
          </p:nvSpPr>
          <p:spPr bwMode="auto">
            <a:xfrm>
              <a:off x="1998" y="583"/>
              <a:ext cx="406" cy="546"/>
            </a:xfrm>
            <a:custGeom>
              <a:avLst/>
              <a:gdLst>
                <a:gd name="T0" fmla="*/ 58 w 406"/>
                <a:gd name="T1" fmla="*/ 546 h 546"/>
                <a:gd name="T2" fmla="*/ 0 w 406"/>
                <a:gd name="T3" fmla="*/ 360 h 546"/>
                <a:gd name="T4" fmla="*/ 106 w 406"/>
                <a:gd name="T5" fmla="*/ 256 h 546"/>
                <a:gd name="T6" fmla="*/ 48 w 406"/>
                <a:gd name="T7" fmla="*/ 272 h 546"/>
                <a:gd name="T8" fmla="*/ 32 w 406"/>
                <a:gd name="T9" fmla="*/ 266 h 546"/>
                <a:gd name="T10" fmla="*/ 16 w 406"/>
                <a:gd name="T11" fmla="*/ 260 h 546"/>
                <a:gd name="T12" fmla="*/ 4 w 406"/>
                <a:gd name="T13" fmla="*/ 262 h 546"/>
                <a:gd name="T14" fmla="*/ 4 w 406"/>
                <a:gd name="T15" fmla="*/ 260 h 546"/>
                <a:gd name="T16" fmla="*/ 12 w 406"/>
                <a:gd name="T17" fmla="*/ 258 h 546"/>
                <a:gd name="T18" fmla="*/ 16 w 406"/>
                <a:gd name="T19" fmla="*/ 254 h 546"/>
                <a:gd name="T20" fmla="*/ 10 w 406"/>
                <a:gd name="T21" fmla="*/ 242 h 546"/>
                <a:gd name="T22" fmla="*/ 16 w 406"/>
                <a:gd name="T23" fmla="*/ 234 h 546"/>
                <a:gd name="T24" fmla="*/ 12 w 406"/>
                <a:gd name="T25" fmla="*/ 232 h 546"/>
                <a:gd name="T26" fmla="*/ 10 w 406"/>
                <a:gd name="T27" fmla="*/ 230 h 546"/>
                <a:gd name="T28" fmla="*/ 8 w 406"/>
                <a:gd name="T29" fmla="*/ 218 h 546"/>
                <a:gd name="T30" fmla="*/ 14 w 406"/>
                <a:gd name="T31" fmla="*/ 210 h 546"/>
                <a:gd name="T32" fmla="*/ 22 w 406"/>
                <a:gd name="T33" fmla="*/ 210 h 546"/>
                <a:gd name="T34" fmla="*/ 84 w 406"/>
                <a:gd name="T35" fmla="*/ 206 h 546"/>
                <a:gd name="T36" fmla="*/ 100 w 406"/>
                <a:gd name="T37" fmla="*/ 10 h 546"/>
                <a:gd name="T38" fmla="*/ 134 w 406"/>
                <a:gd name="T39" fmla="*/ 18 h 546"/>
                <a:gd name="T40" fmla="*/ 146 w 406"/>
                <a:gd name="T41" fmla="*/ 16 h 546"/>
                <a:gd name="T42" fmla="*/ 154 w 406"/>
                <a:gd name="T43" fmla="*/ 10 h 546"/>
                <a:gd name="T44" fmla="*/ 164 w 406"/>
                <a:gd name="T45" fmla="*/ 8 h 546"/>
                <a:gd name="T46" fmla="*/ 174 w 406"/>
                <a:gd name="T47" fmla="*/ 10 h 546"/>
                <a:gd name="T48" fmla="*/ 210 w 406"/>
                <a:gd name="T49" fmla="*/ 28 h 546"/>
                <a:gd name="T50" fmla="*/ 234 w 406"/>
                <a:gd name="T51" fmla="*/ 34 h 546"/>
                <a:gd name="T52" fmla="*/ 230 w 406"/>
                <a:gd name="T53" fmla="*/ 46 h 546"/>
                <a:gd name="T54" fmla="*/ 256 w 406"/>
                <a:gd name="T55" fmla="*/ 144 h 546"/>
                <a:gd name="T56" fmla="*/ 298 w 406"/>
                <a:gd name="T57" fmla="*/ 272 h 546"/>
                <a:gd name="T58" fmla="*/ 294 w 406"/>
                <a:gd name="T59" fmla="*/ 288 h 546"/>
                <a:gd name="T60" fmla="*/ 292 w 406"/>
                <a:gd name="T61" fmla="*/ 294 h 546"/>
                <a:gd name="T62" fmla="*/ 286 w 406"/>
                <a:gd name="T63" fmla="*/ 296 h 546"/>
                <a:gd name="T64" fmla="*/ 286 w 406"/>
                <a:gd name="T65" fmla="*/ 304 h 546"/>
                <a:gd name="T66" fmla="*/ 288 w 406"/>
                <a:gd name="T67" fmla="*/ 308 h 546"/>
                <a:gd name="T68" fmla="*/ 288 w 406"/>
                <a:gd name="T69" fmla="*/ 316 h 546"/>
                <a:gd name="T70" fmla="*/ 290 w 406"/>
                <a:gd name="T71" fmla="*/ 322 h 546"/>
                <a:gd name="T72" fmla="*/ 292 w 406"/>
                <a:gd name="T73" fmla="*/ 326 h 546"/>
                <a:gd name="T74" fmla="*/ 310 w 406"/>
                <a:gd name="T75" fmla="*/ 340 h 546"/>
                <a:gd name="T76" fmla="*/ 312 w 406"/>
                <a:gd name="T77" fmla="*/ 344 h 546"/>
                <a:gd name="T78" fmla="*/ 316 w 406"/>
                <a:gd name="T79" fmla="*/ 346 h 546"/>
                <a:gd name="T80" fmla="*/ 328 w 406"/>
                <a:gd name="T81" fmla="*/ 352 h 546"/>
                <a:gd name="T82" fmla="*/ 334 w 406"/>
                <a:gd name="T83" fmla="*/ 354 h 546"/>
                <a:gd name="T84" fmla="*/ 342 w 406"/>
                <a:gd name="T85" fmla="*/ 360 h 546"/>
                <a:gd name="T86" fmla="*/ 354 w 406"/>
                <a:gd name="T87" fmla="*/ 360 h 546"/>
                <a:gd name="T88" fmla="*/ 356 w 406"/>
                <a:gd name="T89" fmla="*/ 364 h 546"/>
                <a:gd name="T90" fmla="*/ 360 w 406"/>
                <a:gd name="T91" fmla="*/ 366 h 546"/>
                <a:gd name="T92" fmla="*/ 368 w 406"/>
                <a:gd name="T93" fmla="*/ 368 h 546"/>
                <a:gd name="T94" fmla="*/ 398 w 406"/>
                <a:gd name="T95" fmla="*/ 372 h 546"/>
                <a:gd name="T96" fmla="*/ 404 w 406"/>
                <a:gd name="T97" fmla="*/ 370 h 546"/>
                <a:gd name="T98" fmla="*/ 406 w 406"/>
                <a:gd name="T99" fmla="*/ 36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546">
                  <a:moveTo>
                    <a:pt x="406" y="366"/>
                  </a:moveTo>
                  <a:lnTo>
                    <a:pt x="406" y="544"/>
                  </a:lnTo>
                  <a:lnTo>
                    <a:pt x="58" y="546"/>
                  </a:lnTo>
                  <a:lnTo>
                    <a:pt x="58" y="452"/>
                  </a:lnTo>
                  <a:lnTo>
                    <a:pt x="0" y="452"/>
                  </a:lnTo>
                  <a:lnTo>
                    <a:pt x="0" y="360"/>
                  </a:lnTo>
                  <a:lnTo>
                    <a:pt x="110" y="360"/>
                  </a:lnTo>
                  <a:lnTo>
                    <a:pt x="110" y="250"/>
                  </a:lnTo>
                  <a:lnTo>
                    <a:pt x="106" y="256"/>
                  </a:lnTo>
                  <a:lnTo>
                    <a:pt x="98" y="260"/>
                  </a:lnTo>
                  <a:lnTo>
                    <a:pt x="82" y="266"/>
                  </a:lnTo>
                  <a:lnTo>
                    <a:pt x="48" y="272"/>
                  </a:lnTo>
                  <a:lnTo>
                    <a:pt x="42" y="270"/>
                  </a:lnTo>
                  <a:lnTo>
                    <a:pt x="36" y="268"/>
                  </a:lnTo>
                  <a:lnTo>
                    <a:pt x="32" y="266"/>
                  </a:lnTo>
                  <a:lnTo>
                    <a:pt x="26" y="262"/>
                  </a:lnTo>
                  <a:lnTo>
                    <a:pt x="20" y="260"/>
                  </a:lnTo>
                  <a:lnTo>
                    <a:pt x="16" y="260"/>
                  </a:lnTo>
                  <a:lnTo>
                    <a:pt x="6" y="262"/>
                  </a:lnTo>
                  <a:lnTo>
                    <a:pt x="4" y="262"/>
                  </a:lnTo>
                  <a:lnTo>
                    <a:pt x="4" y="262"/>
                  </a:lnTo>
                  <a:lnTo>
                    <a:pt x="4" y="260"/>
                  </a:lnTo>
                  <a:lnTo>
                    <a:pt x="4" y="260"/>
                  </a:lnTo>
                  <a:lnTo>
                    <a:pt x="4" y="260"/>
                  </a:lnTo>
                  <a:lnTo>
                    <a:pt x="6" y="260"/>
                  </a:lnTo>
                  <a:lnTo>
                    <a:pt x="8" y="258"/>
                  </a:lnTo>
                  <a:lnTo>
                    <a:pt x="12" y="258"/>
                  </a:lnTo>
                  <a:lnTo>
                    <a:pt x="12" y="256"/>
                  </a:lnTo>
                  <a:lnTo>
                    <a:pt x="14" y="256"/>
                  </a:lnTo>
                  <a:lnTo>
                    <a:pt x="16" y="254"/>
                  </a:lnTo>
                  <a:lnTo>
                    <a:pt x="16" y="254"/>
                  </a:lnTo>
                  <a:lnTo>
                    <a:pt x="12" y="246"/>
                  </a:lnTo>
                  <a:lnTo>
                    <a:pt x="10" y="242"/>
                  </a:lnTo>
                  <a:lnTo>
                    <a:pt x="12" y="238"/>
                  </a:lnTo>
                  <a:lnTo>
                    <a:pt x="14" y="236"/>
                  </a:lnTo>
                  <a:lnTo>
                    <a:pt x="16" y="234"/>
                  </a:lnTo>
                  <a:lnTo>
                    <a:pt x="16" y="234"/>
                  </a:lnTo>
                  <a:lnTo>
                    <a:pt x="14" y="232"/>
                  </a:lnTo>
                  <a:lnTo>
                    <a:pt x="12" y="232"/>
                  </a:lnTo>
                  <a:lnTo>
                    <a:pt x="12" y="232"/>
                  </a:lnTo>
                  <a:lnTo>
                    <a:pt x="10" y="230"/>
                  </a:lnTo>
                  <a:lnTo>
                    <a:pt x="10" y="230"/>
                  </a:lnTo>
                  <a:lnTo>
                    <a:pt x="8" y="224"/>
                  </a:lnTo>
                  <a:lnTo>
                    <a:pt x="8" y="220"/>
                  </a:lnTo>
                  <a:lnTo>
                    <a:pt x="8" y="218"/>
                  </a:lnTo>
                  <a:lnTo>
                    <a:pt x="10" y="212"/>
                  </a:lnTo>
                  <a:lnTo>
                    <a:pt x="12" y="210"/>
                  </a:lnTo>
                  <a:lnTo>
                    <a:pt x="14" y="210"/>
                  </a:lnTo>
                  <a:lnTo>
                    <a:pt x="16" y="210"/>
                  </a:lnTo>
                  <a:lnTo>
                    <a:pt x="18" y="208"/>
                  </a:lnTo>
                  <a:lnTo>
                    <a:pt x="22" y="210"/>
                  </a:lnTo>
                  <a:lnTo>
                    <a:pt x="24" y="208"/>
                  </a:lnTo>
                  <a:lnTo>
                    <a:pt x="26" y="206"/>
                  </a:lnTo>
                  <a:lnTo>
                    <a:pt x="84" y="206"/>
                  </a:lnTo>
                  <a:lnTo>
                    <a:pt x="86" y="0"/>
                  </a:lnTo>
                  <a:lnTo>
                    <a:pt x="96" y="6"/>
                  </a:lnTo>
                  <a:lnTo>
                    <a:pt x="100" y="10"/>
                  </a:lnTo>
                  <a:lnTo>
                    <a:pt x="114" y="12"/>
                  </a:lnTo>
                  <a:lnTo>
                    <a:pt x="128" y="18"/>
                  </a:lnTo>
                  <a:lnTo>
                    <a:pt x="134" y="18"/>
                  </a:lnTo>
                  <a:lnTo>
                    <a:pt x="138" y="18"/>
                  </a:lnTo>
                  <a:lnTo>
                    <a:pt x="144" y="16"/>
                  </a:lnTo>
                  <a:lnTo>
                    <a:pt x="146" y="16"/>
                  </a:lnTo>
                  <a:lnTo>
                    <a:pt x="150" y="14"/>
                  </a:lnTo>
                  <a:lnTo>
                    <a:pt x="152" y="12"/>
                  </a:lnTo>
                  <a:lnTo>
                    <a:pt x="154" y="10"/>
                  </a:lnTo>
                  <a:lnTo>
                    <a:pt x="158" y="10"/>
                  </a:lnTo>
                  <a:lnTo>
                    <a:pt x="162" y="8"/>
                  </a:lnTo>
                  <a:lnTo>
                    <a:pt x="164" y="8"/>
                  </a:lnTo>
                  <a:lnTo>
                    <a:pt x="168" y="8"/>
                  </a:lnTo>
                  <a:lnTo>
                    <a:pt x="172" y="8"/>
                  </a:lnTo>
                  <a:lnTo>
                    <a:pt x="174" y="10"/>
                  </a:lnTo>
                  <a:lnTo>
                    <a:pt x="182" y="12"/>
                  </a:lnTo>
                  <a:lnTo>
                    <a:pt x="184" y="14"/>
                  </a:lnTo>
                  <a:lnTo>
                    <a:pt x="210" y="28"/>
                  </a:lnTo>
                  <a:lnTo>
                    <a:pt x="214" y="30"/>
                  </a:lnTo>
                  <a:lnTo>
                    <a:pt x="224" y="32"/>
                  </a:lnTo>
                  <a:lnTo>
                    <a:pt x="234" y="34"/>
                  </a:lnTo>
                  <a:lnTo>
                    <a:pt x="236" y="34"/>
                  </a:lnTo>
                  <a:lnTo>
                    <a:pt x="232" y="44"/>
                  </a:lnTo>
                  <a:lnTo>
                    <a:pt x="230" y="46"/>
                  </a:lnTo>
                  <a:lnTo>
                    <a:pt x="242" y="90"/>
                  </a:lnTo>
                  <a:lnTo>
                    <a:pt x="244" y="102"/>
                  </a:lnTo>
                  <a:lnTo>
                    <a:pt x="256" y="144"/>
                  </a:lnTo>
                  <a:lnTo>
                    <a:pt x="264" y="156"/>
                  </a:lnTo>
                  <a:lnTo>
                    <a:pt x="294" y="268"/>
                  </a:lnTo>
                  <a:lnTo>
                    <a:pt x="298" y="272"/>
                  </a:lnTo>
                  <a:lnTo>
                    <a:pt x="292" y="278"/>
                  </a:lnTo>
                  <a:lnTo>
                    <a:pt x="292" y="284"/>
                  </a:lnTo>
                  <a:lnTo>
                    <a:pt x="294" y="288"/>
                  </a:lnTo>
                  <a:lnTo>
                    <a:pt x="294" y="290"/>
                  </a:lnTo>
                  <a:lnTo>
                    <a:pt x="294" y="292"/>
                  </a:lnTo>
                  <a:lnTo>
                    <a:pt x="292" y="294"/>
                  </a:lnTo>
                  <a:lnTo>
                    <a:pt x="290" y="294"/>
                  </a:lnTo>
                  <a:lnTo>
                    <a:pt x="288" y="296"/>
                  </a:lnTo>
                  <a:lnTo>
                    <a:pt x="286" y="296"/>
                  </a:lnTo>
                  <a:lnTo>
                    <a:pt x="286" y="300"/>
                  </a:lnTo>
                  <a:lnTo>
                    <a:pt x="286" y="302"/>
                  </a:lnTo>
                  <a:lnTo>
                    <a:pt x="286" y="304"/>
                  </a:lnTo>
                  <a:lnTo>
                    <a:pt x="288" y="306"/>
                  </a:lnTo>
                  <a:lnTo>
                    <a:pt x="288" y="308"/>
                  </a:lnTo>
                  <a:lnTo>
                    <a:pt x="288" y="308"/>
                  </a:lnTo>
                  <a:lnTo>
                    <a:pt x="288" y="310"/>
                  </a:lnTo>
                  <a:lnTo>
                    <a:pt x="288" y="314"/>
                  </a:lnTo>
                  <a:lnTo>
                    <a:pt x="288" y="316"/>
                  </a:lnTo>
                  <a:lnTo>
                    <a:pt x="288" y="320"/>
                  </a:lnTo>
                  <a:lnTo>
                    <a:pt x="290" y="320"/>
                  </a:lnTo>
                  <a:lnTo>
                    <a:pt x="290" y="322"/>
                  </a:lnTo>
                  <a:lnTo>
                    <a:pt x="290" y="322"/>
                  </a:lnTo>
                  <a:lnTo>
                    <a:pt x="290" y="324"/>
                  </a:lnTo>
                  <a:lnTo>
                    <a:pt x="292" y="326"/>
                  </a:lnTo>
                  <a:lnTo>
                    <a:pt x="294" y="328"/>
                  </a:lnTo>
                  <a:lnTo>
                    <a:pt x="300" y="332"/>
                  </a:lnTo>
                  <a:lnTo>
                    <a:pt x="310" y="340"/>
                  </a:lnTo>
                  <a:lnTo>
                    <a:pt x="312" y="342"/>
                  </a:lnTo>
                  <a:lnTo>
                    <a:pt x="312" y="342"/>
                  </a:lnTo>
                  <a:lnTo>
                    <a:pt x="312" y="344"/>
                  </a:lnTo>
                  <a:lnTo>
                    <a:pt x="314" y="344"/>
                  </a:lnTo>
                  <a:lnTo>
                    <a:pt x="314" y="346"/>
                  </a:lnTo>
                  <a:lnTo>
                    <a:pt x="316" y="346"/>
                  </a:lnTo>
                  <a:lnTo>
                    <a:pt x="322" y="348"/>
                  </a:lnTo>
                  <a:lnTo>
                    <a:pt x="326" y="350"/>
                  </a:lnTo>
                  <a:lnTo>
                    <a:pt x="328" y="352"/>
                  </a:lnTo>
                  <a:lnTo>
                    <a:pt x="330" y="352"/>
                  </a:lnTo>
                  <a:lnTo>
                    <a:pt x="332" y="354"/>
                  </a:lnTo>
                  <a:lnTo>
                    <a:pt x="334" y="354"/>
                  </a:lnTo>
                  <a:lnTo>
                    <a:pt x="336" y="358"/>
                  </a:lnTo>
                  <a:lnTo>
                    <a:pt x="338" y="358"/>
                  </a:lnTo>
                  <a:lnTo>
                    <a:pt x="342" y="360"/>
                  </a:lnTo>
                  <a:lnTo>
                    <a:pt x="350" y="360"/>
                  </a:lnTo>
                  <a:lnTo>
                    <a:pt x="352" y="360"/>
                  </a:lnTo>
                  <a:lnTo>
                    <a:pt x="354" y="360"/>
                  </a:lnTo>
                  <a:lnTo>
                    <a:pt x="354" y="362"/>
                  </a:lnTo>
                  <a:lnTo>
                    <a:pt x="356" y="362"/>
                  </a:lnTo>
                  <a:lnTo>
                    <a:pt x="356" y="364"/>
                  </a:lnTo>
                  <a:lnTo>
                    <a:pt x="358" y="364"/>
                  </a:lnTo>
                  <a:lnTo>
                    <a:pt x="360" y="366"/>
                  </a:lnTo>
                  <a:lnTo>
                    <a:pt x="360" y="366"/>
                  </a:lnTo>
                  <a:lnTo>
                    <a:pt x="362" y="366"/>
                  </a:lnTo>
                  <a:lnTo>
                    <a:pt x="364" y="368"/>
                  </a:lnTo>
                  <a:lnTo>
                    <a:pt x="368" y="368"/>
                  </a:lnTo>
                  <a:lnTo>
                    <a:pt x="374" y="368"/>
                  </a:lnTo>
                  <a:lnTo>
                    <a:pt x="380" y="368"/>
                  </a:lnTo>
                  <a:lnTo>
                    <a:pt x="398" y="372"/>
                  </a:lnTo>
                  <a:lnTo>
                    <a:pt x="400" y="372"/>
                  </a:lnTo>
                  <a:lnTo>
                    <a:pt x="402" y="370"/>
                  </a:lnTo>
                  <a:lnTo>
                    <a:pt x="404" y="370"/>
                  </a:lnTo>
                  <a:lnTo>
                    <a:pt x="406" y="368"/>
                  </a:lnTo>
                  <a:lnTo>
                    <a:pt x="406" y="366"/>
                  </a:lnTo>
                  <a:lnTo>
                    <a:pt x="406" y="366"/>
                  </a:lnTo>
                  <a:lnTo>
                    <a:pt x="406" y="366"/>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95" name="Freeform 7"/>
            <p:cNvSpPr>
              <a:spLocks/>
            </p:cNvSpPr>
            <p:nvPr/>
          </p:nvSpPr>
          <p:spPr bwMode="auto">
            <a:xfrm>
              <a:off x="1150" y="789"/>
              <a:ext cx="380" cy="246"/>
            </a:xfrm>
            <a:custGeom>
              <a:avLst/>
              <a:gdLst>
                <a:gd name="T0" fmla="*/ 380 w 380"/>
                <a:gd name="T1" fmla="*/ 152 h 246"/>
                <a:gd name="T2" fmla="*/ 32 w 380"/>
                <a:gd name="T3" fmla="*/ 242 h 246"/>
                <a:gd name="T4" fmla="*/ 42 w 380"/>
                <a:gd name="T5" fmla="*/ 242 h 246"/>
                <a:gd name="T6" fmla="*/ 42 w 380"/>
                <a:gd name="T7" fmla="*/ 238 h 246"/>
                <a:gd name="T8" fmla="*/ 30 w 380"/>
                <a:gd name="T9" fmla="*/ 238 h 246"/>
                <a:gd name="T10" fmla="*/ 30 w 380"/>
                <a:gd name="T11" fmla="*/ 236 h 246"/>
                <a:gd name="T12" fmla="*/ 38 w 380"/>
                <a:gd name="T13" fmla="*/ 228 h 246"/>
                <a:gd name="T14" fmla="*/ 36 w 380"/>
                <a:gd name="T15" fmla="*/ 226 h 246"/>
                <a:gd name="T16" fmla="*/ 42 w 380"/>
                <a:gd name="T17" fmla="*/ 222 h 246"/>
                <a:gd name="T18" fmla="*/ 38 w 380"/>
                <a:gd name="T19" fmla="*/ 218 h 246"/>
                <a:gd name="T20" fmla="*/ 44 w 380"/>
                <a:gd name="T21" fmla="*/ 214 h 246"/>
                <a:gd name="T22" fmla="*/ 40 w 380"/>
                <a:gd name="T23" fmla="*/ 212 h 246"/>
                <a:gd name="T24" fmla="*/ 42 w 380"/>
                <a:gd name="T25" fmla="*/ 208 h 246"/>
                <a:gd name="T26" fmla="*/ 48 w 380"/>
                <a:gd name="T27" fmla="*/ 208 h 246"/>
                <a:gd name="T28" fmla="*/ 48 w 380"/>
                <a:gd name="T29" fmla="*/ 204 h 246"/>
                <a:gd name="T30" fmla="*/ 52 w 380"/>
                <a:gd name="T31" fmla="*/ 206 h 246"/>
                <a:gd name="T32" fmla="*/ 48 w 380"/>
                <a:gd name="T33" fmla="*/ 202 h 246"/>
                <a:gd name="T34" fmla="*/ 50 w 380"/>
                <a:gd name="T35" fmla="*/ 198 h 246"/>
                <a:gd name="T36" fmla="*/ 58 w 380"/>
                <a:gd name="T37" fmla="*/ 200 h 246"/>
                <a:gd name="T38" fmla="*/ 56 w 380"/>
                <a:gd name="T39" fmla="*/ 194 h 246"/>
                <a:gd name="T40" fmla="*/ 58 w 380"/>
                <a:gd name="T41" fmla="*/ 190 h 246"/>
                <a:gd name="T42" fmla="*/ 62 w 380"/>
                <a:gd name="T43" fmla="*/ 186 h 246"/>
                <a:gd name="T44" fmla="*/ 58 w 380"/>
                <a:gd name="T45" fmla="*/ 182 h 246"/>
                <a:gd name="T46" fmla="*/ 62 w 380"/>
                <a:gd name="T47" fmla="*/ 178 h 246"/>
                <a:gd name="T48" fmla="*/ 64 w 380"/>
                <a:gd name="T49" fmla="*/ 172 h 246"/>
                <a:gd name="T50" fmla="*/ 62 w 380"/>
                <a:gd name="T51" fmla="*/ 168 h 246"/>
                <a:gd name="T52" fmla="*/ 54 w 380"/>
                <a:gd name="T53" fmla="*/ 162 h 246"/>
                <a:gd name="T54" fmla="*/ 56 w 380"/>
                <a:gd name="T55" fmla="*/ 158 h 246"/>
                <a:gd name="T56" fmla="*/ 52 w 380"/>
                <a:gd name="T57" fmla="*/ 154 h 246"/>
                <a:gd name="T58" fmla="*/ 46 w 380"/>
                <a:gd name="T59" fmla="*/ 148 h 246"/>
                <a:gd name="T60" fmla="*/ 46 w 380"/>
                <a:gd name="T61" fmla="*/ 144 h 246"/>
                <a:gd name="T62" fmla="*/ 44 w 380"/>
                <a:gd name="T63" fmla="*/ 142 h 246"/>
                <a:gd name="T64" fmla="*/ 46 w 380"/>
                <a:gd name="T65" fmla="*/ 136 h 246"/>
                <a:gd name="T66" fmla="*/ 38 w 380"/>
                <a:gd name="T67" fmla="*/ 134 h 246"/>
                <a:gd name="T68" fmla="*/ 40 w 380"/>
                <a:gd name="T69" fmla="*/ 130 h 246"/>
                <a:gd name="T70" fmla="*/ 40 w 380"/>
                <a:gd name="T71" fmla="*/ 126 h 246"/>
                <a:gd name="T72" fmla="*/ 38 w 380"/>
                <a:gd name="T73" fmla="*/ 122 h 246"/>
                <a:gd name="T74" fmla="*/ 38 w 380"/>
                <a:gd name="T75" fmla="*/ 118 h 246"/>
                <a:gd name="T76" fmla="*/ 36 w 380"/>
                <a:gd name="T77" fmla="*/ 116 h 246"/>
                <a:gd name="T78" fmla="*/ 32 w 380"/>
                <a:gd name="T79" fmla="*/ 114 h 246"/>
                <a:gd name="T80" fmla="*/ 34 w 380"/>
                <a:gd name="T81" fmla="*/ 110 h 246"/>
                <a:gd name="T82" fmla="*/ 32 w 380"/>
                <a:gd name="T83" fmla="*/ 108 h 246"/>
                <a:gd name="T84" fmla="*/ 28 w 380"/>
                <a:gd name="T85" fmla="*/ 108 h 246"/>
                <a:gd name="T86" fmla="*/ 34 w 380"/>
                <a:gd name="T87" fmla="*/ 102 h 246"/>
                <a:gd name="T88" fmla="*/ 22 w 380"/>
                <a:gd name="T89" fmla="*/ 102 h 246"/>
                <a:gd name="T90" fmla="*/ 26 w 380"/>
                <a:gd name="T91" fmla="*/ 96 h 246"/>
                <a:gd name="T92" fmla="*/ 26 w 380"/>
                <a:gd name="T93" fmla="*/ 90 h 246"/>
                <a:gd name="T94" fmla="*/ 28 w 380"/>
                <a:gd name="T95" fmla="*/ 88 h 246"/>
                <a:gd name="T96" fmla="*/ 26 w 380"/>
                <a:gd name="T97" fmla="*/ 84 h 246"/>
                <a:gd name="T98" fmla="*/ 28 w 380"/>
                <a:gd name="T99" fmla="*/ 80 h 246"/>
                <a:gd name="T100" fmla="*/ 24 w 380"/>
                <a:gd name="T101" fmla="*/ 74 h 246"/>
                <a:gd name="T102" fmla="*/ 26 w 380"/>
                <a:gd name="T103" fmla="*/ 70 h 246"/>
                <a:gd name="T104" fmla="*/ 24 w 380"/>
                <a:gd name="T105" fmla="*/ 68 h 246"/>
                <a:gd name="T106" fmla="*/ 18 w 380"/>
                <a:gd name="T107" fmla="*/ 66 h 246"/>
                <a:gd name="T108" fmla="*/ 20 w 380"/>
                <a:gd name="T109" fmla="*/ 60 h 246"/>
                <a:gd name="T110" fmla="*/ 18 w 380"/>
                <a:gd name="T111" fmla="*/ 56 h 246"/>
                <a:gd name="T112" fmla="*/ 12 w 380"/>
                <a:gd name="T113" fmla="*/ 50 h 246"/>
                <a:gd name="T114" fmla="*/ 10 w 380"/>
                <a:gd name="T115" fmla="*/ 44 h 246"/>
                <a:gd name="T116" fmla="*/ 8 w 380"/>
                <a:gd name="T117" fmla="*/ 38 h 246"/>
                <a:gd name="T118" fmla="*/ 4 w 380"/>
                <a:gd name="T119" fmla="*/ 32 h 246"/>
                <a:gd name="T120" fmla="*/ 2 w 380"/>
                <a:gd name="T121" fmla="*/ 28 h 246"/>
                <a:gd name="T122" fmla="*/ 0 w 380"/>
                <a:gd name="T123" fmla="*/ 20 h 246"/>
                <a:gd name="T124" fmla="*/ 2 w 380"/>
                <a:gd name="T12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0" h="246">
                  <a:moveTo>
                    <a:pt x="4" y="0"/>
                  </a:moveTo>
                  <a:lnTo>
                    <a:pt x="372" y="0"/>
                  </a:lnTo>
                  <a:lnTo>
                    <a:pt x="372" y="152"/>
                  </a:lnTo>
                  <a:lnTo>
                    <a:pt x="380" y="152"/>
                  </a:lnTo>
                  <a:lnTo>
                    <a:pt x="380" y="246"/>
                  </a:lnTo>
                  <a:lnTo>
                    <a:pt x="32" y="244"/>
                  </a:lnTo>
                  <a:lnTo>
                    <a:pt x="32" y="244"/>
                  </a:lnTo>
                  <a:lnTo>
                    <a:pt x="32" y="242"/>
                  </a:lnTo>
                  <a:lnTo>
                    <a:pt x="32" y="242"/>
                  </a:lnTo>
                  <a:lnTo>
                    <a:pt x="34" y="242"/>
                  </a:lnTo>
                  <a:lnTo>
                    <a:pt x="36" y="242"/>
                  </a:lnTo>
                  <a:lnTo>
                    <a:pt x="42" y="242"/>
                  </a:lnTo>
                  <a:lnTo>
                    <a:pt x="42" y="242"/>
                  </a:lnTo>
                  <a:lnTo>
                    <a:pt x="44" y="242"/>
                  </a:lnTo>
                  <a:lnTo>
                    <a:pt x="44" y="240"/>
                  </a:lnTo>
                  <a:lnTo>
                    <a:pt x="42" y="238"/>
                  </a:lnTo>
                  <a:lnTo>
                    <a:pt x="40" y="238"/>
                  </a:lnTo>
                  <a:lnTo>
                    <a:pt x="36" y="238"/>
                  </a:lnTo>
                  <a:lnTo>
                    <a:pt x="32" y="238"/>
                  </a:lnTo>
                  <a:lnTo>
                    <a:pt x="30" y="238"/>
                  </a:lnTo>
                  <a:lnTo>
                    <a:pt x="28" y="238"/>
                  </a:lnTo>
                  <a:lnTo>
                    <a:pt x="28" y="236"/>
                  </a:lnTo>
                  <a:lnTo>
                    <a:pt x="28" y="236"/>
                  </a:lnTo>
                  <a:lnTo>
                    <a:pt x="30" y="236"/>
                  </a:lnTo>
                  <a:lnTo>
                    <a:pt x="36" y="234"/>
                  </a:lnTo>
                  <a:lnTo>
                    <a:pt x="40" y="232"/>
                  </a:lnTo>
                  <a:lnTo>
                    <a:pt x="40" y="230"/>
                  </a:lnTo>
                  <a:lnTo>
                    <a:pt x="38" y="228"/>
                  </a:lnTo>
                  <a:lnTo>
                    <a:pt x="36" y="228"/>
                  </a:lnTo>
                  <a:lnTo>
                    <a:pt x="34" y="228"/>
                  </a:lnTo>
                  <a:lnTo>
                    <a:pt x="34" y="226"/>
                  </a:lnTo>
                  <a:lnTo>
                    <a:pt x="36" y="226"/>
                  </a:lnTo>
                  <a:lnTo>
                    <a:pt x="36" y="226"/>
                  </a:lnTo>
                  <a:lnTo>
                    <a:pt x="42" y="226"/>
                  </a:lnTo>
                  <a:lnTo>
                    <a:pt x="42" y="222"/>
                  </a:lnTo>
                  <a:lnTo>
                    <a:pt x="42" y="222"/>
                  </a:lnTo>
                  <a:lnTo>
                    <a:pt x="42" y="220"/>
                  </a:lnTo>
                  <a:lnTo>
                    <a:pt x="40" y="220"/>
                  </a:lnTo>
                  <a:lnTo>
                    <a:pt x="38" y="218"/>
                  </a:lnTo>
                  <a:lnTo>
                    <a:pt x="38" y="218"/>
                  </a:lnTo>
                  <a:lnTo>
                    <a:pt x="40" y="218"/>
                  </a:lnTo>
                  <a:lnTo>
                    <a:pt x="42" y="218"/>
                  </a:lnTo>
                  <a:lnTo>
                    <a:pt x="44" y="214"/>
                  </a:lnTo>
                  <a:lnTo>
                    <a:pt x="44" y="214"/>
                  </a:lnTo>
                  <a:lnTo>
                    <a:pt x="44" y="212"/>
                  </a:lnTo>
                  <a:lnTo>
                    <a:pt x="44" y="212"/>
                  </a:lnTo>
                  <a:lnTo>
                    <a:pt x="40" y="212"/>
                  </a:lnTo>
                  <a:lnTo>
                    <a:pt x="40" y="212"/>
                  </a:lnTo>
                  <a:lnTo>
                    <a:pt x="38" y="210"/>
                  </a:lnTo>
                  <a:lnTo>
                    <a:pt x="40" y="210"/>
                  </a:lnTo>
                  <a:lnTo>
                    <a:pt x="40" y="208"/>
                  </a:lnTo>
                  <a:lnTo>
                    <a:pt x="42" y="208"/>
                  </a:lnTo>
                  <a:lnTo>
                    <a:pt x="44" y="208"/>
                  </a:lnTo>
                  <a:lnTo>
                    <a:pt x="46" y="208"/>
                  </a:lnTo>
                  <a:lnTo>
                    <a:pt x="48" y="208"/>
                  </a:lnTo>
                  <a:lnTo>
                    <a:pt x="48" y="208"/>
                  </a:lnTo>
                  <a:lnTo>
                    <a:pt x="46" y="204"/>
                  </a:lnTo>
                  <a:lnTo>
                    <a:pt x="46" y="204"/>
                  </a:lnTo>
                  <a:lnTo>
                    <a:pt x="48" y="204"/>
                  </a:lnTo>
                  <a:lnTo>
                    <a:pt x="48" y="204"/>
                  </a:lnTo>
                  <a:lnTo>
                    <a:pt x="48" y="206"/>
                  </a:lnTo>
                  <a:lnTo>
                    <a:pt x="50" y="206"/>
                  </a:lnTo>
                  <a:lnTo>
                    <a:pt x="50" y="206"/>
                  </a:lnTo>
                  <a:lnTo>
                    <a:pt x="52" y="206"/>
                  </a:lnTo>
                  <a:lnTo>
                    <a:pt x="52" y="204"/>
                  </a:lnTo>
                  <a:lnTo>
                    <a:pt x="50" y="204"/>
                  </a:lnTo>
                  <a:lnTo>
                    <a:pt x="48" y="202"/>
                  </a:lnTo>
                  <a:lnTo>
                    <a:pt x="48" y="202"/>
                  </a:lnTo>
                  <a:lnTo>
                    <a:pt x="48" y="200"/>
                  </a:lnTo>
                  <a:lnTo>
                    <a:pt x="48" y="200"/>
                  </a:lnTo>
                  <a:lnTo>
                    <a:pt x="50" y="198"/>
                  </a:lnTo>
                  <a:lnTo>
                    <a:pt x="50" y="198"/>
                  </a:lnTo>
                  <a:lnTo>
                    <a:pt x="54" y="200"/>
                  </a:lnTo>
                  <a:lnTo>
                    <a:pt x="56" y="200"/>
                  </a:lnTo>
                  <a:lnTo>
                    <a:pt x="56" y="200"/>
                  </a:lnTo>
                  <a:lnTo>
                    <a:pt x="58" y="200"/>
                  </a:lnTo>
                  <a:lnTo>
                    <a:pt x="58" y="198"/>
                  </a:lnTo>
                  <a:lnTo>
                    <a:pt x="56" y="196"/>
                  </a:lnTo>
                  <a:lnTo>
                    <a:pt x="56" y="196"/>
                  </a:lnTo>
                  <a:lnTo>
                    <a:pt x="56" y="194"/>
                  </a:lnTo>
                  <a:lnTo>
                    <a:pt x="54" y="194"/>
                  </a:lnTo>
                  <a:lnTo>
                    <a:pt x="56" y="192"/>
                  </a:lnTo>
                  <a:lnTo>
                    <a:pt x="56" y="192"/>
                  </a:lnTo>
                  <a:lnTo>
                    <a:pt x="58" y="190"/>
                  </a:lnTo>
                  <a:lnTo>
                    <a:pt x="58" y="190"/>
                  </a:lnTo>
                  <a:lnTo>
                    <a:pt x="60" y="188"/>
                  </a:lnTo>
                  <a:lnTo>
                    <a:pt x="62" y="186"/>
                  </a:lnTo>
                  <a:lnTo>
                    <a:pt x="62" y="186"/>
                  </a:lnTo>
                  <a:lnTo>
                    <a:pt x="62" y="184"/>
                  </a:lnTo>
                  <a:lnTo>
                    <a:pt x="60" y="184"/>
                  </a:lnTo>
                  <a:lnTo>
                    <a:pt x="58" y="182"/>
                  </a:lnTo>
                  <a:lnTo>
                    <a:pt x="58" y="182"/>
                  </a:lnTo>
                  <a:lnTo>
                    <a:pt x="58" y="182"/>
                  </a:lnTo>
                  <a:lnTo>
                    <a:pt x="60" y="180"/>
                  </a:lnTo>
                  <a:lnTo>
                    <a:pt x="60" y="180"/>
                  </a:lnTo>
                  <a:lnTo>
                    <a:pt x="62" y="178"/>
                  </a:lnTo>
                  <a:lnTo>
                    <a:pt x="60" y="176"/>
                  </a:lnTo>
                  <a:lnTo>
                    <a:pt x="62" y="174"/>
                  </a:lnTo>
                  <a:lnTo>
                    <a:pt x="62" y="172"/>
                  </a:lnTo>
                  <a:lnTo>
                    <a:pt x="64" y="172"/>
                  </a:lnTo>
                  <a:lnTo>
                    <a:pt x="64" y="172"/>
                  </a:lnTo>
                  <a:lnTo>
                    <a:pt x="64" y="170"/>
                  </a:lnTo>
                  <a:lnTo>
                    <a:pt x="64" y="170"/>
                  </a:lnTo>
                  <a:lnTo>
                    <a:pt x="62" y="168"/>
                  </a:lnTo>
                  <a:lnTo>
                    <a:pt x="58" y="168"/>
                  </a:lnTo>
                  <a:lnTo>
                    <a:pt x="56" y="166"/>
                  </a:lnTo>
                  <a:lnTo>
                    <a:pt x="54" y="164"/>
                  </a:lnTo>
                  <a:lnTo>
                    <a:pt x="54" y="162"/>
                  </a:lnTo>
                  <a:lnTo>
                    <a:pt x="54" y="160"/>
                  </a:lnTo>
                  <a:lnTo>
                    <a:pt x="54" y="160"/>
                  </a:lnTo>
                  <a:lnTo>
                    <a:pt x="56" y="160"/>
                  </a:lnTo>
                  <a:lnTo>
                    <a:pt x="56" y="158"/>
                  </a:lnTo>
                  <a:lnTo>
                    <a:pt x="56" y="158"/>
                  </a:lnTo>
                  <a:lnTo>
                    <a:pt x="56" y="158"/>
                  </a:lnTo>
                  <a:lnTo>
                    <a:pt x="52" y="156"/>
                  </a:lnTo>
                  <a:lnTo>
                    <a:pt x="52" y="154"/>
                  </a:lnTo>
                  <a:lnTo>
                    <a:pt x="50" y="152"/>
                  </a:lnTo>
                  <a:lnTo>
                    <a:pt x="48" y="150"/>
                  </a:lnTo>
                  <a:lnTo>
                    <a:pt x="46" y="148"/>
                  </a:lnTo>
                  <a:lnTo>
                    <a:pt x="46" y="148"/>
                  </a:lnTo>
                  <a:lnTo>
                    <a:pt x="48" y="146"/>
                  </a:lnTo>
                  <a:lnTo>
                    <a:pt x="48" y="146"/>
                  </a:lnTo>
                  <a:lnTo>
                    <a:pt x="48" y="146"/>
                  </a:lnTo>
                  <a:lnTo>
                    <a:pt x="46" y="144"/>
                  </a:lnTo>
                  <a:lnTo>
                    <a:pt x="46" y="144"/>
                  </a:lnTo>
                  <a:lnTo>
                    <a:pt x="44" y="144"/>
                  </a:lnTo>
                  <a:lnTo>
                    <a:pt x="44" y="144"/>
                  </a:lnTo>
                  <a:lnTo>
                    <a:pt x="44" y="142"/>
                  </a:lnTo>
                  <a:lnTo>
                    <a:pt x="44" y="142"/>
                  </a:lnTo>
                  <a:lnTo>
                    <a:pt x="46" y="140"/>
                  </a:lnTo>
                  <a:lnTo>
                    <a:pt x="46" y="138"/>
                  </a:lnTo>
                  <a:lnTo>
                    <a:pt x="46" y="136"/>
                  </a:lnTo>
                  <a:lnTo>
                    <a:pt x="44" y="136"/>
                  </a:lnTo>
                  <a:lnTo>
                    <a:pt x="42" y="136"/>
                  </a:lnTo>
                  <a:lnTo>
                    <a:pt x="40" y="134"/>
                  </a:lnTo>
                  <a:lnTo>
                    <a:pt x="38" y="134"/>
                  </a:lnTo>
                  <a:lnTo>
                    <a:pt x="38" y="134"/>
                  </a:lnTo>
                  <a:lnTo>
                    <a:pt x="38" y="132"/>
                  </a:lnTo>
                  <a:lnTo>
                    <a:pt x="38" y="132"/>
                  </a:lnTo>
                  <a:lnTo>
                    <a:pt x="40" y="130"/>
                  </a:lnTo>
                  <a:lnTo>
                    <a:pt x="40" y="128"/>
                  </a:lnTo>
                  <a:lnTo>
                    <a:pt x="42" y="128"/>
                  </a:lnTo>
                  <a:lnTo>
                    <a:pt x="42" y="126"/>
                  </a:lnTo>
                  <a:lnTo>
                    <a:pt x="40" y="126"/>
                  </a:lnTo>
                  <a:lnTo>
                    <a:pt x="40" y="126"/>
                  </a:lnTo>
                  <a:lnTo>
                    <a:pt x="38" y="124"/>
                  </a:lnTo>
                  <a:lnTo>
                    <a:pt x="38" y="122"/>
                  </a:lnTo>
                  <a:lnTo>
                    <a:pt x="38" y="122"/>
                  </a:lnTo>
                  <a:lnTo>
                    <a:pt x="40" y="120"/>
                  </a:lnTo>
                  <a:lnTo>
                    <a:pt x="40" y="120"/>
                  </a:lnTo>
                  <a:lnTo>
                    <a:pt x="40" y="118"/>
                  </a:lnTo>
                  <a:lnTo>
                    <a:pt x="38" y="118"/>
                  </a:lnTo>
                  <a:lnTo>
                    <a:pt x="38" y="118"/>
                  </a:lnTo>
                  <a:lnTo>
                    <a:pt x="36" y="118"/>
                  </a:lnTo>
                  <a:lnTo>
                    <a:pt x="36" y="116"/>
                  </a:lnTo>
                  <a:lnTo>
                    <a:pt x="36" y="116"/>
                  </a:lnTo>
                  <a:lnTo>
                    <a:pt x="36" y="114"/>
                  </a:lnTo>
                  <a:lnTo>
                    <a:pt x="36" y="114"/>
                  </a:lnTo>
                  <a:lnTo>
                    <a:pt x="34" y="114"/>
                  </a:lnTo>
                  <a:lnTo>
                    <a:pt x="32" y="114"/>
                  </a:lnTo>
                  <a:lnTo>
                    <a:pt x="30" y="114"/>
                  </a:lnTo>
                  <a:lnTo>
                    <a:pt x="30" y="112"/>
                  </a:lnTo>
                  <a:lnTo>
                    <a:pt x="30" y="112"/>
                  </a:lnTo>
                  <a:lnTo>
                    <a:pt x="34" y="110"/>
                  </a:lnTo>
                  <a:lnTo>
                    <a:pt x="34" y="108"/>
                  </a:lnTo>
                  <a:lnTo>
                    <a:pt x="34" y="108"/>
                  </a:lnTo>
                  <a:lnTo>
                    <a:pt x="32" y="108"/>
                  </a:lnTo>
                  <a:lnTo>
                    <a:pt x="32" y="108"/>
                  </a:lnTo>
                  <a:lnTo>
                    <a:pt x="28" y="110"/>
                  </a:lnTo>
                  <a:lnTo>
                    <a:pt x="28" y="108"/>
                  </a:lnTo>
                  <a:lnTo>
                    <a:pt x="28" y="108"/>
                  </a:lnTo>
                  <a:lnTo>
                    <a:pt x="28" y="108"/>
                  </a:lnTo>
                  <a:lnTo>
                    <a:pt x="36" y="106"/>
                  </a:lnTo>
                  <a:lnTo>
                    <a:pt x="36" y="104"/>
                  </a:lnTo>
                  <a:lnTo>
                    <a:pt x="36" y="104"/>
                  </a:lnTo>
                  <a:lnTo>
                    <a:pt x="34" y="102"/>
                  </a:lnTo>
                  <a:lnTo>
                    <a:pt x="32" y="102"/>
                  </a:lnTo>
                  <a:lnTo>
                    <a:pt x="28" y="102"/>
                  </a:lnTo>
                  <a:lnTo>
                    <a:pt x="24" y="102"/>
                  </a:lnTo>
                  <a:lnTo>
                    <a:pt x="22" y="102"/>
                  </a:lnTo>
                  <a:lnTo>
                    <a:pt x="22" y="100"/>
                  </a:lnTo>
                  <a:lnTo>
                    <a:pt x="22" y="100"/>
                  </a:lnTo>
                  <a:lnTo>
                    <a:pt x="26" y="98"/>
                  </a:lnTo>
                  <a:lnTo>
                    <a:pt x="26" y="96"/>
                  </a:lnTo>
                  <a:lnTo>
                    <a:pt x="26" y="96"/>
                  </a:lnTo>
                  <a:lnTo>
                    <a:pt x="24" y="94"/>
                  </a:lnTo>
                  <a:lnTo>
                    <a:pt x="24" y="92"/>
                  </a:lnTo>
                  <a:lnTo>
                    <a:pt x="26" y="90"/>
                  </a:lnTo>
                  <a:lnTo>
                    <a:pt x="26" y="90"/>
                  </a:lnTo>
                  <a:lnTo>
                    <a:pt x="28" y="90"/>
                  </a:lnTo>
                  <a:lnTo>
                    <a:pt x="28" y="88"/>
                  </a:lnTo>
                  <a:lnTo>
                    <a:pt x="28" y="88"/>
                  </a:lnTo>
                  <a:lnTo>
                    <a:pt x="28" y="86"/>
                  </a:lnTo>
                  <a:lnTo>
                    <a:pt x="28" y="86"/>
                  </a:lnTo>
                  <a:lnTo>
                    <a:pt x="26" y="84"/>
                  </a:lnTo>
                  <a:lnTo>
                    <a:pt x="26" y="84"/>
                  </a:lnTo>
                  <a:lnTo>
                    <a:pt x="28" y="82"/>
                  </a:lnTo>
                  <a:lnTo>
                    <a:pt x="28" y="82"/>
                  </a:lnTo>
                  <a:lnTo>
                    <a:pt x="28" y="82"/>
                  </a:lnTo>
                  <a:lnTo>
                    <a:pt x="28" y="80"/>
                  </a:lnTo>
                  <a:lnTo>
                    <a:pt x="28" y="78"/>
                  </a:lnTo>
                  <a:lnTo>
                    <a:pt x="26" y="74"/>
                  </a:lnTo>
                  <a:lnTo>
                    <a:pt x="26" y="74"/>
                  </a:lnTo>
                  <a:lnTo>
                    <a:pt x="24" y="74"/>
                  </a:lnTo>
                  <a:lnTo>
                    <a:pt x="24" y="74"/>
                  </a:lnTo>
                  <a:lnTo>
                    <a:pt x="22" y="74"/>
                  </a:lnTo>
                  <a:lnTo>
                    <a:pt x="24" y="72"/>
                  </a:lnTo>
                  <a:lnTo>
                    <a:pt x="26" y="70"/>
                  </a:lnTo>
                  <a:lnTo>
                    <a:pt x="26" y="70"/>
                  </a:lnTo>
                  <a:lnTo>
                    <a:pt x="26" y="68"/>
                  </a:lnTo>
                  <a:lnTo>
                    <a:pt x="26" y="68"/>
                  </a:lnTo>
                  <a:lnTo>
                    <a:pt x="24" y="68"/>
                  </a:lnTo>
                  <a:lnTo>
                    <a:pt x="20" y="66"/>
                  </a:lnTo>
                  <a:lnTo>
                    <a:pt x="20" y="66"/>
                  </a:lnTo>
                  <a:lnTo>
                    <a:pt x="20" y="66"/>
                  </a:lnTo>
                  <a:lnTo>
                    <a:pt x="18" y="66"/>
                  </a:lnTo>
                  <a:lnTo>
                    <a:pt x="18" y="62"/>
                  </a:lnTo>
                  <a:lnTo>
                    <a:pt x="18" y="62"/>
                  </a:lnTo>
                  <a:lnTo>
                    <a:pt x="18" y="60"/>
                  </a:lnTo>
                  <a:lnTo>
                    <a:pt x="20" y="60"/>
                  </a:lnTo>
                  <a:lnTo>
                    <a:pt x="20" y="60"/>
                  </a:lnTo>
                  <a:lnTo>
                    <a:pt x="20" y="58"/>
                  </a:lnTo>
                  <a:lnTo>
                    <a:pt x="20" y="58"/>
                  </a:lnTo>
                  <a:lnTo>
                    <a:pt x="18" y="56"/>
                  </a:lnTo>
                  <a:lnTo>
                    <a:pt x="16" y="54"/>
                  </a:lnTo>
                  <a:lnTo>
                    <a:pt x="14" y="54"/>
                  </a:lnTo>
                  <a:lnTo>
                    <a:pt x="12" y="52"/>
                  </a:lnTo>
                  <a:lnTo>
                    <a:pt x="12" y="50"/>
                  </a:lnTo>
                  <a:lnTo>
                    <a:pt x="12" y="48"/>
                  </a:lnTo>
                  <a:lnTo>
                    <a:pt x="12" y="48"/>
                  </a:lnTo>
                  <a:lnTo>
                    <a:pt x="10" y="44"/>
                  </a:lnTo>
                  <a:lnTo>
                    <a:pt x="10" y="44"/>
                  </a:lnTo>
                  <a:lnTo>
                    <a:pt x="10" y="42"/>
                  </a:lnTo>
                  <a:lnTo>
                    <a:pt x="10" y="40"/>
                  </a:lnTo>
                  <a:lnTo>
                    <a:pt x="10" y="38"/>
                  </a:lnTo>
                  <a:lnTo>
                    <a:pt x="8" y="38"/>
                  </a:lnTo>
                  <a:lnTo>
                    <a:pt x="8" y="38"/>
                  </a:lnTo>
                  <a:lnTo>
                    <a:pt x="6" y="38"/>
                  </a:lnTo>
                  <a:lnTo>
                    <a:pt x="6" y="36"/>
                  </a:lnTo>
                  <a:lnTo>
                    <a:pt x="4" y="32"/>
                  </a:lnTo>
                  <a:lnTo>
                    <a:pt x="4" y="32"/>
                  </a:lnTo>
                  <a:lnTo>
                    <a:pt x="4" y="30"/>
                  </a:lnTo>
                  <a:lnTo>
                    <a:pt x="2" y="28"/>
                  </a:lnTo>
                  <a:lnTo>
                    <a:pt x="2" y="28"/>
                  </a:lnTo>
                  <a:lnTo>
                    <a:pt x="4" y="26"/>
                  </a:lnTo>
                  <a:lnTo>
                    <a:pt x="4" y="24"/>
                  </a:lnTo>
                  <a:lnTo>
                    <a:pt x="4" y="22"/>
                  </a:lnTo>
                  <a:lnTo>
                    <a:pt x="0" y="20"/>
                  </a:lnTo>
                  <a:lnTo>
                    <a:pt x="0" y="18"/>
                  </a:lnTo>
                  <a:lnTo>
                    <a:pt x="0" y="10"/>
                  </a:lnTo>
                  <a:lnTo>
                    <a:pt x="4" y="6"/>
                  </a:lnTo>
                  <a:lnTo>
                    <a:pt x="2" y="4"/>
                  </a:lnTo>
                  <a:lnTo>
                    <a:pt x="4" y="0"/>
                  </a:lnTo>
                  <a:lnTo>
                    <a:pt x="4" y="0"/>
                  </a:lnTo>
                  <a:lnTo>
                    <a:pt x="4"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96" name="Freeform 8"/>
            <p:cNvSpPr>
              <a:spLocks/>
            </p:cNvSpPr>
            <p:nvPr/>
          </p:nvSpPr>
          <p:spPr bwMode="auto">
            <a:xfrm>
              <a:off x="1522" y="789"/>
              <a:ext cx="586" cy="246"/>
            </a:xfrm>
            <a:custGeom>
              <a:avLst/>
              <a:gdLst>
                <a:gd name="T0" fmla="*/ 502 w 586"/>
                <a:gd name="T1" fmla="*/ 0 h 246"/>
                <a:gd name="T2" fmla="*/ 500 w 586"/>
                <a:gd name="T3" fmla="*/ 2 h 246"/>
                <a:gd name="T4" fmla="*/ 498 w 586"/>
                <a:gd name="T5" fmla="*/ 4 h 246"/>
                <a:gd name="T6" fmla="*/ 494 w 586"/>
                <a:gd name="T7" fmla="*/ 2 h 246"/>
                <a:gd name="T8" fmla="*/ 492 w 586"/>
                <a:gd name="T9" fmla="*/ 4 h 246"/>
                <a:gd name="T10" fmla="*/ 490 w 586"/>
                <a:gd name="T11" fmla="*/ 4 h 246"/>
                <a:gd name="T12" fmla="*/ 488 w 586"/>
                <a:gd name="T13" fmla="*/ 4 h 246"/>
                <a:gd name="T14" fmla="*/ 486 w 586"/>
                <a:gd name="T15" fmla="*/ 6 h 246"/>
                <a:gd name="T16" fmla="*/ 484 w 586"/>
                <a:gd name="T17" fmla="*/ 12 h 246"/>
                <a:gd name="T18" fmla="*/ 484 w 586"/>
                <a:gd name="T19" fmla="*/ 14 h 246"/>
                <a:gd name="T20" fmla="*/ 484 w 586"/>
                <a:gd name="T21" fmla="*/ 18 h 246"/>
                <a:gd name="T22" fmla="*/ 486 w 586"/>
                <a:gd name="T23" fmla="*/ 24 h 246"/>
                <a:gd name="T24" fmla="*/ 486 w 586"/>
                <a:gd name="T25" fmla="*/ 24 h 246"/>
                <a:gd name="T26" fmla="*/ 488 w 586"/>
                <a:gd name="T27" fmla="*/ 26 h 246"/>
                <a:gd name="T28" fmla="*/ 488 w 586"/>
                <a:gd name="T29" fmla="*/ 26 h 246"/>
                <a:gd name="T30" fmla="*/ 490 w 586"/>
                <a:gd name="T31" fmla="*/ 26 h 246"/>
                <a:gd name="T32" fmla="*/ 492 w 586"/>
                <a:gd name="T33" fmla="*/ 28 h 246"/>
                <a:gd name="T34" fmla="*/ 492 w 586"/>
                <a:gd name="T35" fmla="*/ 28 h 246"/>
                <a:gd name="T36" fmla="*/ 490 w 586"/>
                <a:gd name="T37" fmla="*/ 30 h 246"/>
                <a:gd name="T38" fmla="*/ 488 w 586"/>
                <a:gd name="T39" fmla="*/ 32 h 246"/>
                <a:gd name="T40" fmla="*/ 486 w 586"/>
                <a:gd name="T41" fmla="*/ 36 h 246"/>
                <a:gd name="T42" fmla="*/ 488 w 586"/>
                <a:gd name="T43" fmla="*/ 40 h 246"/>
                <a:gd name="T44" fmla="*/ 492 w 586"/>
                <a:gd name="T45" fmla="*/ 48 h 246"/>
                <a:gd name="T46" fmla="*/ 492 w 586"/>
                <a:gd name="T47" fmla="*/ 48 h 246"/>
                <a:gd name="T48" fmla="*/ 490 w 586"/>
                <a:gd name="T49" fmla="*/ 50 h 246"/>
                <a:gd name="T50" fmla="*/ 488 w 586"/>
                <a:gd name="T51" fmla="*/ 50 h 246"/>
                <a:gd name="T52" fmla="*/ 488 w 586"/>
                <a:gd name="T53" fmla="*/ 52 h 246"/>
                <a:gd name="T54" fmla="*/ 484 w 586"/>
                <a:gd name="T55" fmla="*/ 52 h 246"/>
                <a:gd name="T56" fmla="*/ 482 w 586"/>
                <a:gd name="T57" fmla="*/ 54 h 246"/>
                <a:gd name="T58" fmla="*/ 480 w 586"/>
                <a:gd name="T59" fmla="*/ 54 h 246"/>
                <a:gd name="T60" fmla="*/ 480 w 586"/>
                <a:gd name="T61" fmla="*/ 54 h 246"/>
                <a:gd name="T62" fmla="*/ 480 w 586"/>
                <a:gd name="T63" fmla="*/ 54 h 246"/>
                <a:gd name="T64" fmla="*/ 480 w 586"/>
                <a:gd name="T65" fmla="*/ 56 h 246"/>
                <a:gd name="T66" fmla="*/ 480 w 586"/>
                <a:gd name="T67" fmla="*/ 56 h 246"/>
                <a:gd name="T68" fmla="*/ 482 w 586"/>
                <a:gd name="T69" fmla="*/ 56 h 246"/>
                <a:gd name="T70" fmla="*/ 492 w 586"/>
                <a:gd name="T71" fmla="*/ 54 h 246"/>
                <a:gd name="T72" fmla="*/ 496 w 586"/>
                <a:gd name="T73" fmla="*/ 54 h 246"/>
                <a:gd name="T74" fmla="*/ 502 w 586"/>
                <a:gd name="T75" fmla="*/ 56 h 246"/>
                <a:gd name="T76" fmla="*/ 508 w 586"/>
                <a:gd name="T77" fmla="*/ 60 h 246"/>
                <a:gd name="T78" fmla="*/ 512 w 586"/>
                <a:gd name="T79" fmla="*/ 62 h 246"/>
                <a:gd name="T80" fmla="*/ 518 w 586"/>
                <a:gd name="T81" fmla="*/ 64 h 246"/>
                <a:gd name="T82" fmla="*/ 524 w 586"/>
                <a:gd name="T83" fmla="*/ 66 h 246"/>
                <a:gd name="T84" fmla="*/ 558 w 586"/>
                <a:gd name="T85" fmla="*/ 60 h 246"/>
                <a:gd name="T86" fmla="*/ 574 w 586"/>
                <a:gd name="T87" fmla="*/ 54 h 246"/>
                <a:gd name="T88" fmla="*/ 582 w 586"/>
                <a:gd name="T89" fmla="*/ 50 h 246"/>
                <a:gd name="T90" fmla="*/ 586 w 586"/>
                <a:gd name="T91" fmla="*/ 44 h 246"/>
                <a:gd name="T92" fmla="*/ 586 w 586"/>
                <a:gd name="T93" fmla="*/ 154 h 246"/>
                <a:gd name="T94" fmla="*/ 476 w 586"/>
                <a:gd name="T95" fmla="*/ 154 h 246"/>
                <a:gd name="T96" fmla="*/ 476 w 586"/>
                <a:gd name="T97" fmla="*/ 246 h 246"/>
                <a:gd name="T98" fmla="*/ 8 w 586"/>
                <a:gd name="T99" fmla="*/ 246 h 246"/>
                <a:gd name="T100" fmla="*/ 8 w 586"/>
                <a:gd name="T101" fmla="*/ 152 h 246"/>
                <a:gd name="T102" fmla="*/ 0 w 586"/>
                <a:gd name="T103" fmla="*/ 152 h 246"/>
                <a:gd name="T104" fmla="*/ 0 w 586"/>
                <a:gd name="T105" fmla="*/ 0 h 246"/>
                <a:gd name="T106" fmla="*/ 502 w 586"/>
                <a:gd name="T107" fmla="*/ 0 h 246"/>
                <a:gd name="T108" fmla="*/ 502 w 586"/>
                <a:gd name="T10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6" h="246">
                  <a:moveTo>
                    <a:pt x="502" y="0"/>
                  </a:moveTo>
                  <a:lnTo>
                    <a:pt x="500" y="2"/>
                  </a:lnTo>
                  <a:lnTo>
                    <a:pt x="498" y="4"/>
                  </a:lnTo>
                  <a:lnTo>
                    <a:pt x="494" y="2"/>
                  </a:lnTo>
                  <a:lnTo>
                    <a:pt x="492" y="4"/>
                  </a:lnTo>
                  <a:lnTo>
                    <a:pt x="490" y="4"/>
                  </a:lnTo>
                  <a:lnTo>
                    <a:pt x="488" y="4"/>
                  </a:lnTo>
                  <a:lnTo>
                    <a:pt x="486" y="6"/>
                  </a:lnTo>
                  <a:lnTo>
                    <a:pt x="484" y="12"/>
                  </a:lnTo>
                  <a:lnTo>
                    <a:pt x="484" y="14"/>
                  </a:lnTo>
                  <a:lnTo>
                    <a:pt x="484" y="18"/>
                  </a:lnTo>
                  <a:lnTo>
                    <a:pt x="486" y="24"/>
                  </a:lnTo>
                  <a:lnTo>
                    <a:pt x="486" y="24"/>
                  </a:lnTo>
                  <a:lnTo>
                    <a:pt x="488" y="26"/>
                  </a:lnTo>
                  <a:lnTo>
                    <a:pt x="488" y="26"/>
                  </a:lnTo>
                  <a:lnTo>
                    <a:pt x="490" y="26"/>
                  </a:lnTo>
                  <a:lnTo>
                    <a:pt x="492" y="28"/>
                  </a:lnTo>
                  <a:lnTo>
                    <a:pt x="492" y="28"/>
                  </a:lnTo>
                  <a:lnTo>
                    <a:pt x="490" y="30"/>
                  </a:lnTo>
                  <a:lnTo>
                    <a:pt x="488" y="32"/>
                  </a:lnTo>
                  <a:lnTo>
                    <a:pt x="486" y="36"/>
                  </a:lnTo>
                  <a:lnTo>
                    <a:pt x="488" y="40"/>
                  </a:lnTo>
                  <a:lnTo>
                    <a:pt x="492" y="48"/>
                  </a:lnTo>
                  <a:lnTo>
                    <a:pt x="492" y="48"/>
                  </a:lnTo>
                  <a:lnTo>
                    <a:pt x="490" y="50"/>
                  </a:lnTo>
                  <a:lnTo>
                    <a:pt x="488" y="50"/>
                  </a:lnTo>
                  <a:lnTo>
                    <a:pt x="488" y="52"/>
                  </a:lnTo>
                  <a:lnTo>
                    <a:pt x="484" y="52"/>
                  </a:lnTo>
                  <a:lnTo>
                    <a:pt x="482" y="54"/>
                  </a:lnTo>
                  <a:lnTo>
                    <a:pt x="480" y="54"/>
                  </a:lnTo>
                  <a:lnTo>
                    <a:pt x="480" y="54"/>
                  </a:lnTo>
                  <a:lnTo>
                    <a:pt x="480" y="54"/>
                  </a:lnTo>
                  <a:lnTo>
                    <a:pt x="480" y="56"/>
                  </a:lnTo>
                  <a:lnTo>
                    <a:pt x="480" y="56"/>
                  </a:lnTo>
                  <a:lnTo>
                    <a:pt x="482" y="56"/>
                  </a:lnTo>
                  <a:lnTo>
                    <a:pt x="492" y="54"/>
                  </a:lnTo>
                  <a:lnTo>
                    <a:pt x="496" y="54"/>
                  </a:lnTo>
                  <a:lnTo>
                    <a:pt x="502" y="56"/>
                  </a:lnTo>
                  <a:lnTo>
                    <a:pt x="508" y="60"/>
                  </a:lnTo>
                  <a:lnTo>
                    <a:pt x="512" y="62"/>
                  </a:lnTo>
                  <a:lnTo>
                    <a:pt x="518" y="64"/>
                  </a:lnTo>
                  <a:lnTo>
                    <a:pt x="524" y="66"/>
                  </a:lnTo>
                  <a:lnTo>
                    <a:pt x="558" y="60"/>
                  </a:lnTo>
                  <a:lnTo>
                    <a:pt x="574" y="54"/>
                  </a:lnTo>
                  <a:lnTo>
                    <a:pt x="582" y="50"/>
                  </a:lnTo>
                  <a:lnTo>
                    <a:pt x="586" y="44"/>
                  </a:lnTo>
                  <a:lnTo>
                    <a:pt x="586" y="154"/>
                  </a:lnTo>
                  <a:lnTo>
                    <a:pt x="476" y="154"/>
                  </a:lnTo>
                  <a:lnTo>
                    <a:pt x="476" y="246"/>
                  </a:lnTo>
                  <a:lnTo>
                    <a:pt x="8" y="246"/>
                  </a:lnTo>
                  <a:lnTo>
                    <a:pt x="8" y="152"/>
                  </a:lnTo>
                  <a:lnTo>
                    <a:pt x="0" y="152"/>
                  </a:lnTo>
                  <a:lnTo>
                    <a:pt x="0" y="0"/>
                  </a:lnTo>
                  <a:lnTo>
                    <a:pt x="502" y="0"/>
                  </a:lnTo>
                  <a:lnTo>
                    <a:pt x="502"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97" name="Freeform 9"/>
            <p:cNvSpPr>
              <a:spLocks/>
            </p:cNvSpPr>
            <p:nvPr/>
          </p:nvSpPr>
          <p:spPr bwMode="auto">
            <a:xfrm>
              <a:off x="2404" y="945"/>
              <a:ext cx="603" cy="463"/>
            </a:xfrm>
            <a:custGeom>
              <a:avLst/>
              <a:gdLst>
                <a:gd name="T0" fmla="*/ 599 w 603"/>
                <a:gd name="T1" fmla="*/ 344 h 463"/>
                <a:gd name="T2" fmla="*/ 603 w 603"/>
                <a:gd name="T3" fmla="*/ 435 h 463"/>
                <a:gd name="T4" fmla="*/ 6 w 603"/>
                <a:gd name="T5" fmla="*/ 463 h 463"/>
                <a:gd name="T6" fmla="*/ 2 w 603"/>
                <a:gd name="T7" fmla="*/ 182 h 463"/>
                <a:gd name="T8" fmla="*/ 6 w 603"/>
                <a:gd name="T9" fmla="*/ 0 h 463"/>
                <a:gd name="T10" fmla="*/ 12 w 603"/>
                <a:gd name="T11" fmla="*/ 0 h 463"/>
                <a:gd name="T12" fmla="*/ 18 w 603"/>
                <a:gd name="T13" fmla="*/ 0 h 463"/>
                <a:gd name="T14" fmla="*/ 32 w 603"/>
                <a:gd name="T15" fmla="*/ 4 h 463"/>
                <a:gd name="T16" fmla="*/ 48 w 603"/>
                <a:gd name="T17" fmla="*/ 4 h 463"/>
                <a:gd name="T18" fmla="*/ 58 w 603"/>
                <a:gd name="T19" fmla="*/ 0 h 463"/>
                <a:gd name="T20" fmla="*/ 70 w 603"/>
                <a:gd name="T21" fmla="*/ 4 h 463"/>
                <a:gd name="T22" fmla="*/ 80 w 603"/>
                <a:gd name="T23" fmla="*/ 12 h 463"/>
                <a:gd name="T24" fmla="*/ 80 w 603"/>
                <a:gd name="T25" fmla="*/ 24 h 463"/>
                <a:gd name="T26" fmla="*/ 82 w 603"/>
                <a:gd name="T27" fmla="*/ 30 h 463"/>
                <a:gd name="T28" fmla="*/ 100 w 603"/>
                <a:gd name="T29" fmla="*/ 32 h 463"/>
                <a:gd name="T30" fmla="*/ 132 w 603"/>
                <a:gd name="T31" fmla="*/ 36 h 463"/>
                <a:gd name="T32" fmla="*/ 170 w 603"/>
                <a:gd name="T33" fmla="*/ 36 h 463"/>
                <a:gd name="T34" fmla="*/ 180 w 603"/>
                <a:gd name="T35" fmla="*/ 38 h 463"/>
                <a:gd name="T36" fmla="*/ 212 w 603"/>
                <a:gd name="T37" fmla="*/ 40 h 463"/>
                <a:gd name="T38" fmla="*/ 228 w 603"/>
                <a:gd name="T39" fmla="*/ 42 h 463"/>
                <a:gd name="T40" fmla="*/ 234 w 603"/>
                <a:gd name="T41" fmla="*/ 42 h 463"/>
                <a:gd name="T42" fmla="*/ 266 w 603"/>
                <a:gd name="T43" fmla="*/ 44 h 463"/>
                <a:gd name="T44" fmla="*/ 272 w 603"/>
                <a:gd name="T45" fmla="*/ 54 h 463"/>
                <a:gd name="T46" fmla="*/ 280 w 603"/>
                <a:gd name="T47" fmla="*/ 72 h 463"/>
                <a:gd name="T48" fmla="*/ 280 w 603"/>
                <a:gd name="T49" fmla="*/ 82 h 463"/>
                <a:gd name="T50" fmla="*/ 278 w 603"/>
                <a:gd name="T51" fmla="*/ 88 h 463"/>
                <a:gd name="T52" fmla="*/ 278 w 603"/>
                <a:gd name="T53" fmla="*/ 92 h 463"/>
                <a:gd name="T54" fmla="*/ 276 w 603"/>
                <a:gd name="T55" fmla="*/ 98 h 463"/>
                <a:gd name="T56" fmla="*/ 286 w 603"/>
                <a:gd name="T57" fmla="*/ 104 h 463"/>
                <a:gd name="T58" fmla="*/ 304 w 603"/>
                <a:gd name="T59" fmla="*/ 104 h 463"/>
                <a:gd name="T60" fmla="*/ 314 w 603"/>
                <a:gd name="T61" fmla="*/ 104 h 463"/>
                <a:gd name="T62" fmla="*/ 348 w 603"/>
                <a:gd name="T63" fmla="*/ 104 h 463"/>
                <a:gd name="T64" fmla="*/ 354 w 603"/>
                <a:gd name="T65" fmla="*/ 100 h 463"/>
                <a:gd name="T66" fmla="*/ 360 w 603"/>
                <a:gd name="T67" fmla="*/ 96 h 463"/>
                <a:gd name="T68" fmla="*/ 366 w 603"/>
                <a:gd name="T69" fmla="*/ 102 h 463"/>
                <a:gd name="T70" fmla="*/ 368 w 603"/>
                <a:gd name="T71" fmla="*/ 100 h 463"/>
                <a:gd name="T72" fmla="*/ 376 w 603"/>
                <a:gd name="T73" fmla="*/ 98 h 463"/>
                <a:gd name="T74" fmla="*/ 380 w 603"/>
                <a:gd name="T75" fmla="*/ 100 h 463"/>
                <a:gd name="T76" fmla="*/ 394 w 603"/>
                <a:gd name="T77" fmla="*/ 98 h 463"/>
                <a:gd name="T78" fmla="*/ 396 w 603"/>
                <a:gd name="T79" fmla="*/ 98 h 463"/>
                <a:gd name="T80" fmla="*/ 400 w 603"/>
                <a:gd name="T81" fmla="*/ 96 h 463"/>
                <a:gd name="T82" fmla="*/ 406 w 603"/>
                <a:gd name="T83" fmla="*/ 96 h 463"/>
                <a:gd name="T84" fmla="*/ 412 w 603"/>
                <a:gd name="T85" fmla="*/ 94 h 463"/>
                <a:gd name="T86" fmla="*/ 428 w 603"/>
                <a:gd name="T87" fmla="*/ 90 h 463"/>
                <a:gd name="T88" fmla="*/ 434 w 603"/>
                <a:gd name="T89" fmla="*/ 86 h 463"/>
                <a:gd name="T90" fmla="*/ 432 w 603"/>
                <a:gd name="T91" fmla="*/ 70 h 463"/>
                <a:gd name="T92" fmla="*/ 432 w 603"/>
                <a:gd name="T93" fmla="*/ 64 h 463"/>
                <a:gd name="T94" fmla="*/ 440 w 603"/>
                <a:gd name="T95" fmla="*/ 62 h 463"/>
                <a:gd name="T96" fmla="*/ 458 w 603"/>
                <a:gd name="T97" fmla="*/ 56 h 463"/>
                <a:gd name="T98" fmla="*/ 464 w 603"/>
                <a:gd name="T99" fmla="*/ 56 h 463"/>
                <a:gd name="T100" fmla="*/ 472 w 603"/>
                <a:gd name="T101" fmla="*/ 56 h 463"/>
                <a:gd name="T102" fmla="*/ 476 w 603"/>
                <a:gd name="T103" fmla="*/ 54 h 463"/>
                <a:gd name="T104" fmla="*/ 483 w 603"/>
                <a:gd name="T105" fmla="*/ 46 h 463"/>
                <a:gd name="T106" fmla="*/ 541 w 603"/>
                <a:gd name="T107" fmla="*/ 36 h 463"/>
                <a:gd name="T108" fmla="*/ 553 w 603"/>
                <a:gd name="T109" fmla="*/ 40 h 463"/>
                <a:gd name="T110" fmla="*/ 559 w 603"/>
                <a:gd name="T11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3" h="463">
                  <a:moveTo>
                    <a:pt x="597" y="44"/>
                  </a:moveTo>
                  <a:lnTo>
                    <a:pt x="597" y="344"/>
                  </a:lnTo>
                  <a:lnTo>
                    <a:pt x="599" y="344"/>
                  </a:lnTo>
                  <a:lnTo>
                    <a:pt x="601" y="392"/>
                  </a:lnTo>
                  <a:lnTo>
                    <a:pt x="603" y="392"/>
                  </a:lnTo>
                  <a:lnTo>
                    <a:pt x="603" y="435"/>
                  </a:lnTo>
                  <a:lnTo>
                    <a:pt x="292" y="433"/>
                  </a:lnTo>
                  <a:lnTo>
                    <a:pt x="294" y="461"/>
                  </a:lnTo>
                  <a:lnTo>
                    <a:pt x="6" y="463"/>
                  </a:lnTo>
                  <a:lnTo>
                    <a:pt x="6" y="372"/>
                  </a:lnTo>
                  <a:lnTo>
                    <a:pt x="6" y="372"/>
                  </a:lnTo>
                  <a:lnTo>
                    <a:pt x="2" y="182"/>
                  </a:lnTo>
                  <a:lnTo>
                    <a:pt x="0" y="182"/>
                  </a:lnTo>
                  <a:lnTo>
                    <a:pt x="0" y="4"/>
                  </a:lnTo>
                  <a:lnTo>
                    <a:pt x="6" y="0"/>
                  </a:lnTo>
                  <a:lnTo>
                    <a:pt x="8" y="0"/>
                  </a:lnTo>
                  <a:lnTo>
                    <a:pt x="10" y="0"/>
                  </a:lnTo>
                  <a:lnTo>
                    <a:pt x="12" y="0"/>
                  </a:lnTo>
                  <a:lnTo>
                    <a:pt x="14" y="0"/>
                  </a:lnTo>
                  <a:lnTo>
                    <a:pt x="16" y="0"/>
                  </a:lnTo>
                  <a:lnTo>
                    <a:pt x="18" y="0"/>
                  </a:lnTo>
                  <a:lnTo>
                    <a:pt x="22" y="0"/>
                  </a:lnTo>
                  <a:lnTo>
                    <a:pt x="26" y="0"/>
                  </a:lnTo>
                  <a:lnTo>
                    <a:pt x="32" y="4"/>
                  </a:lnTo>
                  <a:lnTo>
                    <a:pt x="36" y="4"/>
                  </a:lnTo>
                  <a:lnTo>
                    <a:pt x="38" y="4"/>
                  </a:lnTo>
                  <a:lnTo>
                    <a:pt x="48" y="4"/>
                  </a:lnTo>
                  <a:lnTo>
                    <a:pt x="52" y="4"/>
                  </a:lnTo>
                  <a:lnTo>
                    <a:pt x="56" y="2"/>
                  </a:lnTo>
                  <a:lnTo>
                    <a:pt x="58" y="0"/>
                  </a:lnTo>
                  <a:lnTo>
                    <a:pt x="60" y="0"/>
                  </a:lnTo>
                  <a:lnTo>
                    <a:pt x="68" y="4"/>
                  </a:lnTo>
                  <a:lnTo>
                    <a:pt x="70" y="4"/>
                  </a:lnTo>
                  <a:lnTo>
                    <a:pt x="76" y="6"/>
                  </a:lnTo>
                  <a:lnTo>
                    <a:pt x="78" y="8"/>
                  </a:lnTo>
                  <a:lnTo>
                    <a:pt x="80" y="12"/>
                  </a:lnTo>
                  <a:lnTo>
                    <a:pt x="82" y="14"/>
                  </a:lnTo>
                  <a:lnTo>
                    <a:pt x="82" y="16"/>
                  </a:lnTo>
                  <a:lnTo>
                    <a:pt x="80" y="24"/>
                  </a:lnTo>
                  <a:lnTo>
                    <a:pt x="80" y="26"/>
                  </a:lnTo>
                  <a:lnTo>
                    <a:pt x="80" y="28"/>
                  </a:lnTo>
                  <a:lnTo>
                    <a:pt x="82" y="30"/>
                  </a:lnTo>
                  <a:lnTo>
                    <a:pt x="88" y="32"/>
                  </a:lnTo>
                  <a:lnTo>
                    <a:pt x="98" y="34"/>
                  </a:lnTo>
                  <a:lnTo>
                    <a:pt x="100" y="32"/>
                  </a:lnTo>
                  <a:lnTo>
                    <a:pt x="104" y="32"/>
                  </a:lnTo>
                  <a:lnTo>
                    <a:pt x="106" y="32"/>
                  </a:lnTo>
                  <a:lnTo>
                    <a:pt x="132" y="36"/>
                  </a:lnTo>
                  <a:lnTo>
                    <a:pt x="166" y="36"/>
                  </a:lnTo>
                  <a:lnTo>
                    <a:pt x="168" y="36"/>
                  </a:lnTo>
                  <a:lnTo>
                    <a:pt x="170" y="36"/>
                  </a:lnTo>
                  <a:lnTo>
                    <a:pt x="176" y="38"/>
                  </a:lnTo>
                  <a:lnTo>
                    <a:pt x="176" y="38"/>
                  </a:lnTo>
                  <a:lnTo>
                    <a:pt x="180" y="38"/>
                  </a:lnTo>
                  <a:lnTo>
                    <a:pt x="188" y="38"/>
                  </a:lnTo>
                  <a:lnTo>
                    <a:pt x="194" y="38"/>
                  </a:lnTo>
                  <a:lnTo>
                    <a:pt x="212" y="40"/>
                  </a:lnTo>
                  <a:lnTo>
                    <a:pt x="214" y="42"/>
                  </a:lnTo>
                  <a:lnTo>
                    <a:pt x="216" y="42"/>
                  </a:lnTo>
                  <a:lnTo>
                    <a:pt x="228" y="42"/>
                  </a:lnTo>
                  <a:lnTo>
                    <a:pt x="230" y="42"/>
                  </a:lnTo>
                  <a:lnTo>
                    <a:pt x="232" y="42"/>
                  </a:lnTo>
                  <a:lnTo>
                    <a:pt x="234" y="42"/>
                  </a:lnTo>
                  <a:lnTo>
                    <a:pt x="240" y="42"/>
                  </a:lnTo>
                  <a:lnTo>
                    <a:pt x="258" y="44"/>
                  </a:lnTo>
                  <a:lnTo>
                    <a:pt x="266" y="44"/>
                  </a:lnTo>
                  <a:lnTo>
                    <a:pt x="268" y="46"/>
                  </a:lnTo>
                  <a:lnTo>
                    <a:pt x="272" y="52"/>
                  </a:lnTo>
                  <a:lnTo>
                    <a:pt x="272" y="54"/>
                  </a:lnTo>
                  <a:lnTo>
                    <a:pt x="276" y="64"/>
                  </a:lnTo>
                  <a:lnTo>
                    <a:pt x="278" y="66"/>
                  </a:lnTo>
                  <a:lnTo>
                    <a:pt x="280" y="72"/>
                  </a:lnTo>
                  <a:lnTo>
                    <a:pt x="282" y="74"/>
                  </a:lnTo>
                  <a:lnTo>
                    <a:pt x="282" y="78"/>
                  </a:lnTo>
                  <a:lnTo>
                    <a:pt x="280" y="82"/>
                  </a:lnTo>
                  <a:lnTo>
                    <a:pt x="278" y="84"/>
                  </a:lnTo>
                  <a:lnTo>
                    <a:pt x="278" y="86"/>
                  </a:lnTo>
                  <a:lnTo>
                    <a:pt x="278" y="88"/>
                  </a:lnTo>
                  <a:lnTo>
                    <a:pt x="278" y="90"/>
                  </a:lnTo>
                  <a:lnTo>
                    <a:pt x="278" y="92"/>
                  </a:lnTo>
                  <a:lnTo>
                    <a:pt x="278" y="92"/>
                  </a:lnTo>
                  <a:lnTo>
                    <a:pt x="276" y="96"/>
                  </a:lnTo>
                  <a:lnTo>
                    <a:pt x="276" y="96"/>
                  </a:lnTo>
                  <a:lnTo>
                    <a:pt x="276" y="98"/>
                  </a:lnTo>
                  <a:lnTo>
                    <a:pt x="276" y="98"/>
                  </a:lnTo>
                  <a:lnTo>
                    <a:pt x="276" y="100"/>
                  </a:lnTo>
                  <a:lnTo>
                    <a:pt x="286" y="104"/>
                  </a:lnTo>
                  <a:lnTo>
                    <a:pt x="298" y="104"/>
                  </a:lnTo>
                  <a:lnTo>
                    <a:pt x="300" y="104"/>
                  </a:lnTo>
                  <a:lnTo>
                    <a:pt x="304" y="104"/>
                  </a:lnTo>
                  <a:lnTo>
                    <a:pt x="306" y="104"/>
                  </a:lnTo>
                  <a:lnTo>
                    <a:pt x="308" y="104"/>
                  </a:lnTo>
                  <a:lnTo>
                    <a:pt x="314" y="104"/>
                  </a:lnTo>
                  <a:lnTo>
                    <a:pt x="328" y="104"/>
                  </a:lnTo>
                  <a:lnTo>
                    <a:pt x="346" y="104"/>
                  </a:lnTo>
                  <a:lnTo>
                    <a:pt x="348" y="104"/>
                  </a:lnTo>
                  <a:lnTo>
                    <a:pt x="352" y="104"/>
                  </a:lnTo>
                  <a:lnTo>
                    <a:pt x="354" y="102"/>
                  </a:lnTo>
                  <a:lnTo>
                    <a:pt x="354" y="100"/>
                  </a:lnTo>
                  <a:lnTo>
                    <a:pt x="358" y="98"/>
                  </a:lnTo>
                  <a:lnTo>
                    <a:pt x="358" y="96"/>
                  </a:lnTo>
                  <a:lnTo>
                    <a:pt x="360" y="96"/>
                  </a:lnTo>
                  <a:lnTo>
                    <a:pt x="362" y="98"/>
                  </a:lnTo>
                  <a:lnTo>
                    <a:pt x="362" y="100"/>
                  </a:lnTo>
                  <a:lnTo>
                    <a:pt x="366" y="102"/>
                  </a:lnTo>
                  <a:lnTo>
                    <a:pt x="366" y="102"/>
                  </a:lnTo>
                  <a:lnTo>
                    <a:pt x="368" y="102"/>
                  </a:lnTo>
                  <a:lnTo>
                    <a:pt x="368" y="100"/>
                  </a:lnTo>
                  <a:lnTo>
                    <a:pt x="370" y="100"/>
                  </a:lnTo>
                  <a:lnTo>
                    <a:pt x="374" y="98"/>
                  </a:lnTo>
                  <a:lnTo>
                    <a:pt x="376" y="98"/>
                  </a:lnTo>
                  <a:lnTo>
                    <a:pt x="378" y="98"/>
                  </a:lnTo>
                  <a:lnTo>
                    <a:pt x="380" y="98"/>
                  </a:lnTo>
                  <a:lnTo>
                    <a:pt x="380" y="100"/>
                  </a:lnTo>
                  <a:lnTo>
                    <a:pt x="386" y="98"/>
                  </a:lnTo>
                  <a:lnTo>
                    <a:pt x="388" y="98"/>
                  </a:lnTo>
                  <a:lnTo>
                    <a:pt x="394" y="98"/>
                  </a:lnTo>
                  <a:lnTo>
                    <a:pt x="394" y="98"/>
                  </a:lnTo>
                  <a:lnTo>
                    <a:pt x="396" y="98"/>
                  </a:lnTo>
                  <a:lnTo>
                    <a:pt x="396" y="98"/>
                  </a:lnTo>
                  <a:lnTo>
                    <a:pt x="398" y="98"/>
                  </a:lnTo>
                  <a:lnTo>
                    <a:pt x="398" y="98"/>
                  </a:lnTo>
                  <a:lnTo>
                    <a:pt x="400" y="96"/>
                  </a:lnTo>
                  <a:lnTo>
                    <a:pt x="402" y="96"/>
                  </a:lnTo>
                  <a:lnTo>
                    <a:pt x="404" y="96"/>
                  </a:lnTo>
                  <a:lnTo>
                    <a:pt x="406" y="96"/>
                  </a:lnTo>
                  <a:lnTo>
                    <a:pt x="408" y="94"/>
                  </a:lnTo>
                  <a:lnTo>
                    <a:pt x="410" y="94"/>
                  </a:lnTo>
                  <a:lnTo>
                    <a:pt x="412" y="94"/>
                  </a:lnTo>
                  <a:lnTo>
                    <a:pt x="414" y="92"/>
                  </a:lnTo>
                  <a:lnTo>
                    <a:pt x="418" y="90"/>
                  </a:lnTo>
                  <a:lnTo>
                    <a:pt x="428" y="90"/>
                  </a:lnTo>
                  <a:lnTo>
                    <a:pt x="430" y="88"/>
                  </a:lnTo>
                  <a:lnTo>
                    <a:pt x="432" y="88"/>
                  </a:lnTo>
                  <a:lnTo>
                    <a:pt x="434" y="86"/>
                  </a:lnTo>
                  <a:lnTo>
                    <a:pt x="434" y="84"/>
                  </a:lnTo>
                  <a:lnTo>
                    <a:pt x="434" y="78"/>
                  </a:lnTo>
                  <a:lnTo>
                    <a:pt x="432" y="70"/>
                  </a:lnTo>
                  <a:lnTo>
                    <a:pt x="430" y="66"/>
                  </a:lnTo>
                  <a:lnTo>
                    <a:pt x="430" y="66"/>
                  </a:lnTo>
                  <a:lnTo>
                    <a:pt x="432" y="64"/>
                  </a:lnTo>
                  <a:lnTo>
                    <a:pt x="434" y="64"/>
                  </a:lnTo>
                  <a:lnTo>
                    <a:pt x="438" y="62"/>
                  </a:lnTo>
                  <a:lnTo>
                    <a:pt x="440" y="62"/>
                  </a:lnTo>
                  <a:lnTo>
                    <a:pt x="446" y="62"/>
                  </a:lnTo>
                  <a:lnTo>
                    <a:pt x="454" y="56"/>
                  </a:lnTo>
                  <a:lnTo>
                    <a:pt x="458" y="56"/>
                  </a:lnTo>
                  <a:lnTo>
                    <a:pt x="460" y="54"/>
                  </a:lnTo>
                  <a:lnTo>
                    <a:pt x="460" y="56"/>
                  </a:lnTo>
                  <a:lnTo>
                    <a:pt x="464" y="56"/>
                  </a:lnTo>
                  <a:lnTo>
                    <a:pt x="466" y="56"/>
                  </a:lnTo>
                  <a:lnTo>
                    <a:pt x="468" y="56"/>
                  </a:lnTo>
                  <a:lnTo>
                    <a:pt x="472" y="56"/>
                  </a:lnTo>
                  <a:lnTo>
                    <a:pt x="474" y="56"/>
                  </a:lnTo>
                  <a:lnTo>
                    <a:pt x="476" y="56"/>
                  </a:lnTo>
                  <a:lnTo>
                    <a:pt x="476" y="54"/>
                  </a:lnTo>
                  <a:lnTo>
                    <a:pt x="477" y="52"/>
                  </a:lnTo>
                  <a:lnTo>
                    <a:pt x="479" y="50"/>
                  </a:lnTo>
                  <a:lnTo>
                    <a:pt x="483" y="46"/>
                  </a:lnTo>
                  <a:lnTo>
                    <a:pt x="523" y="36"/>
                  </a:lnTo>
                  <a:lnTo>
                    <a:pt x="535" y="36"/>
                  </a:lnTo>
                  <a:lnTo>
                    <a:pt x="541" y="36"/>
                  </a:lnTo>
                  <a:lnTo>
                    <a:pt x="545" y="38"/>
                  </a:lnTo>
                  <a:lnTo>
                    <a:pt x="549" y="40"/>
                  </a:lnTo>
                  <a:lnTo>
                    <a:pt x="553" y="40"/>
                  </a:lnTo>
                  <a:lnTo>
                    <a:pt x="555" y="42"/>
                  </a:lnTo>
                  <a:lnTo>
                    <a:pt x="555" y="44"/>
                  </a:lnTo>
                  <a:lnTo>
                    <a:pt x="559" y="46"/>
                  </a:lnTo>
                  <a:lnTo>
                    <a:pt x="597" y="44"/>
                  </a:lnTo>
                  <a:lnTo>
                    <a:pt x="597" y="44"/>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98" name="Freeform 10"/>
            <p:cNvSpPr>
              <a:spLocks/>
            </p:cNvSpPr>
            <p:nvPr/>
          </p:nvSpPr>
          <p:spPr bwMode="auto">
            <a:xfrm>
              <a:off x="3001" y="989"/>
              <a:ext cx="582" cy="1059"/>
            </a:xfrm>
            <a:custGeom>
              <a:avLst/>
              <a:gdLst>
                <a:gd name="T0" fmla="*/ 580 w 582"/>
                <a:gd name="T1" fmla="*/ 909 h 1059"/>
                <a:gd name="T2" fmla="*/ 566 w 582"/>
                <a:gd name="T3" fmla="*/ 913 h 1059"/>
                <a:gd name="T4" fmla="*/ 538 w 582"/>
                <a:gd name="T5" fmla="*/ 929 h 1059"/>
                <a:gd name="T6" fmla="*/ 492 w 582"/>
                <a:gd name="T7" fmla="*/ 959 h 1059"/>
                <a:gd name="T8" fmla="*/ 456 w 582"/>
                <a:gd name="T9" fmla="*/ 981 h 1059"/>
                <a:gd name="T10" fmla="*/ 446 w 582"/>
                <a:gd name="T11" fmla="*/ 989 h 1059"/>
                <a:gd name="T12" fmla="*/ 444 w 582"/>
                <a:gd name="T13" fmla="*/ 995 h 1059"/>
                <a:gd name="T14" fmla="*/ 444 w 582"/>
                <a:gd name="T15" fmla="*/ 1005 h 1059"/>
                <a:gd name="T16" fmla="*/ 426 w 582"/>
                <a:gd name="T17" fmla="*/ 1015 h 1059"/>
                <a:gd name="T18" fmla="*/ 420 w 582"/>
                <a:gd name="T19" fmla="*/ 1025 h 1059"/>
                <a:gd name="T20" fmla="*/ 408 w 582"/>
                <a:gd name="T21" fmla="*/ 1023 h 1059"/>
                <a:gd name="T22" fmla="*/ 398 w 582"/>
                <a:gd name="T23" fmla="*/ 1033 h 1059"/>
                <a:gd name="T24" fmla="*/ 410 w 582"/>
                <a:gd name="T25" fmla="*/ 1037 h 1059"/>
                <a:gd name="T26" fmla="*/ 398 w 582"/>
                <a:gd name="T27" fmla="*/ 1049 h 1059"/>
                <a:gd name="T28" fmla="*/ 396 w 582"/>
                <a:gd name="T29" fmla="*/ 1059 h 1059"/>
                <a:gd name="T30" fmla="*/ 374 w 582"/>
                <a:gd name="T31" fmla="*/ 1057 h 1059"/>
                <a:gd name="T32" fmla="*/ 366 w 582"/>
                <a:gd name="T33" fmla="*/ 1057 h 1059"/>
                <a:gd name="T34" fmla="*/ 356 w 582"/>
                <a:gd name="T35" fmla="*/ 997 h 1059"/>
                <a:gd name="T36" fmla="*/ 4 w 582"/>
                <a:gd name="T37" fmla="*/ 485 h 1059"/>
                <a:gd name="T38" fmla="*/ 0 w 582"/>
                <a:gd name="T39" fmla="*/ 0 h 1059"/>
                <a:gd name="T40" fmla="*/ 64 w 582"/>
                <a:gd name="T41" fmla="*/ 8 h 1059"/>
                <a:gd name="T42" fmla="*/ 74 w 582"/>
                <a:gd name="T43" fmla="*/ 12 h 1059"/>
                <a:gd name="T44" fmla="*/ 160 w 582"/>
                <a:gd name="T45" fmla="*/ 48 h 1059"/>
                <a:gd name="T46" fmla="*/ 206 w 582"/>
                <a:gd name="T47" fmla="*/ 46 h 1059"/>
                <a:gd name="T48" fmla="*/ 208 w 582"/>
                <a:gd name="T49" fmla="*/ 62 h 1059"/>
                <a:gd name="T50" fmla="*/ 200 w 582"/>
                <a:gd name="T51" fmla="*/ 68 h 1059"/>
                <a:gd name="T52" fmla="*/ 180 w 582"/>
                <a:gd name="T53" fmla="*/ 70 h 1059"/>
                <a:gd name="T54" fmla="*/ 168 w 582"/>
                <a:gd name="T55" fmla="*/ 88 h 1059"/>
                <a:gd name="T56" fmla="*/ 226 w 582"/>
                <a:gd name="T57" fmla="*/ 102 h 1059"/>
                <a:gd name="T58" fmla="*/ 284 w 582"/>
                <a:gd name="T59" fmla="*/ 122 h 1059"/>
                <a:gd name="T60" fmla="*/ 276 w 582"/>
                <a:gd name="T61" fmla="*/ 142 h 1059"/>
                <a:gd name="T62" fmla="*/ 296 w 582"/>
                <a:gd name="T63" fmla="*/ 172 h 1059"/>
                <a:gd name="T64" fmla="*/ 314 w 582"/>
                <a:gd name="T65" fmla="*/ 202 h 1059"/>
                <a:gd name="T66" fmla="*/ 320 w 582"/>
                <a:gd name="T67" fmla="*/ 212 h 1059"/>
                <a:gd name="T68" fmla="*/ 326 w 582"/>
                <a:gd name="T69" fmla="*/ 218 h 1059"/>
                <a:gd name="T70" fmla="*/ 346 w 582"/>
                <a:gd name="T71" fmla="*/ 210 h 1059"/>
                <a:gd name="T72" fmla="*/ 366 w 582"/>
                <a:gd name="T73" fmla="*/ 206 h 1059"/>
                <a:gd name="T74" fmla="*/ 368 w 582"/>
                <a:gd name="T75" fmla="*/ 202 h 1059"/>
                <a:gd name="T76" fmla="*/ 358 w 582"/>
                <a:gd name="T77" fmla="*/ 190 h 1059"/>
                <a:gd name="T78" fmla="*/ 356 w 582"/>
                <a:gd name="T79" fmla="*/ 174 h 1059"/>
                <a:gd name="T80" fmla="*/ 354 w 582"/>
                <a:gd name="T81" fmla="*/ 168 h 1059"/>
                <a:gd name="T82" fmla="*/ 358 w 582"/>
                <a:gd name="T83" fmla="*/ 160 h 1059"/>
                <a:gd name="T84" fmla="*/ 372 w 582"/>
                <a:gd name="T85" fmla="*/ 148 h 1059"/>
                <a:gd name="T86" fmla="*/ 408 w 582"/>
                <a:gd name="T87" fmla="*/ 148 h 1059"/>
                <a:gd name="T88" fmla="*/ 452 w 582"/>
                <a:gd name="T89" fmla="*/ 146 h 1059"/>
                <a:gd name="T90" fmla="*/ 468 w 582"/>
                <a:gd name="T91" fmla="*/ 154 h 1059"/>
                <a:gd name="T92" fmla="*/ 484 w 582"/>
                <a:gd name="T93" fmla="*/ 176 h 1059"/>
                <a:gd name="T94" fmla="*/ 496 w 582"/>
                <a:gd name="T95" fmla="*/ 202 h 1059"/>
                <a:gd name="T96" fmla="*/ 502 w 582"/>
                <a:gd name="T97" fmla="*/ 202 h 1059"/>
                <a:gd name="T98" fmla="*/ 508 w 582"/>
                <a:gd name="T99" fmla="*/ 202 h 1059"/>
                <a:gd name="T100" fmla="*/ 508 w 582"/>
                <a:gd name="T101" fmla="*/ 212 h 1059"/>
                <a:gd name="T102" fmla="*/ 518 w 582"/>
                <a:gd name="T103" fmla="*/ 212 h 1059"/>
                <a:gd name="T104" fmla="*/ 534 w 582"/>
                <a:gd name="T105" fmla="*/ 210 h 1059"/>
                <a:gd name="T106" fmla="*/ 548 w 582"/>
                <a:gd name="T107" fmla="*/ 220 h 1059"/>
                <a:gd name="T108" fmla="*/ 560 w 582"/>
                <a:gd name="T109" fmla="*/ 226 h 1059"/>
                <a:gd name="T110" fmla="*/ 576 w 582"/>
                <a:gd name="T111" fmla="*/ 22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2" h="1059">
                  <a:moveTo>
                    <a:pt x="580" y="228"/>
                  </a:moveTo>
                  <a:lnTo>
                    <a:pt x="582" y="671"/>
                  </a:lnTo>
                  <a:lnTo>
                    <a:pt x="580" y="673"/>
                  </a:lnTo>
                  <a:lnTo>
                    <a:pt x="582" y="909"/>
                  </a:lnTo>
                  <a:lnTo>
                    <a:pt x="580" y="909"/>
                  </a:lnTo>
                  <a:lnTo>
                    <a:pt x="576" y="913"/>
                  </a:lnTo>
                  <a:lnTo>
                    <a:pt x="574" y="913"/>
                  </a:lnTo>
                  <a:lnTo>
                    <a:pt x="568" y="913"/>
                  </a:lnTo>
                  <a:lnTo>
                    <a:pt x="568" y="913"/>
                  </a:lnTo>
                  <a:lnTo>
                    <a:pt x="566" y="913"/>
                  </a:lnTo>
                  <a:lnTo>
                    <a:pt x="562" y="917"/>
                  </a:lnTo>
                  <a:lnTo>
                    <a:pt x="558" y="919"/>
                  </a:lnTo>
                  <a:lnTo>
                    <a:pt x="550" y="921"/>
                  </a:lnTo>
                  <a:lnTo>
                    <a:pt x="544" y="927"/>
                  </a:lnTo>
                  <a:lnTo>
                    <a:pt x="538" y="929"/>
                  </a:lnTo>
                  <a:lnTo>
                    <a:pt x="536" y="931"/>
                  </a:lnTo>
                  <a:lnTo>
                    <a:pt x="532" y="935"/>
                  </a:lnTo>
                  <a:lnTo>
                    <a:pt x="518" y="943"/>
                  </a:lnTo>
                  <a:lnTo>
                    <a:pt x="508" y="951"/>
                  </a:lnTo>
                  <a:lnTo>
                    <a:pt x="492" y="959"/>
                  </a:lnTo>
                  <a:lnTo>
                    <a:pt x="486" y="959"/>
                  </a:lnTo>
                  <a:lnTo>
                    <a:pt x="480" y="963"/>
                  </a:lnTo>
                  <a:lnTo>
                    <a:pt x="472" y="969"/>
                  </a:lnTo>
                  <a:lnTo>
                    <a:pt x="466" y="973"/>
                  </a:lnTo>
                  <a:lnTo>
                    <a:pt x="456" y="981"/>
                  </a:lnTo>
                  <a:lnTo>
                    <a:pt x="452" y="981"/>
                  </a:lnTo>
                  <a:lnTo>
                    <a:pt x="450" y="983"/>
                  </a:lnTo>
                  <a:lnTo>
                    <a:pt x="448" y="985"/>
                  </a:lnTo>
                  <a:lnTo>
                    <a:pt x="446" y="989"/>
                  </a:lnTo>
                  <a:lnTo>
                    <a:pt x="446" y="989"/>
                  </a:lnTo>
                  <a:lnTo>
                    <a:pt x="444" y="991"/>
                  </a:lnTo>
                  <a:lnTo>
                    <a:pt x="444" y="993"/>
                  </a:lnTo>
                  <a:lnTo>
                    <a:pt x="444" y="993"/>
                  </a:lnTo>
                  <a:lnTo>
                    <a:pt x="444" y="993"/>
                  </a:lnTo>
                  <a:lnTo>
                    <a:pt x="444" y="995"/>
                  </a:lnTo>
                  <a:lnTo>
                    <a:pt x="444" y="997"/>
                  </a:lnTo>
                  <a:lnTo>
                    <a:pt x="446" y="999"/>
                  </a:lnTo>
                  <a:lnTo>
                    <a:pt x="444" y="1001"/>
                  </a:lnTo>
                  <a:lnTo>
                    <a:pt x="442" y="1001"/>
                  </a:lnTo>
                  <a:lnTo>
                    <a:pt x="444" y="1005"/>
                  </a:lnTo>
                  <a:lnTo>
                    <a:pt x="440" y="1005"/>
                  </a:lnTo>
                  <a:lnTo>
                    <a:pt x="436" y="1007"/>
                  </a:lnTo>
                  <a:lnTo>
                    <a:pt x="430" y="1009"/>
                  </a:lnTo>
                  <a:lnTo>
                    <a:pt x="426" y="1013"/>
                  </a:lnTo>
                  <a:lnTo>
                    <a:pt x="426" y="1015"/>
                  </a:lnTo>
                  <a:lnTo>
                    <a:pt x="424" y="1017"/>
                  </a:lnTo>
                  <a:lnTo>
                    <a:pt x="424" y="1019"/>
                  </a:lnTo>
                  <a:lnTo>
                    <a:pt x="424" y="1023"/>
                  </a:lnTo>
                  <a:lnTo>
                    <a:pt x="422" y="1023"/>
                  </a:lnTo>
                  <a:lnTo>
                    <a:pt x="420" y="1025"/>
                  </a:lnTo>
                  <a:lnTo>
                    <a:pt x="418" y="1023"/>
                  </a:lnTo>
                  <a:lnTo>
                    <a:pt x="416" y="1023"/>
                  </a:lnTo>
                  <a:lnTo>
                    <a:pt x="412" y="1023"/>
                  </a:lnTo>
                  <a:lnTo>
                    <a:pt x="408" y="1023"/>
                  </a:lnTo>
                  <a:lnTo>
                    <a:pt x="408" y="1023"/>
                  </a:lnTo>
                  <a:lnTo>
                    <a:pt x="404" y="1025"/>
                  </a:lnTo>
                  <a:lnTo>
                    <a:pt x="400" y="1027"/>
                  </a:lnTo>
                  <a:lnTo>
                    <a:pt x="398" y="1031"/>
                  </a:lnTo>
                  <a:lnTo>
                    <a:pt x="398" y="1031"/>
                  </a:lnTo>
                  <a:lnTo>
                    <a:pt x="398" y="1033"/>
                  </a:lnTo>
                  <a:lnTo>
                    <a:pt x="400" y="1035"/>
                  </a:lnTo>
                  <a:lnTo>
                    <a:pt x="404" y="1035"/>
                  </a:lnTo>
                  <a:lnTo>
                    <a:pt x="408" y="1035"/>
                  </a:lnTo>
                  <a:lnTo>
                    <a:pt x="408" y="1037"/>
                  </a:lnTo>
                  <a:lnTo>
                    <a:pt x="410" y="1037"/>
                  </a:lnTo>
                  <a:lnTo>
                    <a:pt x="410" y="1037"/>
                  </a:lnTo>
                  <a:lnTo>
                    <a:pt x="410" y="1039"/>
                  </a:lnTo>
                  <a:lnTo>
                    <a:pt x="410" y="1041"/>
                  </a:lnTo>
                  <a:lnTo>
                    <a:pt x="408" y="1043"/>
                  </a:lnTo>
                  <a:lnTo>
                    <a:pt x="398" y="1049"/>
                  </a:lnTo>
                  <a:lnTo>
                    <a:pt x="398" y="1051"/>
                  </a:lnTo>
                  <a:lnTo>
                    <a:pt x="398" y="1053"/>
                  </a:lnTo>
                  <a:lnTo>
                    <a:pt x="398" y="1055"/>
                  </a:lnTo>
                  <a:lnTo>
                    <a:pt x="398" y="1057"/>
                  </a:lnTo>
                  <a:lnTo>
                    <a:pt x="396" y="1059"/>
                  </a:lnTo>
                  <a:lnTo>
                    <a:pt x="394" y="1059"/>
                  </a:lnTo>
                  <a:lnTo>
                    <a:pt x="386" y="1059"/>
                  </a:lnTo>
                  <a:lnTo>
                    <a:pt x="382" y="1059"/>
                  </a:lnTo>
                  <a:lnTo>
                    <a:pt x="378" y="1059"/>
                  </a:lnTo>
                  <a:lnTo>
                    <a:pt x="374" y="1057"/>
                  </a:lnTo>
                  <a:lnTo>
                    <a:pt x="374" y="1057"/>
                  </a:lnTo>
                  <a:lnTo>
                    <a:pt x="372" y="1057"/>
                  </a:lnTo>
                  <a:lnTo>
                    <a:pt x="370" y="1057"/>
                  </a:lnTo>
                  <a:lnTo>
                    <a:pt x="368" y="1057"/>
                  </a:lnTo>
                  <a:lnTo>
                    <a:pt x="366" y="1057"/>
                  </a:lnTo>
                  <a:lnTo>
                    <a:pt x="364" y="1053"/>
                  </a:lnTo>
                  <a:lnTo>
                    <a:pt x="362" y="1051"/>
                  </a:lnTo>
                  <a:lnTo>
                    <a:pt x="360" y="1051"/>
                  </a:lnTo>
                  <a:lnTo>
                    <a:pt x="356" y="1051"/>
                  </a:lnTo>
                  <a:lnTo>
                    <a:pt x="356" y="997"/>
                  </a:lnTo>
                  <a:lnTo>
                    <a:pt x="16" y="997"/>
                  </a:lnTo>
                  <a:lnTo>
                    <a:pt x="18" y="813"/>
                  </a:lnTo>
                  <a:lnTo>
                    <a:pt x="12" y="813"/>
                  </a:lnTo>
                  <a:lnTo>
                    <a:pt x="12" y="485"/>
                  </a:lnTo>
                  <a:lnTo>
                    <a:pt x="4" y="485"/>
                  </a:lnTo>
                  <a:lnTo>
                    <a:pt x="6" y="348"/>
                  </a:lnTo>
                  <a:lnTo>
                    <a:pt x="4" y="348"/>
                  </a:lnTo>
                  <a:lnTo>
                    <a:pt x="2" y="300"/>
                  </a:lnTo>
                  <a:lnTo>
                    <a:pt x="0" y="300"/>
                  </a:lnTo>
                  <a:lnTo>
                    <a:pt x="0" y="0"/>
                  </a:lnTo>
                  <a:lnTo>
                    <a:pt x="48" y="2"/>
                  </a:lnTo>
                  <a:lnTo>
                    <a:pt x="58" y="0"/>
                  </a:lnTo>
                  <a:lnTo>
                    <a:pt x="64" y="0"/>
                  </a:lnTo>
                  <a:lnTo>
                    <a:pt x="64" y="4"/>
                  </a:lnTo>
                  <a:lnTo>
                    <a:pt x="64" y="8"/>
                  </a:lnTo>
                  <a:lnTo>
                    <a:pt x="64" y="10"/>
                  </a:lnTo>
                  <a:lnTo>
                    <a:pt x="64" y="10"/>
                  </a:lnTo>
                  <a:lnTo>
                    <a:pt x="66" y="10"/>
                  </a:lnTo>
                  <a:lnTo>
                    <a:pt x="68" y="10"/>
                  </a:lnTo>
                  <a:lnTo>
                    <a:pt x="74" y="12"/>
                  </a:lnTo>
                  <a:lnTo>
                    <a:pt x="82" y="16"/>
                  </a:lnTo>
                  <a:lnTo>
                    <a:pt x="90" y="20"/>
                  </a:lnTo>
                  <a:lnTo>
                    <a:pt x="94" y="22"/>
                  </a:lnTo>
                  <a:lnTo>
                    <a:pt x="100" y="22"/>
                  </a:lnTo>
                  <a:lnTo>
                    <a:pt x="160" y="48"/>
                  </a:lnTo>
                  <a:lnTo>
                    <a:pt x="164" y="48"/>
                  </a:lnTo>
                  <a:lnTo>
                    <a:pt x="190" y="44"/>
                  </a:lnTo>
                  <a:lnTo>
                    <a:pt x="194" y="44"/>
                  </a:lnTo>
                  <a:lnTo>
                    <a:pt x="204" y="46"/>
                  </a:lnTo>
                  <a:lnTo>
                    <a:pt x="206" y="46"/>
                  </a:lnTo>
                  <a:lnTo>
                    <a:pt x="206" y="48"/>
                  </a:lnTo>
                  <a:lnTo>
                    <a:pt x="206" y="54"/>
                  </a:lnTo>
                  <a:lnTo>
                    <a:pt x="208" y="58"/>
                  </a:lnTo>
                  <a:lnTo>
                    <a:pt x="208" y="60"/>
                  </a:lnTo>
                  <a:lnTo>
                    <a:pt x="208" y="62"/>
                  </a:lnTo>
                  <a:lnTo>
                    <a:pt x="208" y="62"/>
                  </a:lnTo>
                  <a:lnTo>
                    <a:pt x="208" y="68"/>
                  </a:lnTo>
                  <a:lnTo>
                    <a:pt x="208" y="68"/>
                  </a:lnTo>
                  <a:lnTo>
                    <a:pt x="206" y="68"/>
                  </a:lnTo>
                  <a:lnTo>
                    <a:pt x="200" y="68"/>
                  </a:lnTo>
                  <a:lnTo>
                    <a:pt x="196" y="70"/>
                  </a:lnTo>
                  <a:lnTo>
                    <a:pt x="190" y="70"/>
                  </a:lnTo>
                  <a:lnTo>
                    <a:pt x="188" y="70"/>
                  </a:lnTo>
                  <a:lnTo>
                    <a:pt x="186" y="70"/>
                  </a:lnTo>
                  <a:lnTo>
                    <a:pt x="180" y="70"/>
                  </a:lnTo>
                  <a:lnTo>
                    <a:pt x="180" y="70"/>
                  </a:lnTo>
                  <a:lnTo>
                    <a:pt x="178" y="72"/>
                  </a:lnTo>
                  <a:lnTo>
                    <a:pt x="176" y="74"/>
                  </a:lnTo>
                  <a:lnTo>
                    <a:pt x="174" y="78"/>
                  </a:lnTo>
                  <a:lnTo>
                    <a:pt x="168" y="88"/>
                  </a:lnTo>
                  <a:lnTo>
                    <a:pt x="174" y="94"/>
                  </a:lnTo>
                  <a:lnTo>
                    <a:pt x="180" y="98"/>
                  </a:lnTo>
                  <a:lnTo>
                    <a:pt x="190" y="102"/>
                  </a:lnTo>
                  <a:lnTo>
                    <a:pt x="194" y="104"/>
                  </a:lnTo>
                  <a:lnTo>
                    <a:pt x="226" y="102"/>
                  </a:lnTo>
                  <a:lnTo>
                    <a:pt x="248" y="96"/>
                  </a:lnTo>
                  <a:lnTo>
                    <a:pt x="262" y="98"/>
                  </a:lnTo>
                  <a:lnTo>
                    <a:pt x="276" y="114"/>
                  </a:lnTo>
                  <a:lnTo>
                    <a:pt x="284" y="116"/>
                  </a:lnTo>
                  <a:lnTo>
                    <a:pt x="284" y="122"/>
                  </a:lnTo>
                  <a:lnTo>
                    <a:pt x="282" y="124"/>
                  </a:lnTo>
                  <a:lnTo>
                    <a:pt x="280" y="126"/>
                  </a:lnTo>
                  <a:lnTo>
                    <a:pt x="278" y="132"/>
                  </a:lnTo>
                  <a:lnTo>
                    <a:pt x="276" y="136"/>
                  </a:lnTo>
                  <a:lnTo>
                    <a:pt x="276" y="142"/>
                  </a:lnTo>
                  <a:lnTo>
                    <a:pt x="276" y="144"/>
                  </a:lnTo>
                  <a:lnTo>
                    <a:pt x="276" y="146"/>
                  </a:lnTo>
                  <a:lnTo>
                    <a:pt x="278" y="148"/>
                  </a:lnTo>
                  <a:lnTo>
                    <a:pt x="294" y="172"/>
                  </a:lnTo>
                  <a:lnTo>
                    <a:pt x="296" y="172"/>
                  </a:lnTo>
                  <a:lnTo>
                    <a:pt x="298" y="174"/>
                  </a:lnTo>
                  <a:lnTo>
                    <a:pt x="314" y="200"/>
                  </a:lnTo>
                  <a:lnTo>
                    <a:pt x="314" y="200"/>
                  </a:lnTo>
                  <a:lnTo>
                    <a:pt x="314" y="202"/>
                  </a:lnTo>
                  <a:lnTo>
                    <a:pt x="314" y="202"/>
                  </a:lnTo>
                  <a:lnTo>
                    <a:pt x="316" y="204"/>
                  </a:lnTo>
                  <a:lnTo>
                    <a:pt x="316" y="206"/>
                  </a:lnTo>
                  <a:lnTo>
                    <a:pt x="316" y="206"/>
                  </a:lnTo>
                  <a:lnTo>
                    <a:pt x="318" y="208"/>
                  </a:lnTo>
                  <a:lnTo>
                    <a:pt x="320" y="212"/>
                  </a:lnTo>
                  <a:lnTo>
                    <a:pt x="320" y="214"/>
                  </a:lnTo>
                  <a:lnTo>
                    <a:pt x="322" y="216"/>
                  </a:lnTo>
                  <a:lnTo>
                    <a:pt x="324" y="218"/>
                  </a:lnTo>
                  <a:lnTo>
                    <a:pt x="324" y="218"/>
                  </a:lnTo>
                  <a:lnTo>
                    <a:pt x="326" y="218"/>
                  </a:lnTo>
                  <a:lnTo>
                    <a:pt x="328" y="216"/>
                  </a:lnTo>
                  <a:lnTo>
                    <a:pt x="332" y="214"/>
                  </a:lnTo>
                  <a:lnTo>
                    <a:pt x="336" y="212"/>
                  </a:lnTo>
                  <a:lnTo>
                    <a:pt x="342" y="212"/>
                  </a:lnTo>
                  <a:lnTo>
                    <a:pt x="346" y="210"/>
                  </a:lnTo>
                  <a:lnTo>
                    <a:pt x="350" y="208"/>
                  </a:lnTo>
                  <a:lnTo>
                    <a:pt x="352" y="208"/>
                  </a:lnTo>
                  <a:lnTo>
                    <a:pt x="354" y="206"/>
                  </a:lnTo>
                  <a:lnTo>
                    <a:pt x="364" y="206"/>
                  </a:lnTo>
                  <a:lnTo>
                    <a:pt x="366" y="206"/>
                  </a:lnTo>
                  <a:lnTo>
                    <a:pt x="368" y="206"/>
                  </a:lnTo>
                  <a:lnTo>
                    <a:pt x="368" y="206"/>
                  </a:lnTo>
                  <a:lnTo>
                    <a:pt x="368" y="204"/>
                  </a:lnTo>
                  <a:lnTo>
                    <a:pt x="368" y="204"/>
                  </a:lnTo>
                  <a:lnTo>
                    <a:pt x="368" y="202"/>
                  </a:lnTo>
                  <a:lnTo>
                    <a:pt x="368" y="200"/>
                  </a:lnTo>
                  <a:lnTo>
                    <a:pt x="366" y="200"/>
                  </a:lnTo>
                  <a:lnTo>
                    <a:pt x="362" y="194"/>
                  </a:lnTo>
                  <a:lnTo>
                    <a:pt x="360" y="192"/>
                  </a:lnTo>
                  <a:lnTo>
                    <a:pt x="358" y="190"/>
                  </a:lnTo>
                  <a:lnTo>
                    <a:pt x="356" y="184"/>
                  </a:lnTo>
                  <a:lnTo>
                    <a:pt x="356" y="182"/>
                  </a:lnTo>
                  <a:lnTo>
                    <a:pt x="356" y="180"/>
                  </a:lnTo>
                  <a:lnTo>
                    <a:pt x="356" y="178"/>
                  </a:lnTo>
                  <a:lnTo>
                    <a:pt x="356" y="174"/>
                  </a:lnTo>
                  <a:lnTo>
                    <a:pt x="356" y="172"/>
                  </a:lnTo>
                  <a:lnTo>
                    <a:pt x="356" y="172"/>
                  </a:lnTo>
                  <a:lnTo>
                    <a:pt x="354" y="170"/>
                  </a:lnTo>
                  <a:lnTo>
                    <a:pt x="354" y="168"/>
                  </a:lnTo>
                  <a:lnTo>
                    <a:pt x="354" y="168"/>
                  </a:lnTo>
                  <a:lnTo>
                    <a:pt x="352" y="166"/>
                  </a:lnTo>
                  <a:lnTo>
                    <a:pt x="354" y="164"/>
                  </a:lnTo>
                  <a:lnTo>
                    <a:pt x="354" y="162"/>
                  </a:lnTo>
                  <a:lnTo>
                    <a:pt x="356" y="162"/>
                  </a:lnTo>
                  <a:lnTo>
                    <a:pt x="358" y="160"/>
                  </a:lnTo>
                  <a:lnTo>
                    <a:pt x="358" y="156"/>
                  </a:lnTo>
                  <a:lnTo>
                    <a:pt x="360" y="154"/>
                  </a:lnTo>
                  <a:lnTo>
                    <a:pt x="362" y="152"/>
                  </a:lnTo>
                  <a:lnTo>
                    <a:pt x="368" y="148"/>
                  </a:lnTo>
                  <a:lnTo>
                    <a:pt x="372" y="148"/>
                  </a:lnTo>
                  <a:lnTo>
                    <a:pt x="374" y="148"/>
                  </a:lnTo>
                  <a:lnTo>
                    <a:pt x="376" y="148"/>
                  </a:lnTo>
                  <a:lnTo>
                    <a:pt x="394" y="148"/>
                  </a:lnTo>
                  <a:lnTo>
                    <a:pt x="398" y="148"/>
                  </a:lnTo>
                  <a:lnTo>
                    <a:pt x="408" y="148"/>
                  </a:lnTo>
                  <a:lnTo>
                    <a:pt x="410" y="146"/>
                  </a:lnTo>
                  <a:lnTo>
                    <a:pt x="418" y="140"/>
                  </a:lnTo>
                  <a:lnTo>
                    <a:pt x="424" y="140"/>
                  </a:lnTo>
                  <a:lnTo>
                    <a:pt x="422" y="146"/>
                  </a:lnTo>
                  <a:lnTo>
                    <a:pt x="452" y="146"/>
                  </a:lnTo>
                  <a:lnTo>
                    <a:pt x="458" y="142"/>
                  </a:lnTo>
                  <a:lnTo>
                    <a:pt x="464" y="144"/>
                  </a:lnTo>
                  <a:lnTo>
                    <a:pt x="466" y="146"/>
                  </a:lnTo>
                  <a:lnTo>
                    <a:pt x="466" y="150"/>
                  </a:lnTo>
                  <a:lnTo>
                    <a:pt x="468" y="154"/>
                  </a:lnTo>
                  <a:lnTo>
                    <a:pt x="472" y="158"/>
                  </a:lnTo>
                  <a:lnTo>
                    <a:pt x="472" y="160"/>
                  </a:lnTo>
                  <a:lnTo>
                    <a:pt x="488" y="162"/>
                  </a:lnTo>
                  <a:lnTo>
                    <a:pt x="488" y="166"/>
                  </a:lnTo>
                  <a:lnTo>
                    <a:pt x="484" y="176"/>
                  </a:lnTo>
                  <a:lnTo>
                    <a:pt x="484" y="178"/>
                  </a:lnTo>
                  <a:lnTo>
                    <a:pt x="484" y="180"/>
                  </a:lnTo>
                  <a:lnTo>
                    <a:pt x="488" y="194"/>
                  </a:lnTo>
                  <a:lnTo>
                    <a:pt x="494" y="194"/>
                  </a:lnTo>
                  <a:lnTo>
                    <a:pt x="496" y="202"/>
                  </a:lnTo>
                  <a:lnTo>
                    <a:pt x="498" y="206"/>
                  </a:lnTo>
                  <a:lnTo>
                    <a:pt x="500" y="206"/>
                  </a:lnTo>
                  <a:lnTo>
                    <a:pt x="502" y="206"/>
                  </a:lnTo>
                  <a:lnTo>
                    <a:pt x="502" y="204"/>
                  </a:lnTo>
                  <a:lnTo>
                    <a:pt x="502" y="202"/>
                  </a:lnTo>
                  <a:lnTo>
                    <a:pt x="504" y="202"/>
                  </a:lnTo>
                  <a:lnTo>
                    <a:pt x="504" y="200"/>
                  </a:lnTo>
                  <a:lnTo>
                    <a:pt x="506" y="200"/>
                  </a:lnTo>
                  <a:lnTo>
                    <a:pt x="508" y="202"/>
                  </a:lnTo>
                  <a:lnTo>
                    <a:pt x="508" y="202"/>
                  </a:lnTo>
                  <a:lnTo>
                    <a:pt x="510" y="206"/>
                  </a:lnTo>
                  <a:lnTo>
                    <a:pt x="510" y="206"/>
                  </a:lnTo>
                  <a:lnTo>
                    <a:pt x="508" y="210"/>
                  </a:lnTo>
                  <a:lnTo>
                    <a:pt x="508" y="210"/>
                  </a:lnTo>
                  <a:lnTo>
                    <a:pt x="508" y="212"/>
                  </a:lnTo>
                  <a:lnTo>
                    <a:pt x="510" y="212"/>
                  </a:lnTo>
                  <a:lnTo>
                    <a:pt x="512" y="214"/>
                  </a:lnTo>
                  <a:lnTo>
                    <a:pt x="512" y="214"/>
                  </a:lnTo>
                  <a:lnTo>
                    <a:pt x="516" y="212"/>
                  </a:lnTo>
                  <a:lnTo>
                    <a:pt x="518" y="212"/>
                  </a:lnTo>
                  <a:lnTo>
                    <a:pt x="520" y="212"/>
                  </a:lnTo>
                  <a:lnTo>
                    <a:pt x="522" y="210"/>
                  </a:lnTo>
                  <a:lnTo>
                    <a:pt x="524" y="210"/>
                  </a:lnTo>
                  <a:lnTo>
                    <a:pt x="526" y="210"/>
                  </a:lnTo>
                  <a:lnTo>
                    <a:pt x="534" y="210"/>
                  </a:lnTo>
                  <a:lnTo>
                    <a:pt x="538" y="210"/>
                  </a:lnTo>
                  <a:lnTo>
                    <a:pt x="538" y="212"/>
                  </a:lnTo>
                  <a:lnTo>
                    <a:pt x="546" y="218"/>
                  </a:lnTo>
                  <a:lnTo>
                    <a:pt x="548" y="220"/>
                  </a:lnTo>
                  <a:lnTo>
                    <a:pt x="548" y="220"/>
                  </a:lnTo>
                  <a:lnTo>
                    <a:pt x="548" y="222"/>
                  </a:lnTo>
                  <a:lnTo>
                    <a:pt x="550" y="222"/>
                  </a:lnTo>
                  <a:lnTo>
                    <a:pt x="550" y="224"/>
                  </a:lnTo>
                  <a:lnTo>
                    <a:pt x="554" y="224"/>
                  </a:lnTo>
                  <a:lnTo>
                    <a:pt x="560" y="226"/>
                  </a:lnTo>
                  <a:lnTo>
                    <a:pt x="568" y="224"/>
                  </a:lnTo>
                  <a:lnTo>
                    <a:pt x="570" y="224"/>
                  </a:lnTo>
                  <a:lnTo>
                    <a:pt x="570" y="224"/>
                  </a:lnTo>
                  <a:lnTo>
                    <a:pt x="572" y="224"/>
                  </a:lnTo>
                  <a:lnTo>
                    <a:pt x="576" y="226"/>
                  </a:lnTo>
                  <a:lnTo>
                    <a:pt x="576" y="226"/>
                  </a:lnTo>
                  <a:lnTo>
                    <a:pt x="580" y="228"/>
                  </a:lnTo>
                  <a:lnTo>
                    <a:pt x="580" y="228"/>
                  </a:lnTo>
                  <a:lnTo>
                    <a:pt x="580" y="228"/>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99" name="Freeform 11"/>
            <p:cNvSpPr>
              <a:spLocks/>
            </p:cNvSpPr>
            <p:nvPr/>
          </p:nvSpPr>
          <p:spPr bwMode="auto">
            <a:xfrm>
              <a:off x="1182" y="1033"/>
              <a:ext cx="704" cy="200"/>
            </a:xfrm>
            <a:custGeom>
              <a:avLst/>
              <a:gdLst>
                <a:gd name="T0" fmla="*/ 704 w 704"/>
                <a:gd name="T1" fmla="*/ 200 h 200"/>
                <a:gd name="T2" fmla="*/ 8 w 704"/>
                <a:gd name="T3" fmla="*/ 196 h 200"/>
                <a:gd name="T4" fmla="*/ 12 w 704"/>
                <a:gd name="T5" fmla="*/ 188 h 200"/>
                <a:gd name="T6" fmla="*/ 14 w 704"/>
                <a:gd name="T7" fmla="*/ 182 h 200"/>
                <a:gd name="T8" fmla="*/ 14 w 704"/>
                <a:gd name="T9" fmla="*/ 180 h 200"/>
                <a:gd name="T10" fmla="*/ 16 w 704"/>
                <a:gd name="T11" fmla="*/ 180 h 200"/>
                <a:gd name="T12" fmla="*/ 20 w 704"/>
                <a:gd name="T13" fmla="*/ 180 h 200"/>
                <a:gd name="T14" fmla="*/ 14 w 704"/>
                <a:gd name="T15" fmla="*/ 174 h 200"/>
                <a:gd name="T16" fmla="*/ 8 w 704"/>
                <a:gd name="T17" fmla="*/ 176 h 200"/>
                <a:gd name="T18" fmla="*/ 10 w 704"/>
                <a:gd name="T19" fmla="*/ 172 h 200"/>
                <a:gd name="T20" fmla="*/ 18 w 704"/>
                <a:gd name="T21" fmla="*/ 172 h 200"/>
                <a:gd name="T22" fmla="*/ 18 w 704"/>
                <a:gd name="T23" fmla="*/ 170 h 200"/>
                <a:gd name="T24" fmla="*/ 10 w 704"/>
                <a:gd name="T25" fmla="*/ 168 h 200"/>
                <a:gd name="T26" fmla="*/ 14 w 704"/>
                <a:gd name="T27" fmla="*/ 164 h 200"/>
                <a:gd name="T28" fmla="*/ 10 w 704"/>
                <a:gd name="T29" fmla="*/ 162 h 200"/>
                <a:gd name="T30" fmla="*/ 18 w 704"/>
                <a:gd name="T31" fmla="*/ 158 h 200"/>
                <a:gd name="T32" fmla="*/ 20 w 704"/>
                <a:gd name="T33" fmla="*/ 154 h 200"/>
                <a:gd name="T34" fmla="*/ 10 w 704"/>
                <a:gd name="T35" fmla="*/ 150 h 200"/>
                <a:gd name="T36" fmla="*/ 18 w 704"/>
                <a:gd name="T37" fmla="*/ 148 h 200"/>
                <a:gd name="T38" fmla="*/ 20 w 704"/>
                <a:gd name="T39" fmla="*/ 140 h 200"/>
                <a:gd name="T40" fmla="*/ 14 w 704"/>
                <a:gd name="T41" fmla="*/ 138 h 200"/>
                <a:gd name="T42" fmla="*/ 14 w 704"/>
                <a:gd name="T43" fmla="*/ 136 h 200"/>
                <a:gd name="T44" fmla="*/ 22 w 704"/>
                <a:gd name="T45" fmla="*/ 136 h 200"/>
                <a:gd name="T46" fmla="*/ 20 w 704"/>
                <a:gd name="T47" fmla="*/ 130 h 200"/>
                <a:gd name="T48" fmla="*/ 14 w 704"/>
                <a:gd name="T49" fmla="*/ 126 h 200"/>
                <a:gd name="T50" fmla="*/ 16 w 704"/>
                <a:gd name="T51" fmla="*/ 122 h 200"/>
                <a:gd name="T52" fmla="*/ 20 w 704"/>
                <a:gd name="T53" fmla="*/ 118 h 200"/>
                <a:gd name="T54" fmla="*/ 14 w 704"/>
                <a:gd name="T55" fmla="*/ 118 h 200"/>
                <a:gd name="T56" fmla="*/ 16 w 704"/>
                <a:gd name="T57" fmla="*/ 116 h 200"/>
                <a:gd name="T58" fmla="*/ 14 w 704"/>
                <a:gd name="T59" fmla="*/ 108 h 200"/>
                <a:gd name="T60" fmla="*/ 4 w 704"/>
                <a:gd name="T61" fmla="*/ 98 h 200"/>
                <a:gd name="T62" fmla="*/ 12 w 704"/>
                <a:gd name="T63" fmla="*/ 94 h 200"/>
                <a:gd name="T64" fmla="*/ 14 w 704"/>
                <a:gd name="T65" fmla="*/ 90 h 200"/>
                <a:gd name="T66" fmla="*/ 8 w 704"/>
                <a:gd name="T67" fmla="*/ 88 h 200"/>
                <a:gd name="T68" fmla="*/ 4 w 704"/>
                <a:gd name="T69" fmla="*/ 86 h 200"/>
                <a:gd name="T70" fmla="*/ 2 w 704"/>
                <a:gd name="T71" fmla="*/ 82 h 200"/>
                <a:gd name="T72" fmla="*/ 14 w 704"/>
                <a:gd name="T73" fmla="*/ 78 h 200"/>
                <a:gd name="T74" fmla="*/ 10 w 704"/>
                <a:gd name="T75" fmla="*/ 70 h 200"/>
                <a:gd name="T76" fmla="*/ 6 w 704"/>
                <a:gd name="T77" fmla="*/ 70 h 200"/>
                <a:gd name="T78" fmla="*/ 14 w 704"/>
                <a:gd name="T79" fmla="*/ 68 h 200"/>
                <a:gd name="T80" fmla="*/ 18 w 704"/>
                <a:gd name="T81" fmla="*/ 66 h 200"/>
                <a:gd name="T82" fmla="*/ 12 w 704"/>
                <a:gd name="T83" fmla="*/ 62 h 200"/>
                <a:gd name="T84" fmla="*/ 20 w 704"/>
                <a:gd name="T85" fmla="*/ 60 h 200"/>
                <a:gd name="T86" fmla="*/ 14 w 704"/>
                <a:gd name="T87" fmla="*/ 56 h 200"/>
                <a:gd name="T88" fmla="*/ 10 w 704"/>
                <a:gd name="T89" fmla="*/ 56 h 200"/>
                <a:gd name="T90" fmla="*/ 18 w 704"/>
                <a:gd name="T91" fmla="*/ 50 h 200"/>
                <a:gd name="T92" fmla="*/ 12 w 704"/>
                <a:gd name="T93" fmla="*/ 44 h 200"/>
                <a:gd name="T94" fmla="*/ 10 w 704"/>
                <a:gd name="T95" fmla="*/ 40 h 200"/>
                <a:gd name="T96" fmla="*/ 14 w 704"/>
                <a:gd name="T97" fmla="*/ 40 h 200"/>
                <a:gd name="T98" fmla="*/ 14 w 704"/>
                <a:gd name="T99" fmla="*/ 38 h 200"/>
                <a:gd name="T100" fmla="*/ 4 w 704"/>
                <a:gd name="T101" fmla="*/ 38 h 200"/>
                <a:gd name="T102" fmla="*/ 10 w 704"/>
                <a:gd name="T103" fmla="*/ 34 h 200"/>
                <a:gd name="T104" fmla="*/ 12 w 704"/>
                <a:gd name="T105" fmla="*/ 30 h 200"/>
                <a:gd name="T106" fmla="*/ 16 w 704"/>
                <a:gd name="T107" fmla="*/ 32 h 200"/>
                <a:gd name="T108" fmla="*/ 6 w 704"/>
                <a:gd name="T109" fmla="*/ 20 h 200"/>
                <a:gd name="T110" fmla="*/ 16 w 704"/>
                <a:gd name="T111" fmla="*/ 18 h 200"/>
                <a:gd name="T112" fmla="*/ 16 w 704"/>
                <a:gd name="T113" fmla="*/ 14 h 200"/>
                <a:gd name="T114" fmla="*/ 8 w 704"/>
                <a:gd name="T115" fmla="*/ 14 h 200"/>
                <a:gd name="T116" fmla="*/ 6 w 704"/>
                <a:gd name="T117" fmla="*/ 8 h 200"/>
                <a:gd name="T118" fmla="*/ 2 w 704"/>
                <a:gd name="T11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4" h="200">
                  <a:moveTo>
                    <a:pt x="0" y="0"/>
                  </a:moveTo>
                  <a:lnTo>
                    <a:pt x="700" y="4"/>
                  </a:lnTo>
                  <a:lnTo>
                    <a:pt x="700" y="96"/>
                  </a:lnTo>
                  <a:lnTo>
                    <a:pt x="704" y="96"/>
                  </a:lnTo>
                  <a:lnTo>
                    <a:pt x="704" y="200"/>
                  </a:lnTo>
                  <a:lnTo>
                    <a:pt x="14" y="198"/>
                  </a:lnTo>
                  <a:lnTo>
                    <a:pt x="14" y="198"/>
                  </a:lnTo>
                  <a:lnTo>
                    <a:pt x="12" y="196"/>
                  </a:lnTo>
                  <a:lnTo>
                    <a:pt x="10" y="196"/>
                  </a:lnTo>
                  <a:lnTo>
                    <a:pt x="8" y="196"/>
                  </a:lnTo>
                  <a:lnTo>
                    <a:pt x="8" y="194"/>
                  </a:lnTo>
                  <a:lnTo>
                    <a:pt x="8" y="194"/>
                  </a:lnTo>
                  <a:lnTo>
                    <a:pt x="8" y="192"/>
                  </a:lnTo>
                  <a:lnTo>
                    <a:pt x="12" y="190"/>
                  </a:lnTo>
                  <a:lnTo>
                    <a:pt x="12" y="188"/>
                  </a:lnTo>
                  <a:lnTo>
                    <a:pt x="12" y="186"/>
                  </a:lnTo>
                  <a:lnTo>
                    <a:pt x="12" y="186"/>
                  </a:lnTo>
                  <a:lnTo>
                    <a:pt x="12" y="184"/>
                  </a:lnTo>
                  <a:lnTo>
                    <a:pt x="12" y="184"/>
                  </a:lnTo>
                  <a:lnTo>
                    <a:pt x="14" y="182"/>
                  </a:lnTo>
                  <a:lnTo>
                    <a:pt x="14" y="182"/>
                  </a:lnTo>
                  <a:lnTo>
                    <a:pt x="16" y="180"/>
                  </a:lnTo>
                  <a:lnTo>
                    <a:pt x="16" y="180"/>
                  </a:lnTo>
                  <a:lnTo>
                    <a:pt x="14" y="180"/>
                  </a:lnTo>
                  <a:lnTo>
                    <a:pt x="14" y="180"/>
                  </a:lnTo>
                  <a:lnTo>
                    <a:pt x="14" y="178"/>
                  </a:lnTo>
                  <a:lnTo>
                    <a:pt x="14" y="176"/>
                  </a:lnTo>
                  <a:lnTo>
                    <a:pt x="14" y="176"/>
                  </a:lnTo>
                  <a:lnTo>
                    <a:pt x="16" y="178"/>
                  </a:lnTo>
                  <a:lnTo>
                    <a:pt x="16" y="180"/>
                  </a:lnTo>
                  <a:lnTo>
                    <a:pt x="18" y="180"/>
                  </a:lnTo>
                  <a:lnTo>
                    <a:pt x="18" y="182"/>
                  </a:lnTo>
                  <a:lnTo>
                    <a:pt x="20" y="182"/>
                  </a:lnTo>
                  <a:lnTo>
                    <a:pt x="20" y="182"/>
                  </a:lnTo>
                  <a:lnTo>
                    <a:pt x="20" y="180"/>
                  </a:lnTo>
                  <a:lnTo>
                    <a:pt x="20" y="178"/>
                  </a:lnTo>
                  <a:lnTo>
                    <a:pt x="18" y="176"/>
                  </a:lnTo>
                  <a:lnTo>
                    <a:pt x="16" y="176"/>
                  </a:lnTo>
                  <a:lnTo>
                    <a:pt x="16" y="176"/>
                  </a:lnTo>
                  <a:lnTo>
                    <a:pt x="14" y="174"/>
                  </a:lnTo>
                  <a:lnTo>
                    <a:pt x="12" y="174"/>
                  </a:lnTo>
                  <a:lnTo>
                    <a:pt x="10" y="174"/>
                  </a:lnTo>
                  <a:lnTo>
                    <a:pt x="10" y="176"/>
                  </a:lnTo>
                  <a:lnTo>
                    <a:pt x="8" y="176"/>
                  </a:lnTo>
                  <a:lnTo>
                    <a:pt x="8" y="176"/>
                  </a:lnTo>
                  <a:lnTo>
                    <a:pt x="8" y="176"/>
                  </a:lnTo>
                  <a:lnTo>
                    <a:pt x="8" y="174"/>
                  </a:lnTo>
                  <a:lnTo>
                    <a:pt x="8" y="174"/>
                  </a:lnTo>
                  <a:lnTo>
                    <a:pt x="10" y="174"/>
                  </a:lnTo>
                  <a:lnTo>
                    <a:pt x="10" y="172"/>
                  </a:lnTo>
                  <a:lnTo>
                    <a:pt x="12" y="172"/>
                  </a:lnTo>
                  <a:lnTo>
                    <a:pt x="12" y="172"/>
                  </a:lnTo>
                  <a:lnTo>
                    <a:pt x="14" y="172"/>
                  </a:lnTo>
                  <a:lnTo>
                    <a:pt x="16" y="174"/>
                  </a:lnTo>
                  <a:lnTo>
                    <a:pt x="18" y="172"/>
                  </a:lnTo>
                  <a:lnTo>
                    <a:pt x="20" y="172"/>
                  </a:lnTo>
                  <a:lnTo>
                    <a:pt x="20" y="172"/>
                  </a:lnTo>
                  <a:lnTo>
                    <a:pt x="20" y="172"/>
                  </a:lnTo>
                  <a:lnTo>
                    <a:pt x="18" y="172"/>
                  </a:lnTo>
                  <a:lnTo>
                    <a:pt x="18" y="170"/>
                  </a:lnTo>
                  <a:lnTo>
                    <a:pt x="16" y="170"/>
                  </a:lnTo>
                  <a:lnTo>
                    <a:pt x="12" y="170"/>
                  </a:lnTo>
                  <a:lnTo>
                    <a:pt x="12" y="170"/>
                  </a:lnTo>
                  <a:lnTo>
                    <a:pt x="10" y="168"/>
                  </a:lnTo>
                  <a:lnTo>
                    <a:pt x="10" y="168"/>
                  </a:lnTo>
                  <a:lnTo>
                    <a:pt x="12" y="166"/>
                  </a:lnTo>
                  <a:lnTo>
                    <a:pt x="12" y="166"/>
                  </a:lnTo>
                  <a:lnTo>
                    <a:pt x="14" y="166"/>
                  </a:lnTo>
                  <a:lnTo>
                    <a:pt x="14" y="164"/>
                  </a:lnTo>
                  <a:lnTo>
                    <a:pt x="14" y="164"/>
                  </a:lnTo>
                  <a:lnTo>
                    <a:pt x="14" y="164"/>
                  </a:lnTo>
                  <a:lnTo>
                    <a:pt x="10" y="164"/>
                  </a:lnTo>
                  <a:lnTo>
                    <a:pt x="10" y="162"/>
                  </a:lnTo>
                  <a:lnTo>
                    <a:pt x="10" y="162"/>
                  </a:lnTo>
                  <a:lnTo>
                    <a:pt x="10" y="162"/>
                  </a:lnTo>
                  <a:lnTo>
                    <a:pt x="10" y="162"/>
                  </a:lnTo>
                  <a:lnTo>
                    <a:pt x="12" y="162"/>
                  </a:lnTo>
                  <a:lnTo>
                    <a:pt x="14" y="160"/>
                  </a:lnTo>
                  <a:lnTo>
                    <a:pt x="18" y="160"/>
                  </a:lnTo>
                  <a:lnTo>
                    <a:pt x="18" y="158"/>
                  </a:lnTo>
                  <a:lnTo>
                    <a:pt x="18" y="158"/>
                  </a:lnTo>
                  <a:lnTo>
                    <a:pt x="18" y="156"/>
                  </a:lnTo>
                  <a:lnTo>
                    <a:pt x="18" y="156"/>
                  </a:lnTo>
                  <a:lnTo>
                    <a:pt x="18" y="154"/>
                  </a:lnTo>
                  <a:lnTo>
                    <a:pt x="20" y="154"/>
                  </a:lnTo>
                  <a:lnTo>
                    <a:pt x="20" y="152"/>
                  </a:lnTo>
                  <a:lnTo>
                    <a:pt x="18" y="152"/>
                  </a:lnTo>
                  <a:lnTo>
                    <a:pt x="16" y="150"/>
                  </a:lnTo>
                  <a:lnTo>
                    <a:pt x="12" y="150"/>
                  </a:lnTo>
                  <a:lnTo>
                    <a:pt x="10" y="150"/>
                  </a:lnTo>
                  <a:lnTo>
                    <a:pt x="10" y="150"/>
                  </a:lnTo>
                  <a:lnTo>
                    <a:pt x="10" y="150"/>
                  </a:lnTo>
                  <a:lnTo>
                    <a:pt x="14" y="148"/>
                  </a:lnTo>
                  <a:lnTo>
                    <a:pt x="16" y="148"/>
                  </a:lnTo>
                  <a:lnTo>
                    <a:pt x="18" y="148"/>
                  </a:lnTo>
                  <a:lnTo>
                    <a:pt x="20" y="146"/>
                  </a:lnTo>
                  <a:lnTo>
                    <a:pt x="20" y="144"/>
                  </a:lnTo>
                  <a:lnTo>
                    <a:pt x="20" y="144"/>
                  </a:lnTo>
                  <a:lnTo>
                    <a:pt x="20" y="142"/>
                  </a:lnTo>
                  <a:lnTo>
                    <a:pt x="20" y="140"/>
                  </a:lnTo>
                  <a:lnTo>
                    <a:pt x="20" y="140"/>
                  </a:lnTo>
                  <a:lnTo>
                    <a:pt x="20" y="138"/>
                  </a:lnTo>
                  <a:lnTo>
                    <a:pt x="18" y="138"/>
                  </a:lnTo>
                  <a:lnTo>
                    <a:pt x="16" y="138"/>
                  </a:lnTo>
                  <a:lnTo>
                    <a:pt x="14" y="138"/>
                  </a:lnTo>
                  <a:lnTo>
                    <a:pt x="14" y="138"/>
                  </a:lnTo>
                  <a:lnTo>
                    <a:pt x="12" y="138"/>
                  </a:lnTo>
                  <a:lnTo>
                    <a:pt x="14" y="136"/>
                  </a:lnTo>
                  <a:lnTo>
                    <a:pt x="14" y="136"/>
                  </a:lnTo>
                  <a:lnTo>
                    <a:pt x="14" y="136"/>
                  </a:lnTo>
                  <a:lnTo>
                    <a:pt x="16" y="134"/>
                  </a:lnTo>
                  <a:lnTo>
                    <a:pt x="18" y="134"/>
                  </a:lnTo>
                  <a:lnTo>
                    <a:pt x="20" y="136"/>
                  </a:lnTo>
                  <a:lnTo>
                    <a:pt x="20" y="136"/>
                  </a:lnTo>
                  <a:lnTo>
                    <a:pt x="22" y="136"/>
                  </a:lnTo>
                  <a:lnTo>
                    <a:pt x="24" y="136"/>
                  </a:lnTo>
                  <a:lnTo>
                    <a:pt x="24" y="134"/>
                  </a:lnTo>
                  <a:lnTo>
                    <a:pt x="18" y="132"/>
                  </a:lnTo>
                  <a:lnTo>
                    <a:pt x="18" y="130"/>
                  </a:lnTo>
                  <a:lnTo>
                    <a:pt x="20" y="130"/>
                  </a:lnTo>
                  <a:lnTo>
                    <a:pt x="20" y="128"/>
                  </a:lnTo>
                  <a:lnTo>
                    <a:pt x="18" y="126"/>
                  </a:lnTo>
                  <a:lnTo>
                    <a:pt x="18" y="126"/>
                  </a:lnTo>
                  <a:lnTo>
                    <a:pt x="16" y="128"/>
                  </a:lnTo>
                  <a:lnTo>
                    <a:pt x="14" y="126"/>
                  </a:lnTo>
                  <a:lnTo>
                    <a:pt x="14" y="126"/>
                  </a:lnTo>
                  <a:lnTo>
                    <a:pt x="14" y="126"/>
                  </a:lnTo>
                  <a:lnTo>
                    <a:pt x="14" y="124"/>
                  </a:lnTo>
                  <a:lnTo>
                    <a:pt x="16" y="122"/>
                  </a:lnTo>
                  <a:lnTo>
                    <a:pt x="16" y="122"/>
                  </a:lnTo>
                  <a:lnTo>
                    <a:pt x="22" y="122"/>
                  </a:lnTo>
                  <a:lnTo>
                    <a:pt x="22" y="120"/>
                  </a:lnTo>
                  <a:lnTo>
                    <a:pt x="22" y="120"/>
                  </a:lnTo>
                  <a:lnTo>
                    <a:pt x="20" y="118"/>
                  </a:lnTo>
                  <a:lnTo>
                    <a:pt x="20" y="118"/>
                  </a:lnTo>
                  <a:lnTo>
                    <a:pt x="18" y="118"/>
                  </a:lnTo>
                  <a:lnTo>
                    <a:pt x="16" y="118"/>
                  </a:lnTo>
                  <a:lnTo>
                    <a:pt x="16" y="118"/>
                  </a:lnTo>
                  <a:lnTo>
                    <a:pt x="14" y="118"/>
                  </a:lnTo>
                  <a:lnTo>
                    <a:pt x="14" y="118"/>
                  </a:lnTo>
                  <a:lnTo>
                    <a:pt x="12" y="118"/>
                  </a:lnTo>
                  <a:lnTo>
                    <a:pt x="12" y="118"/>
                  </a:lnTo>
                  <a:lnTo>
                    <a:pt x="12" y="116"/>
                  </a:lnTo>
                  <a:lnTo>
                    <a:pt x="16" y="116"/>
                  </a:lnTo>
                  <a:lnTo>
                    <a:pt x="16" y="116"/>
                  </a:lnTo>
                  <a:lnTo>
                    <a:pt x="16" y="114"/>
                  </a:lnTo>
                  <a:lnTo>
                    <a:pt x="18" y="112"/>
                  </a:lnTo>
                  <a:lnTo>
                    <a:pt x="18" y="112"/>
                  </a:lnTo>
                  <a:lnTo>
                    <a:pt x="16" y="110"/>
                  </a:lnTo>
                  <a:lnTo>
                    <a:pt x="14" y="108"/>
                  </a:lnTo>
                  <a:lnTo>
                    <a:pt x="12" y="108"/>
                  </a:lnTo>
                  <a:lnTo>
                    <a:pt x="14" y="106"/>
                  </a:lnTo>
                  <a:lnTo>
                    <a:pt x="12" y="104"/>
                  </a:lnTo>
                  <a:lnTo>
                    <a:pt x="6" y="98"/>
                  </a:lnTo>
                  <a:lnTo>
                    <a:pt x="4" y="98"/>
                  </a:lnTo>
                  <a:lnTo>
                    <a:pt x="4" y="96"/>
                  </a:lnTo>
                  <a:lnTo>
                    <a:pt x="8" y="94"/>
                  </a:lnTo>
                  <a:lnTo>
                    <a:pt x="8" y="94"/>
                  </a:lnTo>
                  <a:lnTo>
                    <a:pt x="12" y="94"/>
                  </a:lnTo>
                  <a:lnTo>
                    <a:pt x="12" y="94"/>
                  </a:lnTo>
                  <a:lnTo>
                    <a:pt x="12" y="94"/>
                  </a:lnTo>
                  <a:lnTo>
                    <a:pt x="12" y="92"/>
                  </a:lnTo>
                  <a:lnTo>
                    <a:pt x="12" y="92"/>
                  </a:lnTo>
                  <a:lnTo>
                    <a:pt x="12" y="90"/>
                  </a:lnTo>
                  <a:lnTo>
                    <a:pt x="14" y="90"/>
                  </a:lnTo>
                  <a:lnTo>
                    <a:pt x="14" y="88"/>
                  </a:lnTo>
                  <a:lnTo>
                    <a:pt x="14" y="88"/>
                  </a:lnTo>
                  <a:lnTo>
                    <a:pt x="14" y="88"/>
                  </a:lnTo>
                  <a:lnTo>
                    <a:pt x="12" y="88"/>
                  </a:lnTo>
                  <a:lnTo>
                    <a:pt x="8" y="88"/>
                  </a:lnTo>
                  <a:lnTo>
                    <a:pt x="6" y="88"/>
                  </a:lnTo>
                  <a:lnTo>
                    <a:pt x="6" y="88"/>
                  </a:lnTo>
                  <a:lnTo>
                    <a:pt x="4" y="88"/>
                  </a:lnTo>
                  <a:lnTo>
                    <a:pt x="4" y="86"/>
                  </a:lnTo>
                  <a:lnTo>
                    <a:pt x="4" y="86"/>
                  </a:lnTo>
                  <a:lnTo>
                    <a:pt x="4" y="86"/>
                  </a:lnTo>
                  <a:lnTo>
                    <a:pt x="2" y="84"/>
                  </a:lnTo>
                  <a:lnTo>
                    <a:pt x="2" y="82"/>
                  </a:lnTo>
                  <a:lnTo>
                    <a:pt x="2" y="82"/>
                  </a:lnTo>
                  <a:lnTo>
                    <a:pt x="2" y="82"/>
                  </a:lnTo>
                  <a:lnTo>
                    <a:pt x="4" y="82"/>
                  </a:lnTo>
                  <a:lnTo>
                    <a:pt x="6" y="82"/>
                  </a:lnTo>
                  <a:lnTo>
                    <a:pt x="10" y="80"/>
                  </a:lnTo>
                  <a:lnTo>
                    <a:pt x="14" y="78"/>
                  </a:lnTo>
                  <a:lnTo>
                    <a:pt x="14" y="78"/>
                  </a:lnTo>
                  <a:lnTo>
                    <a:pt x="16" y="76"/>
                  </a:lnTo>
                  <a:lnTo>
                    <a:pt x="16" y="74"/>
                  </a:lnTo>
                  <a:lnTo>
                    <a:pt x="14" y="70"/>
                  </a:lnTo>
                  <a:lnTo>
                    <a:pt x="12" y="70"/>
                  </a:lnTo>
                  <a:lnTo>
                    <a:pt x="10" y="70"/>
                  </a:lnTo>
                  <a:lnTo>
                    <a:pt x="8" y="72"/>
                  </a:lnTo>
                  <a:lnTo>
                    <a:pt x="6" y="72"/>
                  </a:lnTo>
                  <a:lnTo>
                    <a:pt x="6" y="72"/>
                  </a:lnTo>
                  <a:lnTo>
                    <a:pt x="6" y="70"/>
                  </a:lnTo>
                  <a:lnTo>
                    <a:pt x="6" y="70"/>
                  </a:lnTo>
                  <a:lnTo>
                    <a:pt x="10" y="68"/>
                  </a:lnTo>
                  <a:lnTo>
                    <a:pt x="14" y="68"/>
                  </a:lnTo>
                  <a:lnTo>
                    <a:pt x="14" y="68"/>
                  </a:lnTo>
                  <a:lnTo>
                    <a:pt x="14" y="68"/>
                  </a:lnTo>
                  <a:lnTo>
                    <a:pt x="14" y="68"/>
                  </a:lnTo>
                  <a:lnTo>
                    <a:pt x="16" y="70"/>
                  </a:lnTo>
                  <a:lnTo>
                    <a:pt x="18" y="70"/>
                  </a:lnTo>
                  <a:lnTo>
                    <a:pt x="20" y="70"/>
                  </a:lnTo>
                  <a:lnTo>
                    <a:pt x="20" y="68"/>
                  </a:lnTo>
                  <a:lnTo>
                    <a:pt x="18" y="66"/>
                  </a:lnTo>
                  <a:lnTo>
                    <a:pt x="18" y="66"/>
                  </a:lnTo>
                  <a:lnTo>
                    <a:pt x="12" y="64"/>
                  </a:lnTo>
                  <a:lnTo>
                    <a:pt x="10" y="62"/>
                  </a:lnTo>
                  <a:lnTo>
                    <a:pt x="10" y="62"/>
                  </a:lnTo>
                  <a:lnTo>
                    <a:pt x="12" y="62"/>
                  </a:lnTo>
                  <a:lnTo>
                    <a:pt x="14" y="62"/>
                  </a:lnTo>
                  <a:lnTo>
                    <a:pt x="16" y="64"/>
                  </a:lnTo>
                  <a:lnTo>
                    <a:pt x="18" y="62"/>
                  </a:lnTo>
                  <a:lnTo>
                    <a:pt x="20" y="60"/>
                  </a:lnTo>
                  <a:lnTo>
                    <a:pt x="20" y="60"/>
                  </a:lnTo>
                  <a:lnTo>
                    <a:pt x="20" y="58"/>
                  </a:lnTo>
                  <a:lnTo>
                    <a:pt x="20" y="56"/>
                  </a:lnTo>
                  <a:lnTo>
                    <a:pt x="18" y="56"/>
                  </a:lnTo>
                  <a:lnTo>
                    <a:pt x="16" y="56"/>
                  </a:lnTo>
                  <a:lnTo>
                    <a:pt x="14" y="56"/>
                  </a:lnTo>
                  <a:lnTo>
                    <a:pt x="12" y="58"/>
                  </a:lnTo>
                  <a:lnTo>
                    <a:pt x="10" y="58"/>
                  </a:lnTo>
                  <a:lnTo>
                    <a:pt x="8" y="58"/>
                  </a:lnTo>
                  <a:lnTo>
                    <a:pt x="8" y="56"/>
                  </a:lnTo>
                  <a:lnTo>
                    <a:pt x="10" y="56"/>
                  </a:lnTo>
                  <a:lnTo>
                    <a:pt x="10" y="54"/>
                  </a:lnTo>
                  <a:lnTo>
                    <a:pt x="12" y="54"/>
                  </a:lnTo>
                  <a:lnTo>
                    <a:pt x="14" y="54"/>
                  </a:lnTo>
                  <a:lnTo>
                    <a:pt x="16" y="50"/>
                  </a:lnTo>
                  <a:lnTo>
                    <a:pt x="18" y="50"/>
                  </a:lnTo>
                  <a:lnTo>
                    <a:pt x="18" y="48"/>
                  </a:lnTo>
                  <a:lnTo>
                    <a:pt x="16" y="46"/>
                  </a:lnTo>
                  <a:lnTo>
                    <a:pt x="16" y="46"/>
                  </a:lnTo>
                  <a:lnTo>
                    <a:pt x="14" y="46"/>
                  </a:lnTo>
                  <a:lnTo>
                    <a:pt x="12" y="44"/>
                  </a:lnTo>
                  <a:lnTo>
                    <a:pt x="10" y="44"/>
                  </a:lnTo>
                  <a:lnTo>
                    <a:pt x="8" y="42"/>
                  </a:lnTo>
                  <a:lnTo>
                    <a:pt x="8" y="40"/>
                  </a:lnTo>
                  <a:lnTo>
                    <a:pt x="10" y="40"/>
                  </a:lnTo>
                  <a:lnTo>
                    <a:pt x="10" y="40"/>
                  </a:lnTo>
                  <a:lnTo>
                    <a:pt x="10" y="40"/>
                  </a:lnTo>
                  <a:lnTo>
                    <a:pt x="12" y="40"/>
                  </a:lnTo>
                  <a:lnTo>
                    <a:pt x="12" y="40"/>
                  </a:lnTo>
                  <a:lnTo>
                    <a:pt x="12" y="40"/>
                  </a:lnTo>
                  <a:lnTo>
                    <a:pt x="14" y="40"/>
                  </a:lnTo>
                  <a:lnTo>
                    <a:pt x="16" y="40"/>
                  </a:lnTo>
                  <a:lnTo>
                    <a:pt x="18" y="40"/>
                  </a:lnTo>
                  <a:lnTo>
                    <a:pt x="18" y="40"/>
                  </a:lnTo>
                  <a:lnTo>
                    <a:pt x="18" y="38"/>
                  </a:lnTo>
                  <a:lnTo>
                    <a:pt x="14" y="38"/>
                  </a:lnTo>
                  <a:lnTo>
                    <a:pt x="12" y="38"/>
                  </a:lnTo>
                  <a:lnTo>
                    <a:pt x="8" y="38"/>
                  </a:lnTo>
                  <a:lnTo>
                    <a:pt x="6" y="38"/>
                  </a:lnTo>
                  <a:lnTo>
                    <a:pt x="4" y="38"/>
                  </a:lnTo>
                  <a:lnTo>
                    <a:pt x="4" y="38"/>
                  </a:lnTo>
                  <a:lnTo>
                    <a:pt x="4" y="36"/>
                  </a:lnTo>
                  <a:lnTo>
                    <a:pt x="4" y="36"/>
                  </a:lnTo>
                  <a:lnTo>
                    <a:pt x="8" y="36"/>
                  </a:lnTo>
                  <a:lnTo>
                    <a:pt x="10" y="34"/>
                  </a:lnTo>
                  <a:lnTo>
                    <a:pt x="10" y="34"/>
                  </a:lnTo>
                  <a:lnTo>
                    <a:pt x="10" y="34"/>
                  </a:lnTo>
                  <a:lnTo>
                    <a:pt x="10" y="32"/>
                  </a:lnTo>
                  <a:lnTo>
                    <a:pt x="10" y="30"/>
                  </a:lnTo>
                  <a:lnTo>
                    <a:pt x="10" y="30"/>
                  </a:lnTo>
                  <a:lnTo>
                    <a:pt x="12" y="30"/>
                  </a:lnTo>
                  <a:lnTo>
                    <a:pt x="12" y="30"/>
                  </a:lnTo>
                  <a:lnTo>
                    <a:pt x="14" y="30"/>
                  </a:lnTo>
                  <a:lnTo>
                    <a:pt x="14" y="32"/>
                  </a:lnTo>
                  <a:lnTo>
                    <a:pt x="14" y="32"/>
                  </a:lnTo>
                  <a:lnTo>
                    <a:pt x="16" y="32"/>
                  </a:lnTo>
                  <a:lnTo>
                    <a:pt x="16" y="30"/>
                  </a:lnTo>
                  <a:lnTo>
                    <a:pt x="16" y="30"/>
                  </a:lnTo>
                  <a:lnTo>
                    <a:pt x="10" y="26"/>
                  </a:lnTo>
                  <a:lnTo>
                    <a:pt x="8" y="24"/>
                  </a:lnTo>
                  <a:lnTo>
                    <a:pt x="6" y="20"/>
                  </a:lnTo>
                  <a:lnTo>
                    <a:pt x="6" y="20"/>
                  </a:lnTo>
                  <a:lnTo>
                    <a:pt x="8" y="20"/>
                  </a:lnTo>
                  <a:lnTo>
                    <a:pt x="8" y="20"/>
                  </a:lnTo>
                  <a:lnTo>
                    <a:pt x="12" y="20"/>
                  </a:lnTo>
                  <a:lnTo>
                    <a:pt x="16" y="18"/>
                  </a:lnTo>
                  <a:lnTo>
                    <a:pt x="16" y="18"/>
                  </a:lnTo>
                  <a:lnTo>
                    <a:pt x="18" y="16"/>
                  </a:lnTo>
                  <a:lnTo>
                    <a:pt x="18" y="16"/>
                  </a:lnTo>
                  <a:lnTo>
                    <a:pt x="16" y="14"/>
                  </a:lnTo>
                  <a:lnTo>
                    <a:pt x="16" y="14"/>
                  </a:lnTo>
                  <a:lnTo>
                    <a:pt x="14" y="14"/>
                  </a:lnTo>
                  <a:lnTo>
                    <a:pt x="12" y="14"/>
                  </a:lnTo>
                  <a:lnTo>
                    <a:pt x="10" y="16"/>
                  </a:lnTo>
                  <a:lnTo>
                    <a:pt x="8" y="16"/>
                  </a:lnTo>
                  <a:lnTo>
                    <a:pt x="8" y="14"/>
                  </a:lnTo>
                  <a:lnTo>
                    <a:pt x="6" y="14"/>
                  </a:lnTo>
                  <a:lnTo>
                    <a:pt x="6" y="12"/>
                  </a:lnTo>
                  <a:lnTo>
                    <a:pt x="6" y="10"/>
                  </a:lnTo>
                  <a:lnTo>
                    <a:pt x="6" y="10"/>
                  </a:lnTo>
                  <a:lnTo>
                    <a:pt x="6" y="8"/>
                  </a:lnTo>
                  <a:lnTo>
                    <a:pt x="10" y="8"/>
                  </a:lnTo>
                  <a:lnTo>
                    <a:pt x="10" y="8"/>
                  </a:lnTo>
                  <a:lnTo>
                    <a:pt x="12" y="8"/>
                  </a:lnTo>
                  <a:lnTo>
                    <a:pt x="10" y="6"/>
                  </a:lnTo>
                  <a:lnTo>
                    <a:pt x="2" y="2"/>
                  </a:lnTo>
                  <a:lnTo>
                    <a:pt x="0" y="0"/>
                  </a:lnTo>
                  <a:lnTo>
                    <a:pt x="0" y="0"/>
                  </a:lnTo>
                  <a:lnTo>
                    <a:pt x="0"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00" name="Freeform 12"/>
            <p:cNvSpPr>
              <a:spLocks/>
            </p:cNvSpPr>
            <p:nvPr/>
          </p:nvSpPr>
          <p:spPr bwMode="auto">
            <a:xfrm>
              <a:off x="1882" y="1035"/>
              <a:ext cx="530" cy="607"/>
            </a:xfrm>
            <a:custGeom>
              <a:avLst/>
              <a:gdLst>
                <a:gd name="T0" fmla="*/ 0 w 530"/>
                <a:gd name="T1" fmla="*/ 2 h 607"/>
                <a:gd name="T2" fmla="*/ 174 w 530"/>
                <a:gd name="T3" fmla="*/ 0 h 607"/>
                <a:gd name="T4" fmla="*/ 174 w 530"/>
                <a:gd name="T5" fmla="*/ 94 h 607"/>
                <a:gd name="T6" fmla="*/ 522 w 530"/>
                <a:gd name="T7" fmla="*/ 92 h 607"/>
                <a:gd name="T8" fmla="*/ 524 w 530"/>
                <a:gd name="T9" fmla="*/ 92 h 607"/>
                <a:gd name="T10" fmla="*/ 528 w 530"/>
                <a:gd name="T11" fmla="*/ 282 h 607"/>
                <a:gd name="T12" fmla="*/ 528 w 530"/>
                <a:gd name="T13" fmla="*/ 282 h 607"/>
                <a:gd name="T14" fmla="*/ 528 w 530"/>
                <a:gd name="T15" fmla="*/ 503 h 607"/>
                <a:gd name="T16" fmla="*/ 528 w 530"/>
                <a:gd name="T17" fmla="*/ 509 h 607"/>
                <a:gd name="T18" fmla="*/ 530 w 530"/>
                <a:gd name="T19" fmla="*/ 607 h 607"/>
                <a:gd name="T20" fmla="*/ 188 w 530"/>
                <a:gd name="T21" fmla="*/ 605 h 607"/>
                <a:gd name="T22" fmla="*/ 186 w 530"/>
                <a:gd name="T23" fmla="*/ 463 h 607"/>
                <a:gd name="T24" fmla="*/ 180 w 530"/>
                <a:gd name="T25" fmla="*/ 465 h 607"/>
                <a:gd name="T26" fmla="*/ 180 w 530"/>
                <a:gd name="T27" fmla="*/ 357 h 607"/>
                <a:gd name="T28" fmla="*/ 162 w 530"/>
                <a:gd name="T29" fmla="*/ 351 h 607"/>
                <a:gd name="T30" fmla="*/ 158 w 530"/>
                <a:gd name="T31" fmla="*/ 349 h 607"/>
                <a:gd name="T32" fmla="*/ 152 w 530"/>
                <a:gd name="T33" fmla="*/ 343 h 607"/>
                <a:gd name="T34" fmla="*/ 150 w 530"/>
                <a:gd name="T35" fmla="*/ 341 h 607"/>
                <a:gd name="T36" fmla="*/ 150 w 530"/>
                <a:gd name="T37" fmla="*/ 339 h 607"/>
                <a:gd name="T38" fmla="*/ 152 w 530"/>
                <a:gd name="T39" fmla="*/ 312 h 607"/>
                <a:gd name="T40" fmla="*/ 154 w 530"/>
                <a:gd name="T41" fmla="*/ 296 h 607"/>
                <a:gd name="T42" fmla="*/ 168 w 530"/>
                <a:gd name="T43" fmla="*/ 280 h 607"/>
                <a:gd name="T44" fmla="*/ 4 w 530"/>
                <a:gd name="T45" fmla="*/ 280 h 607"/>
                <a:gd name="T46" fmla="*/ 4 w 530"/>
                <a:gd name="T47" fmla="*/ 94 h 607"/>
                <a:gd name="T48" fmla="*/ 0 w 530"/>
                <a:gd name="T49" fmla="*/ 94 h 607"/>
                <a:gd name="T50" fmla="*/ 0 w 530"/>
                <a:gd name="T51" fmla="*/ 2 h 607"/>
                <a:gd name="T52" fmla="*/ 0 w 530"/>
                <a:gd name="T53" fmla="*/ 2 h 607"/>
                <a:gd name="T54" fmla="*/ 0 w 530"/>
                <a:gd name="T55" fmla="*/ 2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0" h="607">
                  <a:moveTo>
                    <a:pt x="0" y="2"/>
                  </a:moveTo>
                  <a:lnTo>
                    <a:pt x="174" y="0"/>
                  </a:lnTo>
                  <a:lnTo>
                    <a:pt x="174" y="94"/>
                  </a:lnTo>
                  <a:lnTo>
                    <a:pt x="522" y="92"/>
                  </a:lnTo>
                  <a:lnTo>
                    <a:pt x="524" y="92"/>
                  </a:lnTo>
                  <a:lnTo>
                    <a:pt x="528" y="282"/>
                  </a:lnTo>
                  <a:lnTo>
                    <a:pt x="528" y="282"/>
                  </a:lnTo>
                  <a:lnTo>
                    <a:pt x="528" y="503"/>
                  </a:lnTo>
                  <a:lnTo>
                    <a:pt x="528" y="509"/>
                  </a:lnTo>
                  <a:lnTo>
                    <a:pt x="530" y="607"/>
                  </a:lnTo>
                  <a:lnTo>
                    <a:pt x="188" y="605"/>
                  </a:lnTo>
                  <a:lnTo>
                    <a:pt x="186" y="463"/>
                  </a:lnTo>
                  <a:lnTo>
                    <a:pt x="180" y="465"/>
                  </a:lnTo>
                  <a:lnTo>
                    <a:pt x="180" y="357"/>
                  </a:lnTo>
                  <a:lnTo>
                    <a:pt x="162" y="351"/>
                  </a:lnTo>
                  <a:lnTo>
                    <a:pt x="158" y="349"/>
                  </a:lnTo>
                  <a:lnTo>
                    <a:pt x="152" y="343"/>
                  </a:lnTo>
                  <a:lnTo>
                    <a:pt x="150" y="341"/>
                  </a:lnTo>
                  <a:lnTo>
                    <a:pt x="150" y="339"/>
                  </a:lnTo>
                  <a:lnTo>
                    <a:pt x="152" y="312"/>
                  </a:lnTo>
                  <a:lnTo>
                    <a:pt x="154" y="296"/>
                  </a:lnTo>
                  <a:lnTo>
                    <a:pt x="168" y="280"/>
                  </a:lnTo>
                  <a:lnTo>
                    <a:pt x="4" y="280"/>
                  </a:lnTo>
                  <a:lnTo>
                    <a:pt x="4" y="94"/>
                  </a:lnTo>
                  <a:lnTo>
                    <a:pt x="0" y="94"/>
                  </a:lnTo>
                  <a:lnTo>
                    <a:pt x="0" y="2"/>
                  </a:lnTo>
                  <a:lnTo>
                    <a:pt x="0" y="2"/>
                  </a:lnTo>
                  <a:lnTo>
                    <a:pt x="0" y="2"/>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01" name="Freeform 13"/>
            <p:cNvSpPr>
              <a:spLocks/>
            </p:cNvSpPr>
            <p:nvPr/>
          </p:nvSpPr>
          <p:spPr bwMode="auto">
            <a:xfrm>
              <a:off x="3923" y="1193"/>
              <a:ext cx="684" cy="421"/>
            </a:xfrm>
            <a:custGeom>
              <a:avLst/>
              <a:gdLst>
                <a:gd name="T0" fmla="*/ 682 w 684"/>
                <a:gd name="T1" fmla="*/ 130 h 421"/>
                <a:gd name="T2" fmla="*/ 646 w 684"/>
                <a:gd name="T3" fmla="*/ 140 h 421"/>
                <a:gd name="T4" fmla="*/ 632 w 684"/>
                <a:gd name="T5" fmla="*/ 138 h 421"/>
                <a:gd name="T6" fmla="*/ 620 w 684"/>
                <a:gd name="T7" fmla="*/ 144 h 421"/>
                <a:gd name="T8" fmla="*/ 620 w 684"/>
                <a:gd name="T9" fmla="*/ 158 h 421"/>
                <a:gd name="T10" fmla="*/ 602 w 684"/>
                <a:gd name="T11" fmla="*/ 154 h 421"/>
                <a:gd name="T12" fmla="*/ 598 w 684"/>
                <a:gd name="T13" fmla="*/ 162 h 421"/>
                <a:gd name="T14" fmla="*/ 530 w 684"/>
                <a:gd name="T15" fmla="*/ 197 h 421"/>
                <a:gd name="T16" fmla="*/ 484 w 684"/>
                <a:gd name="T17" fmla="*/ 217 h 421"/>
                <a:gd name="T18" fmla="*/ 444 w 684"/>
                <a:gd name="T19" fmla="*/ 231 h 421"/>
                <a:gd name="T20" fmla="*/ 392 w 684"/>
                <a:gd name="T21" fmla="*/ 245 h 421"/>
                <a:gd name="T22" fmla="*/ 322 w 684"/>
                <a:gd name="T23" fmla="*/ 263 h 421"/>
                <a:gd name="T24" fmla="*/ 298 w 684"/>
                <a:gd name="T25" fmla="*/ 271 h 421"/>
                <a:gd name="T26" fmla="*/ 252 w 684"/>
                <a:gd name="T27" fmla="*/ 283 h 421"/>
                <a:gd name="T28" fmla="*/ 190 w 684"/>
                <a:gd name="T29" fmla="*/ 311 h 421"/>
                <a:gd name="T30" fmla="*/ 136 w 684"/>
                <a:gd name="T31" fmla="*/ 333 h 421"/>
                <a:gd name="T32" fmla="*/ 8 w 684"/>
                <a:gd name="T33" fmla="*/ 419 h 421"/>
                <a:gd name="T34" fmla="*/ 2 w 684"/>
                <a:gd name="T35" fmla="*/ 30 h 421"/>
                <a:gd name="T36" fmla="*/ 62 w 684"/>
                <a:gd name="T37" fmla="*/ 2 h 421"/>
                <a:gd name="T38" fmla="*/ 74 w 684"/>
                <a:gd name="T39" fmla="*/ 4 h 421"/>
                <a:gd name="T40" fmla="*/ 86 w 684"/>
                <a:gd name="T41" fmla="*/ 6 h 421"/>
                <a:gd name="T42" fmla="*/ 90 w 684"/>
                <a:gd name="T43" fmla="*/ 40 h 421"/>
                <a:gd name="T44" fmla="*/ 96 w 684"/>
                <a:gd name="T45" fmla="*/ 34 h 421"/>
                <a:gd name="T46" fmla="*/ 102 w 684"/>
                <a:gd name="T47" fmla="*/ 44 h 421"/>
                <a:gd name="T48" fmla="*/ 114 w 684"/>
                <a:gd name="T49" fmla="*/ 48 h 421"/>
                <a:gd name="T50" fmla="*/ 106 w 684"/>
                <a:gd name="T51" fmla="*/ 56 h 421"/>
                <a:gd name="T52" fmla="*/ 106 w 684"/>
                <a:gd name="T53" fmla="*/ 60 h 421"/>
                <a:gd name="T54" fmla="*/ 118 w 684"/>
                <a:gd name="T55" fmla="*/ 76 h 421"/>
                <a:gd name="T56" fmla="*/ 124 w 684"/>
                <a:gd name="T57" fmla="*/ 84 h 421"/>
                <a:gd name="T58" fmla="*/ 186 w 684"/>
                <a:gd name="T59" fmla="*/ 72 h 421"/>
                <a:gd name="T60" fmla="*/ 204 w 684"/>
                <a:gd name="T61" fmla="*/ 68 h 421"/>
                <a:gd name="T62" fmla="*/ 212 w 684"/>
                <a:gd name="T63" fmla="*/ 70 h 421"/>
                <a:gd name="T64" fmla="*/ 210 w 684"/>
                <a:gd name="T65" fmla="*/ 80 h 421"/>
                <a:gd name="T66" fmla="*/ 246 w 684"/>
                <a:gd name="T67" fmla="*/ 78 h 421"/>
                <a:gd name="T68" fmla="*/ 260 w 684"/>
                <a:gd name="T69" fmla="*/ 76 h 421"/>
                <a:gd name="T70" fmla="*/ 284 w 684"/>
                <a:gd name="T71" fmla="*/ 78 h 421"/>
                <a:gd name="T72" fmla="*/ 294 w 684"/>
                <a:gd name="T73" fmla="*/ 84 h 421"/>
                <a:gd name="T74" fmla="*/ 324 w 684"/>
                <a:gd name="T75" fmla="*/ 76 h 421"/>
                <a:gd name="T76" fmla="*/ 338 w 684"/>
                <a:gd name="T77" fmla="*/ 78 h 421"/>
                <a:gd name="T78" fmla="*/ 378 w 684"/>
                <a:gd name="T79" fmla="*/ 76 h 421"/>
                <a:gd name="T80" fmla="*/ 410 w 684"/>
                <a:gd name="T81" fmla="*/ 78 h 421"/>
                <a:gd name="T82" fmla="*/ 450 w 684"/>
                <a:gd name="T83" fmla="*/ 86 h 421"/>
                <a:gd name="T84" fmla="*/ 462 w 684"/>
                <a:gd name="T85" fmla="*/ 100 h 421"/>
                <a:gd name="T86" fmla="*/ 470 w 684"/>
                <a:gd name="T87" fmla="*/ 120 h 421"/>
                <a:gd name="T88" fmla="*/ 480 w 684"/>
                <a:gd name="T89" fmla="*/ 126 h 421"/>
                <a:gd name="T90" fmla="*/ 490 w 684"/>
                <a:gd name="T91" fmla="*/ 126 h 421"/>
                <a:gd name="T92" fmla="*/ 512 w 684"/>
                <a:gd name="T93" fmla="*/ 138 h 421"/>
                <a:gd name="T94" fmla="*/ 532 w 684"/>
                <a:gd name="T95" fmla="*/ 134 h 421"/>
                <a:gd name="T96" fmla="*/ 542 w 684"/>
                <a:gd name="T97" fmla="*/ 124 h 421"/>
                <a:gd name="T98" fmla="*/ 550 w 684"/>
                <a:gd name="T99" fmla="*/ 124 h 421"/>
                <a:gd name="T100" fmla="*/ 564 w 684"/>
                <a:gd name="T101" fmla="*/ 120 h 421"/>
                <a:gd name="T102" fmla="*/ 580 w 684"/>
                <a:gd name="T103" fmla="*/ 120 h 421"/>
                <a:gd name="T104" fmla="*/ 588 w 684"/>
                <a:gd name="T105" fmla="*/ 126 h 421"/>
                <a:gd name="T106" fmla="*/ 606 w 684"/>
                <a:gd name="T107" fmla="*/ 128 h 421"/>
                <a:gd name="T108" fmla="*/ 616 w 684"/>
                <a:gd name="T109" fmla="*/ 128 h 421"/>
                <a:gd name="T110" fmla="*/ 626 w 684"/>
                <a:gd name="T111" fmla="*/ 128 h 421"/>
                <a:gd name="T112" fmla="*/ 636 w 684"/>
                <a:gd name="T113" fmla="*/ 128 h 421"/>
                <a:gd name="T114" fmla="*/ 658 w 684"/>
                <a:gd name="T115" fmla="*/ 13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4" h="421">
                  <a:moveTo>
                    <a:pt x="658" y="132"/>
                  </a:moveTo>
                  <a:lnTo>
                    <a:pt x="660" y="132"/>
                  </a:lnTo>
                  <a:lnTo>
                    <a:pt x="664" y="132"/>
                  </a:lnTo>
                  <a:lnTo>
                    <a:pt x="668" y="132"/>
                  </a:lnTo>
                  <a:lnTo>
                    <a:pt x="672" y="132"/>
                  </a:lnTo>
                  <a:lnTo>
                    <a:pt x="678" y="132"/>
                  </a:lnTo>
                  <a:lnTo>
                    <a:pt x="682" y="130"/>
                  </a:lnTo>
                  <a:lnTo>
                    <a:pt x="684" y="130"/>
                  </a:lnTo>
                  <a:lnTo>
                    <a:pt x="684" y="130"/>
                  </a:lnTo>
                  <a:lnTo>
                    <a:pt x="684" y="132"/>
                  </a:lnTo>
                  <a:lnTo>
                    <a:pt x="682" y="132"/>
                  </a:lnTo>
                  <a:lnTo>
                    <a:pt x="678" y="134"/>
                  </a:lnTo>
                  <a:lnTo>
                    <a:pt x="664" y="136"/>
                  </a:lnTo>
                  <a:lnTo>
                    <a:pt x="646" y="140"/>
                  </a:lnTo>
                  <a:lnTo>
                    <a:pt x="638" y="142"/>
                  </a:lnTo>
                  <a:lnTo>
                    <a:pt x="636" y="144"/>
                  </a:lnTo>
                  <a:lnTo>
                    <a:pt x="634" y="142"/>
                  </a:lnTo>
                  <a:lnTo>
                    <a:pt x="634" y="142"/>
                  </a:lnTo>
                  <a:lnTo>
                    <a:pt x="632" y="140"/>
                  </a:lnTo>
                  <a:lnTo>
                    <a:pt x="634" y="138"/>
                  </a:lnTo>
                  <a:lnTo>
                    <a:pt x="632" y="138"/>
                  </a:lnTo>
                  <a:lnTo>
                    <a:pt x="632" y="138"/>
                  </a:lnTo>
                  <a:lnTo>
                    <a:pt x="632" y="138"/>
                  </a:lnTo>
                  <a:lnTo>
                    <a:pt x="630" y="138"/>
                  </a:lnTo>
                  <a:lnTo>
                    <a:pt x="628" y="138"/>
                  </a:lnTo>
                  <a:lnTo>
                    <a:pt x="626" y="140"/>
                  </a:lnTo>
                  <a:lnTo>
                    <a:pt x="622" y="142"/>
                  </a:lnTo>
                  <a:lnTo>
                    <a:pt x="620" y="144"/>
                  </a:lnTo>
                  <a:lnTo>
                    <a:pt x="618" y="144"/>
                  </a:lnTo>
                  <a:lnTo>
                    <a:pt x="620" y="150"/>
                  </a:lnTo>
                  <a:lnTo>
                    <a:pt x="620" y="152"/>
                  </a:lnTo>
                  <a:lnTo>
                    <a:pt x="620" y="154"/>
                  </a:lnTo>
                  <a:lnTo>
                    <a:pt x="620" y="156"/>
                  </a:lnTo>
                  <a:lnTo>
                    <a:pt x="620" y="156"/>
                  </a:lnTo>
                  <a:lnTo>
                    <a:pt x="620" y="158"/>
                  </a:lnTo>
                  <a:lnTo>
                    <a:pt x="616" y="156"/>
                  </a:lnTo>
                  <a:lnTo>
                    <a:pt x="614" y="156"/>
                  </a:lnTo>
                  <a:lnTo>
                    <a:pt x="614" y="154"/>
                  </a:lnTo>
                  <a:lnTo>
                    <a:pt x="614" y="152"/>
                  </a:lnTo>
                  <a:lnTo>
                    <a:pt x="612" y="152"/>
                  </a:lnTo>
                  <a:lnTo>
                    <a:pt x="606" y="152"/>
                  </a:lnTo>
                  <a:lnTo>
                    <a:pt x="602" y="154"/>
                  </a:lnTo>
                  <a:lnTo>
                    <a:pt x="602" y="154"/>
                  </a:lnTo>
                  <a:lnTo>
                    <a:pt x="600" y="156"/>
                  </a:lnTo>
                  <a:lnTo>
                    <a:pt x="602" y="156"/>
                  </a:lnTo>
                  <a:lnTo>
                    <a:pt x="604" y="158"/>
                  </a:lnTo>
                  <a:lnTo>
                    <a:pt x="602" y="160"/>
                  </a:lnTo>
                  <a:lnTo>
                    <a:pt x="600" y="162"/>
                  </a:lnTo>
                  <a:lnTo>
                    <a:pt x="598" y="162"/>
                  </a:lnTo>
                  <a:lnTo>
                    <a:pt x="592" y="166"/>
                  </a:lnTo>
                  <a:lnTo>
                    <a:pt x="588" y="168"/>
                  </a:lnTo>
                  <a:lnTo>
                    <a:pt x="572" y="179"/>
                  </a:lnTo>
                  <a:lnTo>
                    <a:pt x="570" y="179"/>
                  </a:lnTo>
                  <a:lnTo>
                    <a:pt x="566" y="181"/>
                  </a:lnTo>
                  <a:lnTo>
                    <a:pt x="556" y="189"/>
                  </a:lnTo>
                  <a:lnTo>
                    <a:pt x="530" y="197"/>
                  </a:lnTo>
                  <a:lnTo>
                    <a:pt x="510" y="201"/>
                  </a:lnTo>
                  <a:lnTo>
                    <a:pt x="504" y="203"/>
                  </a:lnTo>
                  <a:lnTo>
                    <a:pt x="500" y="203"/>
                  </a:lnTo>
                  <a:lnTo>
                    <a:pt x="496" y="205"/>
                  </a:lnTo>
                  <a:lnTo>
                    <a:pt x="490" y="211"/>
                  </a:lnTo>
                  <a:lnTo>
                    <a:pt x="490" y="213"/>
                  </a:lnTo>
                  <a:lnTo>
                    <a:pt x="484" y="217"/>
                  </a:lnTo>
                  <a:lnTo>
                    <a:pt x="480" y="217"/>
                  </a:lnTo>
                  <a:lnTo>
                    <a:pt x="474" y="219"/>
                  </a:lnTo>
                  <a:lnTo>
                    <a:pt x="468" y="221"/>
                  </a:lnTo>
                  <a:lnTo>
                    <a:pt x="462" y="225"/>
                  </a:lnTo>
                  <a:lnTo>
                    <a:pt x="454" y="227"/>
                  </a:lnTo>
                  <a:lnTo>
                    <a:pt x="448" y="229"/>
                  </a:lnTo>
                  <a:lnTo>
                    <a:pt x="444" y="231"/>
                  </a:lnTo>
                  <a:lnTo>
                    <a:pt x="440" y="233"/>
                  </a:lnTo>
                  <a:lnTo>
                    <a:pt x="436" y="235"/>
                  </a:lnTo>
                  <a:lnTo>
                    <a:pt x="428" y="235"/>
                  </a:lnTo>
                  <a:lnTo>
                    <a:pt x="404" y="241"/>
                  </a:lnTo>
                  <a:lnTo>
                    <a:pt x="400" y="243"/>
                  </a:lnTo>
                  <a:lnTo>
                    <a:pt x="396" y="245"/>
                  </a:lnTo>
                  <a:lnTo>
                    <a:pt x="392" y="245"/>
                  </a:lnTo>
                  <a:lnTo>
                    <a:pt x="390" y="245"/>
                  </a:lnTo>
                  <a:lnTo>
                    <a:pt x="386" y="247"/>
                  </a:lnTo>
                  <a:lnTo>
                    <a:pt x="380" y="251"/>
                  </a:lnTo>
                  <a:lnTo>
                    <a:pt x="368" y="253"/>
                  </a:lnTo>
                  <a:lnTo>
                    <a:pt x="362" y="255"/>
                  </a:lnTo>
                  <a:lnTo>
                    <a:pt x="326" y="261"/>
                  </a:lnTo>
                  <a:lnTo>
                    <a:pt x="322" y="263"/>
                  </a:lnTo>
                  <a:lnTo>
                    <a:pt x="320" y="265"/>
                  </a:lnTo>
                  <a:lnTo>
                    <a:pt x="318" y="267"/>
                  </a:lnTo>
                  <a:lnTo>
                    <a:pt x="316" y="269"/>
                  </a:lnTo>
                  <a:lnTo>
                    <a:pt x="314" y="269"/>
                  </a:lnTo>
                  <a:lnTo>
                    <a:pt x="312" y="271"/>
                  </a:lnTo>
                  <a:lnTo>
                    <a:pt x="302" y="271"/>
                  </a:lnTo>
                  <a:lnTo>
                    <a:pt x="298" y="271"/>
                  </a:lnTo>
                  <a:lnTo>
                    <a:pt x="278" y="275"/>
                  </a:lnTo>
                  <a:lnTo>
                    <a:pt x="276" y="275"/>
                  </a:lnTo>
                  <a:lnTo>
                    <a:pt x="272" y="275"/>
                  </a:lnTo>
                  <a:lnTo>
                    <a:pt x="270" y="277"/>
                  </a:lnTo>
                  <a:lnTo>
                    <a:pt x="268" y="277"/>
                  </a:lnTo>
                  <a:lnTo>
                    <a:pt x="264" y="281"/>
                  </a:lnTo>
                  <a:lnTo>
                    <a:pt x="252" y="283"/>
                  </a:lnTo>
                  <a:lnTo>
                    <a:pt x="234" y="287"/>
                  </a:lnTo>
                  <a:lnTo>
                    <a:pt x="228" y="291"/>
                  </a:lnTo>
                  <a:lnTo>
                    <a:pt x="228" y="291"/>
                  </a:lnTo>
                  <a:lnTo>
                    <a:pt x="220" y="295"/>
                  </a:lnTo>
                  <a:lnTo>
                    <a:pt x="218" y="297"/>
                  </a:lnTo>
                  <a:lnTo>
                    <a:pt x="200" y="307"/>
                  </a:lnTo>
                  <a:lnTo>
                    <a:pt x="190" y="311"/>
                  </a:lnTo>
                  <a:lnTo>
                    <a:pt x="180" y="311"/>
                  </a:lnTo>
                  <a:lnTo>
                    <a:pt x="178" y="313"/>
                  </a:lnTo>
                  <a:lnTo>
                    <a:pt x="170" y="319"/>
                  </a:lnTo>
                  <a:lnTo>
                    <a:pt x="162" y="323"/>
                  </a:lnTo>
                  <a:lnTo>
                    <a:pt x="148" y="327"/>
                  </a:lnTo>
                  <a:lnTo>
                    <a:pt x="144" y="329"/>
                  </a:lnTo>
                  <a:lnTo>
                    <a:pt x="136" y="333"/>
                  </a:lnTo>
                  <a:lnTo>
                    <a:pt x="122" y="341"/>
                  </a:lnTo>
                  <a:lnTo>
                    <a:pt x="98" y="355"/>
                  </a:lnTo>
                  <a:lnTo>
                    <a:pt x="94" y="359"/>
                  </a:lnTo>
                  <a:lnTo>
                    <a:pt x="16" y="413"/>
                  </a:lnTo>
                  <a:lnTo>
                    <a:pt x="14" y="415"/>
                  </a:lnTo>
                  <a:lnTo>
                    <a:pt x="12" y="417"/>
                  </a:lnTo>
                  <a:lnTo>
                    <a:pt x="8" y="419"/>
                  </a:lnTo>
                  <a:lnTo>
                    <a:pt x="2" y="421"/>
                  </a:lnTo>
                  <a:lnTo>
                    <a:pt x="2" y="152"/>
                  </a:lnTo>
                  <a:lnTo>
                    <a:pt x="2" y="144"/>
                  </a:lnTo>
                  <a:lnTo>
                    <a:pt x="2" y="98"/>
                  </a:lnTo>
                  <a:lnTo>
                    <a:pt x="0" y="98"/>
                  </a:lnTo>
                  <a:lnTo>
                    <a:pt x="0" y="30"/>
                  </a:lnTo>
                  <a:lnTo>
                    <a:pt x="2" y="30"/>
                  </a:lnTo>
                  <a:lnTo>
                    <a:pt x="4" y="30"/>
                  </a:lnTo>
                  <a:lnTo>
                    <a:pt x="10" y="26"/>
                  </a:lnTo>
                  <a:lnTo>
                    <a:pt x="14" y="22"/>
                  </a:lnTo>
                  <a:lnTo>
                    <a:pt x="28" y="14"/>
                  </a:lnTo>
                  <a:lnTo>
                    <a:pt x="52" y="8"/>
                  </a:lnTo>
                  <a:lnTo>
                    <a:pt x="60" y="4"/>
                  </a:lnTo>
                  <a:lnTo>
                    <a:pt x="62" y="2"/>
                  </a:lnTo>
                  <a:lnTo>
                    <a:pt x="64" y="0"/>
                  </a:lnTo>
                  <a:lnTo>
                    <a:pt x="66" y="0"/>
                  </a:lnTo>
                  <a:lnTo>
                    <a:pt x="68" y="2"/>
                  </a:lnTo>
                  <a:lnTo>
                    <a:pt x="68" y="2"/>
                  </a:lnTo>
                  <a:lnTo>
                    <a:pt x="70" y="4"/>
                  </a:lnTo>
                  <a:lnTo>
                    <a:pt x="72" y="4"/>
                  </a:lnTo>
                  <a:lnTo>
                    <a:pt x="74" y="4"/>
                  </a:lnTo>
                  <a:lnTo>
                    <a:pt x="76" y="4"/>
                  </a:lnTo>
                  <a:lnTo>
                    <a:pt x="80" y="4"/>
                  </a:lnTo>
                  <a:lnTo>
                    <a:pt x="82" y="2"/>
                  </a:lnTo>
                  <a:lnTo>
                    <a:pt x="84" y="2"/>
                  </a:lnTo>
                  <a:lnTo>
                    <a:pt x="86" y="2"/>
                  </a:lnTo>
                  <a:lnTo>
                    <a:pt x="86" y="2"/>
                  </a:lnTo>
                  <a:lnTo>
                    <a:pt x="86" y="6"/>
                  </a:lnTo>
                  <a:lnTo>
                    <a:pt x="86" y="8"/>
                  </a:lnTo>
                  <a:lnTo>
                    <a:pt x="86" y="10"/>
                  </a:lnTo>
                  <a:lnTo>
                    <a:pt x="88" y="32"/>
                  </a:lnTo>
                  <a:lnTo>
                    <a:pt x="88" y="36"/>
                  </a:lnTo>
                  <a:lnTo>
                    <a:pt x="88" y="38"/>
                  </a:lnTo>
                  <a:lnTo>
                    <a:pt x="88" y="40"/>
                  </a:lnTo>
                  <a:lnTo>
                    <a:pt x="90" y="40"/>
                  </a:lnTo>
                  <a:lnTo>
                    <a:pt x="90" y="40"/>
                  </a:lnTo>
                  <a:lnTo>
                    <a:pt x="92" y="38"/>
                  </a:lnTo>
                  <a:lnTo>
                    <a:pt x="92" y="38"/>
                  </a:lnTo>
                  <a:lnTo>
                    <a:pt x="92" y="36"/>
                  </a:lnTo>
                  <a:lnTo>
                    <a:pt x="92" y="36"/>
                  </a:lnTo>
                  <a:lnTo>
                    <a:pt x="94" y="34"/>
                  </a:lnTo>
                  <a:lnTo>
                    <a:pt x="96" y="34"/>
                  </a:lnTo>
                  <a:lnTo>
                    <a:pt x="96" y="36"/>
                  </a:lnTo>
                  <a:lnTo>
                    <a:pt x="96" y="36"/>
                  </a:lnTo>
                  <a:lnTo>
                    <a:pt x="98" y="38"/>
                  </a:lnTo>
                  <a:lnTo>
                    <a:pt x="100" y="38"/>
                  </a:lnTo>
                  <a:lnTo>
                    <a:pt x="102" y="38"/>
                  </a:lnTo>
                  <a:lnTo>
                    <a:pt x="102" y="40"/>
                  </a:lnTo>
                  <a:lnTo>
                    <a:pt x="102" y="44"/>
                  </a:lnTo>
                  <a:lnTo>
                    <a:pt x="102" y="46"/>
                  </a:lnTo>
                  <a:lnTo>
                    <a:pt x="104" y="46"/>
                  </a:lnTo>
                  <a:lnTo>
                    <a:pt x="108" y="46"/>
                  </a:lnTo>
                  <a:lnTo>
                    <a:pt x="112" y="46"/>
                  </a:lnTo>
                  <a:lnTo>
                    <a:pt x="112" y="46"/>
                  </a:lnTo>
                  <a:lnTo>
                    <a:pt x="114" y="46"/>
                  </a:lnTo>
                  <a:lnTo>
                    <a:pt x="114" y="48"/>
                  </a:lnTo>
                  <a:lnTo>
                    <a:pt x="112" y="50"/>
                  </a:lnTo>
                  <a:lnTo>
                    <a:pt x="114" y="52"/>
                  </a:lnTo>
                  <a:lnTo>
                    <a:pt x="114" y="52"/>
                  </a:lnTo>
                  <a:lnTo>
                    <a:pt x="112" y="54"/>
                  </a:lnTo>
                  <a:lnTo>
                    <a:pt x="110" y="56"/>
                  </a:lnTo>
                  <a:lnTo>
                    <a:pt x="108" y="56"/>
                  </a:lnTo>
                  <a:lnTo>
                    <a:pt x="106" y="56"/>
                  </a:lnTo>
                  <a:lnTo>
                    <a:pt x="106" y="56"/>
                  </a:lnTo>
                  <a:lnTo>
                    <a:pt x="104" y="56"/>
                  </a:lnTo>
                  <a:lnTo>
                    <a:pt x="104" y="58"/>
                  </a:lnTo>
                  <a:lnTo>
                    <a:pt x="102" y="58"/>
                  </a:lnTo>
                  <a:lnTo>
                    <a:pt x="102" y="60"/>
                  </a:lnTo>
                  <a:lnTo>
                    <a:pt x="104" y="60"/>
                  </a:lnTo>
                  <a:lnTo>
                    <a:pt x="106" y="60"/>
                  </a:lnTo>
                  <a:lnTo>
                    <a:pt x="108" y="62"/>
                  </a:lnTo>
                  <a:lnTo>
                    <a:pt x="110" y="62"/>
                  </a:lnTo>
                  <a:lnTo>
                    <a:pt x="112" y="64"/>
                  </a:lnTo>
                  <a:lnTo>
                    <a:pt x="114" y="66"/>
                  </a:lnTo>
                  <a:lnTo>
                    <a:pt x="116" y="68"/>
                  </a:lnTo>
                  <a:lnTo>
                    <a:pt x="118" y="72"/>
                  </a:lnTo>
                  <a:lnTo>
                    <a:pt x="118" y="76"/>
                  </a:lnTo>
                  <a:lnTo>
                    <a:pt x="120" y="78"/>
                  </a:lnTo>
                  <a:lnTo>
                    <a:pt x="120" y="80"/>
                  </a:lnTo>
                  <a:lnTo>
                    <a:pt x="122" y="80"/>
                  </a:lnTo>
                  <a:lnTo>
                    <a:pt x="122" y="82"/>
                  </a:lnTo>
                  <a:lnTo>
                    <a:pt x="122" y="82"/>
                  </a:lnTo>
                  <a:lnTo>
                    <a:pt x="124" y="84"/>
                  </a:lnTo>
                  <a:lnTo>
                    <a:pt x="124" y="84"/>
                  </a:lnTo>
                  <a:lnTo>
                    <a:pt x="128" y="82"/>
                  </a:lnTo>
                  <a:lnTo>
                    <a:pt x="146" y="82"/>
                  </a:lnTo>
                  <a:lnTo>
                    <a:pt x="148" y="82"/>
                  </a:lnTo>
                  <a:lnTo>
                    <a:pt x="152" y="80"/>
                  </a:lnTo>
                  <a:lnTo>
                    <a:pt x="174" y="78"/>
                  </a:lnTo>
                  <a:lnTo>
                    <a:pt x="180" y="76"/>
                  </a:lnTo>
                  <a:lnTo>
                    <a:pt x="186" y="72"/>
                  </a:lnTo>
                  <a:lnTo>
                    <a:pt x="188" y="72"/>
                  </a:lnTo>
                  <a:lnTo>
                    <a:pt x="192" y="72"/>
                  </a:lnTo>
                  <a:lnTo>
                    <a:pt x="194" y="70"/>
                  </a:lnTo>
                  <a:lnTo>
                    <a:pt x="196" y="70"/>
                  </a:lnTo>
                  <a:lnTo>
                    <a:pt x="198" y="68"/>
                  </a:lnTo>
                  <a:lnTo>
                    <a:pt x="198" y="68"/>
                  </a:lnTo>
                  <a:lnTo>
                    <a:pt x="204" y="68"/>
                  </a:lnTo>
                  <a:lnTo>
                    <a:pt x="206" y="68"/>
                  </a:lnTo>
                  <a:lnTo>
                    <a:pt x="208" y="68"/>
                  </a:lnTo>
                  <a:lnTo>
                    <a:pt x="210" y="68"/>
                  </a:lnTo>
                  <a:lnTo>
                    <a:pt x="212" y="68"/>
                  </a:lnTo>
                  <a:lnTo>
                    <a:pt x="212" y="68"/>
                  </a:lnTo>
                  <a:lnTo>
                    <a:pt x="212" y="70"/>
                  </a:lnTo>
                  <a:lnTo>
                    <a:pt x="212" y="70"/>
                  </a:lnTo>
                  <a:lnTo>
                    <a:pt x="210" y="72"/>
                  </a:lnTo>
                  <a:lnTo>
                    <a:pt x="208" y="72"/>
                  </a:lnTo>
                  <a:lnTo>
                    <a:pt x="208" y="74"/>
                  </a:lnTo>
                  <a:lnTo>
                    <a:pt x="208" y="76"/>
                  </a:lnTo>
                  <a:lnTo>
                    <a:pt x="208" y="76"/>
                  </a:lnTo>
                  <a:lnTo>
                    <a:pt x="208" y="78"/>
                  </a:lnTo>
                  <a:lnTo>
                    <a:pt x="210" y="80"/>
                  </a:lnTo>
                  <a:lnTo>
                    <a:pt x="212" y="80"/>
                  </a:lnTo>
                  <a:lnTo>
                    <a:pt x="216" y="80"/>
                  </a:lnTo>
                  <a:lnTo>
                    <a:pt x="232" y="80"/>
                  </a:lnTo>
                  <a:lnTo>
                    <a:pt x="236" y="80"/>
                  </a:lnTo>
                  <a:lnTo>
                    <a:pt x="240" y="80"/>
                  </a:lnTo>
                  <a:lnTo>
                    <a:pt x="242" y="78"/>
                  </a:lnTo>
                  <a:lnTo>
                    <a:pt x="246" y="78"/>
                  </a:lnTo>
                  <a:lnTo>
                    <a:pt x="248" y="78"/>
                  </a:lnTo>
                  <a:lnTo>
                    <a:pt x="248" y="76"/>
                  </a:lnTo>
                  <a:lnTo>
                    <a:pt x="250" y="76"/>
                  </a:lnTo>
                  <a:lnTo>
                    <a:pt x="252" y="76"/>
                  </a:lnTo>
                  <a:lnTo>
                    <a:pt x="254" y="76"/>
                  </a:lnTo>
                  <a:lnTo>
                    <a:pt x="258" y="76"/>
                  </a:lnTo>
                  <a:lnTo>
                    <a:pt x="260" y="76"/>
                  </a:lnTo>
                  <a:lnTo>
                    <a:pt x="262" y="78"/>
                  </a:lnTo>
                  <a:lnTo>
                    <a:pt x="264" y="78"/>
                  </a:lnTo>
                  <a:lnTo>
                    <a:pt x="264" y="80"/>
                  </a:lnTo>
                  <a:lnTo>
                    <a:pt x="266" y="80"/>
                  </a:lnTo>
                  <a:lnTo>
                    <a:pt x="268" y="80"/>
                  </a:lnTo>
                  <a:lnTo>
                    <a:pt x="278" y="76"/>
                  </a:lnTo>
                  <a:lnTo>
                    <a:pt x="284" y="78"/>
                  </a:lnTo>
                  <a:lnTo>
                    <a:pt x="284" y="78"/>
                  </a:lnTo>
                  <a:lnTo>
                    <a:pt x="286" y="78"/>
                  </a:lnTo>
                  <a:lnTo>
                    <a:pt x="288" y="80"/>
                  </a:lnTo>
                  <a:lnTo>
                    <a:pt x="288" y="82"/>
                  </a:lnTo>
                  <a:lnTo>
                    <a:pt x="290" y="82"/>
                  </a:lnTo>
                  <a:lnTo>
                    <a:pt x="292" y="84"/>
                  </a:lnTo>
                  <a:lnTo>
                    <a:pt x="294" y="84"/>
                  </a:lnTo>
                  <a:lnTo>
                    <a:pt x="300" y="82"/>
                  </a:lnTo>
                  <a:lnTo>
                    <a:pt x="302" y="82"/>
                  </a:lnTo>
                  <a:lnTo>
                    <a:pt x="304" y="82"/>
                  </a:lnTo>
                  <a:lnTo>
                    <a:pt x="306" y="82"/>
                  </a:lnTo>
                  <a:lnTo>
                    <a:pt x="312" y="80"/>
                  </a:lnTo>
                  <a:lnTo>
                    <a:pt x="322" y="76"/>
                  </a:lnTo>
                  <a:lnTo>
                    <a:pt x="324" y="76"/>
                  </a:lnTo>
                  <a:lnTo>
                    <a:pt x="326" y="78"/>
                  </a:lnTo>
                  <a:lnTo>
                    <a:pt x="328" y="78"/>
                  </a:lnTo>
                  <a:lnTo>
                    <a:pt x="330" y="80"/>
                  </a:lnTo>
                  <a:lnTo>
                    <a:pt x="332" y="80"/>
                  </a:lnTo>
                  <a:lnTo>
                    <a:pt x="334" y="80"/>
                  </a:lnTo>
                  <a:lnTo>
                    <a:pt x="336" y="78"/>
                  </a:lnTo>
                  <a:lnTo>
                    <a:pt x="338" y="78"/>
                  </a:lnTo>
                  <a:lnTo>
                    <a:pt x="340" y="78"/>
                  </a:lnTo>
                  <a:lnTo>
                    <a:pt x="342" y="78"/>
                  </a:lnTo>
                  <a:lnTo>
                    <a:pt x="350" y="78"/>
                  </a:lnTo>
                  <a:lnTo>
                    <a:pt x="352" y="78"/>
                  </a:lnTo>
                  <a:lnTo>
                    <a:pt x="358" y="76"/>
                  </a:lnTo>
                  <a:lnTo>
                    <a:pt x="372" y="76"/>
                  </a:lnTo>
                  <a:lnTo>
                    <a:pt x="378" y="76"/>
                  </a:lnTo>
                  <a:lnTo>
                    <a:pt x="380" y="74"/>
                  </a:lnTo>
                  <a:lnTo>
                    <a:pt x="382" y="74"/>
                  </a:lnTo>
                  <a:lnTo>
                    <a:pt x="402" y="74"/>
                  </a:lnTo>
                  <a:lnTo>
                    <a:pt x="404" y="74"/>
                  </a:lnTo>
                  <a:lnTo>
                    <a:pt x="406" y="76"/>
                  </a:lnTo>
                  <a:lnTo>
                    <a:pt x="408" y="76"/>
                  </a:lnTo>
                  <a:lnTo>
                    <a:pt x="410" y="78"/>
                  </a:lnTo>
                  <a:lnTo>
                    <a:pt x="412" y="78"/>
                  </a:lnTo>
                  <a:lnTo>
                    <a:pt x="418" y="78"/>
                  </a:lnTo>
                  <a:lnTo>
                    <a:pt x="426" y="78"/>
                  </a:lnTo>
                  <a:lnTo>
                    <a:pt x="442" y="84"/>
                  </a:lnTo>
                  <a:lnTo>
                    <a:pt x="446" y="86"/>
                  </a:lnTo>
                  <a:lnTo>
                    <a:pt x="448" y="86"/>
                  </a:lnTo>
                  <a:lnTo>
                    <a:pt x="450" y="86"/>
                  </a:lnTo>
                  <a:lnTo>
                    <a:pt x="450" y="88"/>
                  </a:lnTo>
                  <a:lnTo>
                    <a:pt x="452" y="92"/>
                  </a:lnTo>
                  <a:lnTo>
                    <a:pt x="454" y="94"/>
                  </a:lnTo>
                  <a:lnTo>
                    <a:pt x="454" y="96"/>
                  </a:lnTo>
                  <a:lnTo>
                    <a:pt x="458" y="98"/>
                  </a:lnTo>
                  <a:lnTo>
                    <a:pt x="460" y="98"/>
                  </a:lnTo>
                  <a:lnTo>
                    <a:pt x="462" y="100"/>
                  </a:lnTo>
                  <a:lnTo>
                    <a:pt x="462" y="102"/>
                  </a:lnTo>
                  <a:lnTo>
                    <a:pt x="464" y="104"/>
                  </a:lnTo>
                  <a:lnTo>
                    <a:pt x="462" y="106"/>
                  </a:lnTo>
                  <a:lnTo>
                    <a:pt x="464" y="118"/>
                  </a:lnTo>
                  <a:lnTo>
                    <a:pt x="464" y="118"/>
                  </a:lnTo>
                  <a:lnTo>
                    <a:pt x="468" y="118"/>
                  </a:lnTo>
                  <a:lnTo>
                    <a:pt x="470" y="120"/>
                  </a:lnTo>
                  <a:lnTo>
                    <a:pt x="472" y="122"/>
                  </a:lnTo>
                  <a:lnTo>
                    <a:pt x="474" y="122"/>
                  </a:lnTo>
                  <a:lnTo>
                    <a:pt x="474" y="122"/>
                  </a:lnTo>
                  <a:lnTo>
                    <a:pt x="476" y="124"/>
                  </a:lnTo>
                  <a:lnTo>
                    <a:pt x="476" y="124"/>
                  </a:lnTo>
                  <a:lnTo>
                    <a:pt x="478" y="126"/>
                  </a:lnTo>
                  <a:lnTo>
                    <a:pt x="480" y="126"/>
                  </a:lnTo>
                  <a:lnTo>
                    <a:pt x="480" y="126"/>
                  </a:lnTo>
                  <a:lnTo>
                    <a:pt x="482" y="124"/>
                  </a:lnTo>
                  <a:lnTo>
                    <a:pt x="484" y="124"/>
                  </a:lnTo>
                  <a:lnTo>
                    <a:pt x="484" y="124"/>
                  </a:lnTo>
                  <a:lnTo>
                    <a:pt x="486" y="124"/>
                  </a:lnTo>
                  <a:lnTo>
                    <a:pt x="488" y="124"/>
                  </a:lnTo>
                  <a:lnTo>
                    <a:pt x="490" y="126"/>
                  </a:lnTo>
                  <a:lnTo>
                    <a:pt x="490" y="126"/>
                  </a:lnTo>
                  <a:lnTo>
                    <a:pt x="494" y="130"/>
                  </a:lnTo>
                  <a:lnTo>
                    <a:pt x="496" y="132"/>
                  </a:lnTo>
                  <a:lnTo>
                    <a:pt x="500" y="136"/>
                  </a:lnTo>
                  <a:lnTo>
                    <a:pt x="506" y="138"/>
                  </a:lnTo>
                  <a:lnTo>
                    <a:pt x="510" y="138"/>
                  </a:lnTo>
                  <a:lnTo>
                    <a:pt x="512" y="138"/>
                  </a:lnTo>
                  <a:lnTo>
                    <a:pt x="514" y="140"/>
                  </a:lnTo>
                  <a:lnTo>
                    <a:pt x="518" y="140"/>
                  </a:lnTo>
                  <a:lnTo>
                    <a:pt x="520" y="138"/>
                  </a:lnTo>
                  <a:lnTo>
                    <a:pt x="522" y="138"/>
                  </a:lnTo>
                  <a:lnTo>
                    <a:pt x="528" y="136"/>
                  </a:lnTo>
                  <a:lnTo>
                    <a:pt x="530" y="136"/>
                  </a:lnTo>
                  <a:lnTo>
                    <a:pt x="532" y="134"/>
                  </a:lnTo>
                  <a:lnTo>
                    <a:pt x="532" y="132"/>
                  </a:lnTo>
                  <a:lnTo>
                    <a:pt x="534" y="132"/>
                  </a:lnTo>
                  <a:lnTo>
                    <a:pt x="536" y="132"/>
                  </a:lnTo>
                  <a:lnTo>
                    <a:pt x="538" y="132"/>
                  </a:lnTo>
                  <a:lnTo>
                    <a:pt x="538" y="130"/>
                  </a:lnTo>
                  <a:lnTo>
                    <a:pt x="538" y="128"/>
                  </a:lnTo>
                  <a:lnTo>
                    <a:pt x="542" y="124"/>
                  </a:lnTo>
                  <a:lnTo>
                    <a:pt x="542" y="124"/>
                  </a:lnTo>
                  <a:lnTo>
                    <a:pt x="544" y="122"/>
                  </a:lnTo>
                  <a:lnTo>
                    <a:pt x="546" y="124"/>
                  </a:lnTo>
                  <a:lnTo>
                    <a:pt x="548" y="124"/>
                  </a:lnTo>
                  <a:lnTo>
                    <a:pt x="548" y="124"/>
                  </a:lnTo>
                  <a:lnTo>
                    <a:pt x="550" y="124"/>
                  </a:lnTo>
                  <a:lnTo>
                    <a:pt x="550" y="124"/>
                  </a:lnTo>
                  <a:lnTo>
                    <a:pt x="552" y="124"/>
                  </a:lnTo>
                  <a:lnTo>
                    <a:pt x="552" y="124"/>
                  </a:lnTo>
                  <a:lnTo>
                    <a:pt x="554" y="124"/>
                  </a:lnTo>
                  <a:lnTo>
                    <a:pt x="556" y="124"/>
                  </a:lnTo>
                  <a:lnTo>
                    <a:pt x="560" y="122"/>
                  </a:lnTo>
                  <a:lnTo>
                    <a:pt x="560" y="122"/>
                  </a:lnTo>
                  <a:lnTo>
                    <a:pt x="564" y="120"/>
                  </a:lnTo>
                  <a:lnTo>
                    <a:pt x="566" y="120"/>
                  </a:lnTo>
                  <a:lnTo>
                    <a:pt x="568" y="120"/>
                  </a:lnTo>
                  <a:lnTo>
                    <a:pt x="572" y="120"/>
                  </a:lnTo>
                  <a:lnTo>
                    <a:pt x="574" y="120"/>
                  </a:lnTo>
                  <a:lnTo>
                    <a:pt x="576" y="122"/>
                  </a:lnTo>
                  <a:lnTo>
                    <a:pt x="578" y="122"/>
                  </a:lnTo>
                  <a:lnTo>
                    <a:pt x="580" y="120"/>
                  </a:lnTo>
                  <a:lnTo>
                    <a:pt x="582" y="122"/>
                  </a:lnTo>
                  <a:lnTo>
                    <a:pt x="582" y="122"/>
                  </a:lnTo>
                  <a:lnTo>
                    <a:pt x="582" y="122"/>
                  </a:lnTo>
                  <a:lnTo>
                    <a:pt x="584" y="122"/>
                  </a:lnTo>
                  <a:lnTo>
                    <a:pt x="586" y="122"/>
                  </a:lnTo>
                  <a:lnTo>
                    <a:pt x="586" y="122"/>
                  </a:lnTo>
                  <a:lnTo>
                    <a:pt x="588" y="126"/>
                  </a:lnTo>
                  <a:lnTo>
                    <a:pt x="588" y="126"/>
                  </a:lnTo>
                  <a:lnTo>
                    <a:pt x="590" y="128"/>
                  </a:lnTo>
                  <a:lnTo>
                    <a:pt x="592" y="128"/>
                  </a:lnTo>
                  <a:lnTo>
                    <a:pt x="596" y="128"/>
                  </a:lnTo>
                  <a:lnTo>
                    <a:pt x="598" y="126"/>
                  </a:lnTo>
                  <a:lnTo>
                    <a:pt x="604" y="126"/>
                  </a:lnTo>
                  <a:lnTo>
                    <a:pt x="606" y="128"/>
                  </a:lnTo>
                  <a:lnTo>
                    <a:pt x="608" y="128"/>
                  </a:lnTo>
                  <a:lnTo>
                    <a:pt x="608" y="128"/>
                  </a:lnTo>
                  <a:lnTo>
                    <a:pt x="610" y="128"/>
                  </a:lnTo>
                  <a:lnTo>
                    <a:pt x="612" y="128"/>
                  </a:lnTo>
                  <a:lnTo>
                    <a:pt x="612" y="126"/>
                  </a:lnTo>
                  <a:lnTo>
                    <a:pt x="614" y="128"/>
                  </a:lnTo>
                  <a:lnTo>
                    <a:pt x="616" y="128"/>
                  </a:lnTo>
                  <a:lnTo>
                    <a:pt x="616" y="130"/>
                  </a:lnTo>
                  <a:lnTo>
                    <a:pt x="618" y="130"/>
                  </a:lnTo>
                  <a:lnTo>
                    <a:pt x="620" y="130"/>
                  </a:lnTo>
                  <a:lnTo>
                    <a:pt x="622" y="130"/>
                  </a:lnTo>
                  <a:lnTo>
                    <a:pt x="624" y="130"/>
                  </a:lnTo>
                  <a:lnTo>
                    <a:pt x="624" y="128"/>
                  </a:lnTo>
                  <a:lnTo>
                    <a:pt x="626" y="128"/>
                  </a:lnTo>
                  <a:lnTo>
                    <a:pt x="630" y="126"/>
                  </a:lnTo>
                  <a:lnTo>
                    <a:pt x="632" y="126"/>
                  </a:lnTo>
                  <a:lnTo>
                    <a:pt x="634" y="124"/>
                  </a:lnTo>
                  <a:lnTo>
                    <a:pt x="636" y="126"/>
                  </a:lnTo>
                  <a:lnTo>
                    <a:pt x="636" y="126"/>
                  </a:lnTo>
                  <a:lnTo>
                    <a:pt x="636" y="128"/>
                  </a:lnTo>
                  <a:lnTo>
                    <a:pt x="636" y="128"/>
                  </a:lnTo>
                  <a:lnTo>
                    <a:pt x="636" y="128"/>
                  </a:lnTo>
                  <a:lnTo>
                    <a:pt x="638" y="130"/>
                  </a:lnTo>
                  <a:lnTo>
                    <a:pt x="644" y="132"/>
                  </a:lnTo>
                  <a:lnTo>
                    <a:pt x="646" y="134"/>
                  </a:lnTo>
                  <a:lnTo>
                    <a:pt x="648" y="136"/>
                  </a:lnTo>
                  <a:lnTo>
                    <a:pt x="652" y="136"/>
                  </a:lnTo>
                  <a:lnTo>
                    <a:pt x="658" y="132"/>
                  </a:lnTo>
                  <a:lnTo>
                    <a:pt x="658" y="132"/>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02" name="Freeform 14"/>
            <p:cNvSpPr>
              <a:spLocks/>
            </p:cNvSpPr>
            <p:nvPr/>
          </p:nvSpPr>
          <p:spPr bwMode="auto">
            <a:xfrm>
              <a:off x="3581" y="1217"/>
              <a:ext cx="344" cy="681"/>
            </a:xfrm>
            <a:custGeom>
              <a:avLst/>
              <a:gdLst>
                <a:gd name="T0" fmla="*/ 344 w 344"/>
                <a:gd name="T1" fmla="*/ 128 h 681"/>
                <a:gd name="T2" fmla="*/ 318 w 344"/>
                <a:gd name="T3" fmla="*/ 417 h 681"/>
                <a:gd name="T4" fmla="*/ 274 w 344"/>
                <a:gd name="T5" fmla="*/ 461 h 681"/>
                <a:gd name="T6" fmla="*/ 260 w 344"/>
                <a:gd name="T7" fmla="*/ 477 h 681"/>
                <a:gd name="T8" fmla="*/ 230 w 344"/>
                <a:gd name="T9" fmla="*/ 501 h 681"/>
                <a:gd name="T10" fmla="*/ 224 w 344"/>
                <a:gd name="T11" fmla="*/ 509 h 681"/>
                <a:gd name="T12" fmla="*/ 200 w 344"/>
                <a:gd name="T13" fmla="*/ 527 h 681"/>
                <a:gd name="T14" fmla="*/ 172 w 344"/>
                <a:gd name="T15" fmla="*/ 549 h 681"/>
                <a:gd name="T16" fmla="*/ 132 w 344"/>
                <a:gd name="T17" fmla="*/ 583 h 681"/>
                <a:gd name="T18" fmla="*/ 108 w 344"/>
                <a:gd name="T19" fmla="*/ 597 h 681"/>
                <a:gd name="T20" fmla="*/ 94 w 344"/>
                <a:gd name="T21" fmla="*/ 609 h 681"/>
                <a:gd name="T22" fmla="*/ 76 w 344"/>
                <a:gd name="T23" fmla="*/ 623 h 681"/>
                <a:gd name="T24" fmla="*/ 72 w 344"/>
                <a:gd name="T25" fmla="*/ 631 h 681"/>
                <a:gd name="T26" fmla="*/ 62 w 344"/>
                <a:gd name="T27" fmla="*/ 637 h 681"/>
                <a:gd name="T28" fmla="*/ 56 w 344"/>
                <a:gd name="T29" fmla="*/ 639 h 681"/>
                <a:gd name="T30" fmla="*/ 38 w 344"/>
                <a:gd name="T31" fmla="*/ 649 h 681"/>
                <a:gd name="T32" fmla="*/ 2 w 344"/>
                <a:gd name="T33" fmla="*/ 679 h 681"/>
                <a:gd name="T34" fmla="*/ 2 w 344"/>
                <a:gd name="T35" fmla="*/ 0 h 681"/>
                <a:gd name="T36" fmla="*/ 6 w 344"/>
                <a:gd name="T37" fmla="*/ 4 h 681"/>
                <a:gd name="T38" fmla="*/ 20 w 344"/>
                <a:gd name="T39" fmla="*/ 0 h 681"/>
                <a:gd name="T40" fmla="*/ 32 w 344"/>
                <a:gd name="T41" fmla="*/ 0 h 681"/>
                <a:gd name="T42" fmla="*/ 40 w 344"/>
                <a:gd name="T43" fmla="*/ 8 h 681"/>
                <a:gd name="T44" fmla="*/ 34 w 344"/>
                <a:gd name="T45" fmla="*/ 16 h 681"/>
                <a:gd name="T46" fmla="*/ 36 w 344"/>
                <a:gd name="T47" fmla="*/ 18 h 681"/>
                <a:gd name="T48" fmla="*/ 42 w 344"/>
                <a:gd name="T49" fmla="*/ 18 h 681"/>
                <a:gd name="T50" fmla="*/ 40 w 344"/>
                <a:gd name="T51" fmla="*/ 28 h 681"/>
                <a:gd name="T52" fmla="*/ 44 w 344"/>
                <a:gd name="T53" fmla="*/ 36 h 681"/>
                <a:gd name="T54" fmla="*/ 38 w 344"/>
                <a:gd name="T55" fmla="*/ 44 h 681"/>
                <a:gd name="T56" fmla="*/ 42 w 344"/>
                <a:gd name="T57" fmla="*/ 48 h 681"/>
                <a:gd name="T58" fmla="*/ 50 w 344"/>
                <a:gd name="T59" fmla="*/ 44 h 681"/>
                <a:gd name="T60" fmla="*/ 50 w 344"/>
                <a:gd name="T61" fmla="*/ 48 h 681"/>
                <a:gd name="T62" fmla="*/ 56 w 344"/>
                <a:gd name="T63" fmla="*/ 52 h 681"/>
                <a:gd name="T64" fmla="*/ 62 w 344"/>
                <a:gd name="T65" fmla="*/ 48 h 681"/>
                <a:gd name="T66" fmla="*/ 72 w 344"/>
                <a:gd name="T67" fmla="*/ 56 h 681"/>
                <a:gd name="T68" fmla="*/ 92 w 344"/>
                <a:gd name="T69" fmla="*/ 54 h 681"/>
                <a:gd name="T70" fmla="*/ 108 w 344"/>
                <a:gd name="T71" fmla="*/ 54 h 681"/>
                <a:gd name="T72" fmla="*/ 100 w 344"/>
                <a:gd name="T73" fmla="*/ 82 h 681"/>
                <a:gd name="T74" fmla="*/ 140 w 344"/>
                <a:gd name="T75" fmla="*/ 72 h 681"/>
                <a:gd name="T76" fmla="*/ 160 w 344"/>
                <a:gd name="T77" fmla="*/ 80 h 681"/>
                <a:gd name="T78" fmla="*/ 166 w 344"/>
                <a:gd name="T79" fmla="*/ 82 h 681"/>
                <a:gd name="T80" fmla="*/ 178 w 344"/>
                <a:gd name="T81" fmla="*/ 80 h 681"/>
                <a:gd name="T82" fmla="*/ 188 w 344"/>
                <a:gd name="T83" fmla="*/ 74 h 681"/>
                <a:gd name="T84" fmla="*/ 204 w 344"/>
                <a:gd name="T85" fmla="*/ 70 h 681"/>
                <a:gd name="T86" fmla="*/ 226 w 344"/>
                <a:gd name="T87" fmla="*/ 70 h 681"/>
                <a:gd name="T88" fmla="*/ 240 w 344"/>
                <a:gd name="T89" fmla="*/ 66 h 681"/>
                <a:gd name="T90" fmla="*/ 264 w 344"/>
                <a:gd name="T91" fmla="*/ 50 h 681"/>
                <a:gd name="T92" fmla="*/ 276 w 344"/>
                <a:gd name="T93" fmla="*/ 42 h 681"/>
                <a:gd name="T94" fmla="*/ 298 w 344"/>
                <a:gd name="T95" fmla="*/ 24 h 681"/>
                <a:gd name="T96" fmla="*/ 310 w 344"/>
                <a:gd name="T97" fmla="*/ 18 h 681"/>
                <a:gd name="T98" fmla="*/ 326 w 344"/>
                <a:gd name="T99" fmla="*/ 12 h 681"/>
                <a:gd name="T100" fmla="*/ 334 w 344"/>
                <a:gd name="T101" fmla="*/ 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681">
                  <a:moveTo>
                    <a:pt x="342" y="6"/>
                  </a:moveTo>
                  <a:lnTo>
                    <a:pt x="342" y="74"/>
                  </a:lnTo>
                  <a:lnTo>
                    <a:pt x="344" y="74"/>
                  </a:lnTo>
                  <a:lnTo>
                    <a:pt x="344" y="120"/>
                  </a:lnTo>
                  <a:lnTo>
                    <a:pt x="344" y="128"/>
                  </a:lnTo>
                  <a:lnTo>
                    <a:pt x="344" y="397"/>
                  </a:lnTo>
                  <a:lnTo>
                    <a:pt x="340" y="399"/>
                  </a:lnTo>
                  <a:lnTo>
                    <a:pt x="326" y="409"/>
                  </a:lnTo>
                  <a:lnTo>
                    <a:pt x="326" y="409"/>
                  </a:lnTo>
                  <a:lnTo>
                    <a:pt x="318" y="417"/>
                  </a:lnTo>
                  <a:lnTo>
                    <a:pt x="308" y="423"/>
                  </a:lnTo>
                  <a:lnTo>
                    <a:pt x="304" y="427"/>
                  </a:lnTo>
                  <a:lnTo>
                    <a:pt x="294" y="437"/>
                  </a:lnTo>
                  <a:lnTo>
                    <a:pt x="280" y="449"/>
                  </a:lnTo>
                  <a:lnTo>
                    <a:pt x="274" y="461"/>
                  </a:lnTo>
                  <a:lnTo>
                    <a:pt x="272" y="463"/>
                  </a:lnTo>
                  <a:lnTo>
                    <a:pt x="268" y="465"/>
                  </a:lnTo>
                  <a:lnTo>
                    <a:pt x="268" y="467"/>
                  </a:lnTo>
                  <a:lnTo>
                    <a:pt x="264" y="469"/>
                  </a:lnTo>
                  <a:lnTo>
                    <a:pt x="260" y="477"/>
                  </a:lnTo>
                  <a:lnTo>
                    <a:pt x="256" y="479"/>
                  </a:lnTo>
                  <a:lnTo>
                    <a:pt x="242" y="489"/>
                  </a:lnTo>
                  <a:lnTo>
                    <a:pt x="236" y="497"/>
                  </a:lnTo>
                  <a:lnTo>
                    <a:pt x="232" y="499"/>
                  </a:lnTo>
                  <a:lnTo>
                    <a:pt x="230" y="501"/>
                  </a:lnTo>
                  <a:lnTo>
                    <a:pt x="230" y="503"/>
                  </a:lnTo>
                  <a:lnTo>
                    <a:pt x="230" y="503"/>
                  </a:lnTo>
                  <a:lnTo>
                    <a:pt x="230" y="505"/>
                  </a:lnTo>
                  <a:lnTo>
                    <a:pt x="228" y="507"/>
                  </a:lnTo>
                  <a:lnTo>
                    <a:pt x="224" y="509"/>
                  </a:lnTo>
                  <a:lnTo>
                    <a:pt x="222" y="509"/>
                  </a:lnTo>
                  <a:lnTo>
                    <a:pt x="216" y="513"/>
                  </a:lnTo>
                  <a:lnTo>
                    <a:pt x="214" y="517"/>
                  </a:lnTo>
                  <a:lnTo>
                    <a:pt x="202" y="525"/>
                  </a:lnTo>
                  <a:lnTo>
                    <a:pt x="200" y="527"/>
                  </a:lnTo>
                  <a:lnTo>
                    <a:pt x="196" y="533"/>
                  </a:lnTo>
                  <a:lnTo>
                    <a:pt x="194" y="535"/>
                  </a:lnTo>
                  <a:lnTo>
                    <a:pt x="190" y="539"/>
                  </a:lnTo>
                  <a:lnTo>
                    <a:pt x="190" y="539"/>
                  </a:lnTo>
                  <a:lnTo>
                    <a:pt x="172" y="549"/>
                  </a:lnTo>
                  <a:lnTo>
                    <a:pt x="156" y="569"/>
                  </a:lnTo>
                  <a:lnTo>
                    <a:pt x="146" y="577"/>
                  </a:lnTo>
                  <a:lnTo>
                    <a:pt x="142" y="579"/>
                  </a:lnTo>
                  <a:lnTo>
                    <a:pt x="136" y="581"/>
                  </a:lnTo>
                  <a:lnTo>
                    <a:pt x="132" y="583"/>
                  </a:lnTo>
                  <a:lnTo>
                    <a:pt x="128" y="587"/>
                  </a:lnTo>
                  <a:lnTo>
                    <a:pt x="120" y="591"/>
                  </a:lnTo>
                  <a:lnTo>
                    <a:pt x="116" y="593"/>
                  </a:lnTo>
                  <a:lnTo>
                    <a:pt x="112" y="597"/>
                  </a:lnTo>
                  <a:lnTo>
                    <a:pt x="108" y="597"/>
                  </a:lnTo>
                  <a:lnTo>
                    <a:pt x="104" y="599"/>
                  </a:lnTo>
                  <a:lnTo>
                    <a:pt x="102" y="599"/>
                  </a:lnTo>
                  <a:lnTo>
                    <a:pt x="100" y="601"/>
                  </a:lnTo>
                  <a:lnTo>
                    <a:pt x="96" y="607"/>
                  </a:lnTo>
                  <a:lnTo>
                    <a:pt x="94" y="609"/>
                  </a:lnTo>
                  <a:lnTo>
                    <a:pt x="88" y="613"/>
                  </a:lnTo>
                  <a:lnTo>
                    <a:pt x="88" y="613"/>
                  </a:lnTo>
                  <a:lnTo>
                    <a:pt x="80" y="619"/>
                  </a:lnTo>
                  <a:lnTo>
                    <a:pt x="78" y="621"/>
                  </a:lnTo>
                  <a:lnTo>
                    <a:pt x="76" y="623"/>
                  </a:lnTo>
                  <a:lnTo>
                    <a:pt x="74" y="625"/>
                  </a:lnTo>
                  <a:lnTo>
                    <a:pt x="76" y="627"/>
                  </a:lnTo>
                  <a:lnTo>
                    <a:pt x="74" y="629"/>
                  </a:lnTo>
                  <a:lnTo>
                    <a:pt x="74" y="631"/>
                  </a:lnTo>
                  <a:lnTo>
                    <a:pt x="72" y="631"/>
                  </a:lnTo>
                  <a:lnTo>
                    <a:pt x="70" y="631"/>
                  </a:lnTo>
                  <a:lnTo>
                    <a:pt x="68" y="631"/>
                  </a:lnTo>
                  <a:lnTo>
                    <a:pt x="64" y="631"/>
                  </a:lnTo>
                  <a:lnTo>
                    <a:pt x="64" y="635"/>
                  </a:lnTo>
                  <a:lnTo>
                    <a:pt x="62" y="637"/>
                  </a:lnTo>
                  <a:lnTo>
                    <a:pt x="62" y="637"/>
                  </a:lnTo>
                  <a:lnTo>
                    <a:pt x="60" y="637"/>
                  </a:lnTo>
                  <a:lnTo>
                    <a:pt x="60" y="637"/>
                  </a:lnTo>
                  <a:lnTo>
                    <a:pt x="58" y="637"/>
                  </a:lnTo>
                  <a:lnTo>
                    <a:pt x="56" y="639"/>
                  </a:lnTo>
                  <a:lnTo>
                    <a:pt x="54" y="639"/>
                  </a:lnTo>
                  <a:lnTo>
                    <a:pt x="44" y="643"/>
                  </a:lnTo>
                  <a:lnTo>
                    <a:pt x="42" y="645"/>
                  </a:lnTo>
                  <a:lnTo>
                    <a:pt x="42" y="647"/>
                  </a:lnTo>
                  <a:lnTo>
                    <a:pt x="38" y="649"/>
                  </a:lnTo>
                  <a:lnTo>
                    <a:pt x="26" y="661"/>
                  </a:lnTo>
                  <a:lnTo>
                    <a:pt x="20" y="665"/>
                  </a:lnTo>
                  <a:lnTo>
                    <a:pt x="8" y="677"/>
                  </a:lnTo>
                  <a:lnTo>
                    <a:pt x="4" y="679"/>
                  </a:lnTo>
                  <a:lnTo>
                    <a:pt x="2" y="679"/>
                  </a:lnTo>
                  <a:lnTo>
                    <a:pt x="2" y="681"/>
                  </a:lnTo>
                  <a:lnTo>
                    <a:pt x="0" y="445"/>
                  </a:lnTo>
                  <a:lnTo>
                    <a:pt x="2" y="443"/>
                  </a:lnTo>
                  <a:lnTo>
                    <a:pt x="0" y="0"/>
                  </a:lnTo>
                  <a:lnTo>
                    <a:pt x="2" y="0"/>
                  </a:lnTo>
                  <a:lnTo>
                    <a:pt x="2" y="0"/>
                  </a:lnTo>
                  <a:lnTo>
                    <a:pt x="2" y="2"/>
                  </a:lnTo>
                  <a:lnTo>
                    <a:pt x="4" y="4"/>
                  </a:lnTo>
                  <a:lnTo>
                    <a:pt x="4" y="4"/>
                  </a:lnTo>
                  <a:lnTo>
                    <a:pt x="6" y="4"/>
                  </a:lnTo>
                  <a:lnTo>
                    <a:pt x="6" y="2"/>
                  </a:lnTo>
                  <a:lnTo>
                    <a:pt x="8" y="2"/>
                  </a:lnTo>
                  <a:lnTo>
                    <a:pt x="8" y="2"/>
                  </a:lnTo>
                  <a:lnTo>
                    <a:pt x="8" y="0"/>
                  </a:lnTo>
                  <a:lnTo>
                    <a:pt x="20" y="0"/>
                  </a:lnTo>
                  <a:lnTo>
                    <a:pt x="22" y="2"/>
                  </a:lnTo>
                  <a:lnTo>
                    <a:pt x="24" y="4"/>
                  </a:lnTo>
                  <a:lnTo>
                    <a:pt x="26" y="0"/>
                  </a:lnTo>
                  <a:lnTo>
                    <a:pt x="30" y="0"/>
                  </a:lnTo>
                  <a:lnTo>
                    <a:pt x="32" y="0"/>
                  </a:lnTo>
                  <a:lnTo>
                    <a:pt x="34" y="2"/>
                  </a:lnTo>
                  <a:lnTo>
                    <a:pt x="36" y="2"/>
                  </a:lnTo>
                  <a:lnTo>
                    <a:pt x="38" y="4"/>
                  </a:lnTo>
                  <a:lnTo>
                    <a:pt x="40" y="6"/>
                  </a:lnTo>
                  <a:lnTo>
                    <a:pt x="40" y="8"/>
                  </a:lnTo>
                  <a:lnTo>
                    <a:pt x="38" y="10"/>
                  </a:lnTo>
                  <a:lnTo>
                    <a:pt x="36" y="12"/>
                  </a:lnTo>
                  <a:lnTo>
                    <a:pt x="36" y="14"/>
                  </a:lnTo>
                  <a:lnTo>
                    <a:pt x="34" y="14"/>
                  </a:lnTo>
                  <a:lnTo>
                    <a:pt x="34" y="16"/>
                  </a:lnTo>
                  <a:lnTo>
                    <a:pt x="34" y="16"/>
                  </a:lnTo>
                  <a:lnTo>
                    <a:pt x="34" y="18"/>
                  </a:lnTo>
                  <a:lnTo>
                    <a:pt x="34" y="18"/>
                  </a:lnTo>
                  <a:lnTo>
                    <a:pt x="34" y="18"/>
                  </a:lnTo>
                  <a:lnTo>
                    <a:pt x="36" y="18"/>
                  </a:lnTo>
                  <a:lnTo>
                    <a:pt x="36" y="16"/>
                  </a:lnTo>
                  <a:lnTo>
                    <a:pt x="38" y="16"/>
                  </a:lnTo>
                  <a:lnTo>
                    <a:pt x="38" y="16"/>
                  </a:lnTo>
                  <a:lnTo>
                    <a:pt x="40" y="16"/>
                  </a:lnTo>
                  <a:lnTo>
                    <a:pt x="42" y="18"/>
                  </a:lnTo>
                  <a:lnTo>
                    <a:pt x="42" y="18"/>
                  </a:lnTo>
                  <a:lnTo>
                    <a:pt x="42" y="22"/>
                  </a:lnTo>
                  <a:lnTo>
                    <a:pt x="42" y="24"/>
                  </a:lnTo>
                  <a:lnTo>
                    <a:pt x="40" y="26"/>
                  </a:lnTo>
                  <a:lnTo>
                    <a:pt x="40" y="28"/>
                  </a:lnTo>
                  <a:lnTo>
                    <a:pt x="40" y="30"/>
                  </a:lnTo>
                  <a:lnTo>
                    <a:pt x="42" y="30"/>
                  </a:lnTo>
                  <a:lnTo>
                    <a:pt x="44" y="32"/>
                  </a:lnTo>
                  <a:lnTo>
                    <a:pt x="44" y="34"/>
                  </a:lnTo>
                  <a:lnTo>
                    <a:pt x="44" y="36"/>
                  </a:lnTo>
                  <a:lnTo>
                    <a:pt x="44" y="38"/>
                  </a:lnTo>
                  <a:lnTo>
                    <a:pt x="44" y="38"/>
                  </a:lnTo>
                  <a:lnTo>
                    <a:pt x="44" y="40"/>
                  </a:lnTo>
                  <a:lnTo>
                    <a:pt x="42" y="42"/>
                  </a:lnTo>
                  <a:lnTo>
                    <a:pt x="38" y="44"/>
                  </a:lnTo>
                  <a:lnTo>
                    <a:pt x="38" y="46"/>
                  </a:lnTo>
                  <a:lnTo>
                    <a:pt x="36" y="48"/>
                  </a:lnTo>
                  <a:lnTo>
                    <a:pt x="38" y="48"/>
                  </a:lnTo>
                  <a:lnTo>
                    <a:pt x="38" y="48"/>
                  </a:lnTo>
                  <a:lnTo>
                    <a:pt x="42" y="48"/>
                  </a:lnTo>
                  <a:lnTo>
                    <a:pt x="44" y="48"/>
                  </a:lnTo>
                  <a:lnTo>
                    <a:pt x="46" y="46"/>
                  </a:lnTo>
                  <a:lnTo>
                    <a:pt x="46" y="46"/>
                  </a:lnTo>
                  <a:lnTo>
                    <a:pt x="48" y="46"/>
                  </a:lnTo>
                  <a:lnTo>
                    <a:pt x="50" y="44"/>
                  </a:lnTo>
                  <a:lnTo>
                    <a:pt x="50" y="44"/>
                  </a:lnTo>
                  <a:lnTo>
                    <a:pt x="50" y="46"/>
                  </a:lnTo>
                  <a:lnTo>
                    <a:pt x="50" y="46"/>
                  </a:lnTo>
                  <a:lnTo>
                    <a:pt x="50" y="48"/>
                  </a:lnTo>
                  <a:lnTo>
                    <a:pt x="50" y="48"/>
                  </a:lnTo>
                  <a:lnTo>
                    <a:pt x="50" y="50"/>
                  </a:lnTo>
                  <a:lnTo>
                    <a:pt x="50" y="50"/>
                  </a:lnTo>
                  <a:lnTo>
                    <a:pt x="52" y="50"/>
                  </a:lnTo>
                  <a:lnTo>
                    <a:pt x="54" y="52"/>
                  </a:lnTo>
                  <a:lnTo>
                    <a:pt x="56" y="52"/>
                  </a:lnTo>
                  <a:lnTo>
                    <a:pt x="58" y="52"/>
                  </a:lnTo>
                  <a:lnTo>
                    <a:pt x="58" y="50"/>
                  </a:lnTo>
                  <a:lnTo>
                    <a:pt x="60" y="50"/>
                  </a:lnTo>
                  <a:lnTo>
                    <a:pt x="62" y="48"/>
                  </a:lnTo>
                  <a:lnTo>
                    <a:pt x="62" y="48"/>
                  </a:lnTo>
                  <a:lnTo>
                    <a:pt x="64" y="48"/>
                  </a:lnTo>
                  <a:lnTo>
                    <a:pt x="66" y="52"/>
                  </a:lnTo>
                  <a:lnTo>
                    <a:pt x="70" y="56"/>
                  </a:lnTo>
                  <a:lnTo>
                    <a:pt x="70" y="56"/>
                  </a:lnTo>
                  <a:lnTo>
                    <a:pt x="72" y="56"/>
                  </a:lnTo>
                  <a:lnTo>
                    <a:pt x="78" y="56"/>
                  </a:lnTo>
                  <a:lnTo>
                    <a:pt x="84" y="54"/>
                  </a:lnTo>
                  <a:lnTo>
                    <a:pt x="86" y="54"/>
                  </a:lnTo>
                  <a:lnTo>
                    <a:pt x="90" y="54"/>
                  </a:lnTo>
                  <a:lnTo>
                    <a:pt x="92" y="54"/>
                  </a:lnTo>
                  <a:lnTo>
                    <a:pt x="100" y="52"/>
                  </a:lnTo>
                  <a:lnTo>
                    <a:pt x="102" y="52"/>
                  </a:lnTo>
                  <a:lnTo>
                    <a:pt x="106" y="52"/>
                  </a:lnTo>
                  <a:lnTo>
                    <a:pt x="106" y="52"/>
                  </a:lnTo>
                  <a:lnTo>
                    <a:pt x="108" y="54"/>
                  </a:lnTo>
                  <a:lnTo>
                    <a:pt x="106" y="54"/>
                  </a:lnTo>
                  <a:lnTo>
                    <a:pt x="104" y="58"/>
                  </a:lnTo>
                  <a:lnTo>
                    <a:pt x="102" y="58"/>
                  </a:lnTo>
                  <a:lnTo>
                    <a:pt x="100" y="74"/>
                  </a:lnTo>
                  <a:lnTo>
                    <a:pt x="100" y="82"/>
                  </a:lnTo>
                  <a:lnTo>
                    <a:pt x="100" y="84"/>
                  </a:lnTo>
                  <a:lnTo>
                    <a:pt x="102" y="84"/>
                  </a:lnTo>
                  <a:lnTo>
                    <a:pt x="108" y="82"/>
                  </a:lnTo>
                  <a:lnTo>
                    <a:pt x="138" y="74"/>
                  </a:lnTo>
                  <a:lnTo>
                    <a:pt x="140" y="72"/>
                  </a:lnTo>
                  <a:lnTo>
                    <a:pt x="156" y="72"/>
                  </a:lnTo>
                  <a:lnTo>
                    <a:pt x="156" y="74"/>
                  </a:lnTo>
                  <a:lnTo>
                    <a:pt x="156" y="76"/>
                  </a:lnTo>
                  <a:lnTo>
                    <a:pt x="158" y="78"/>
                  </a:lnTo>
                  <a:lnTo>
                    <a:pt x="160" y="80"/>
                  </a:lnTo>
                  <a:lnTo>
                    <a:pt x="162" y="82"/>
                  </a:lnTo>
                  <a:lnTo>
                    <a:pt x="162" y="82"/>
                  </a:lnTo>
                  <a:lnTo>
                    <a:pt x="164" y="82"/>
                  </a:lnTo>
                  <a:lnTo>
                    <a:pt x="164" y="84"/>
                  </a:lnTo>
                  <a:lnTo>
                    <a:pt x="166" y="82"/>
                  </a:lnTo>
                  <a:lnTo>
                    <a:pt x="170" y="80"/>
                  </a:lnTo>
                  <a:lnTo>
                    <a:pt x="172" y="80"/>
                  </a:lnTo>
                  <a:lnTo>
                    <a:pt x="174" y="80"/>
                  </a:lnTo>
                  <a:lnTo>
                    <a:pt x="176" y="80"/>
                  </a:lnTo>
                  <a:lnTo>
                    <a:pt x="178" y="80"/>
                  </a:lnTo>
                  <a:lnTo>
                    <a:pt x="180" y="80"/>
                  </a:lnTo>
                  <a:lnTo>
                    <a:pt x="182" y="78"/>
                  </a:lnTo>
                  <a:lnTo>
                    <a:pt x="184" y="78"/>
                  </a:lnTo>
                  <a:lnTo>
                    <a:pt x="186" y="76"/>
                  </a:lnTo>
                  <a:lnTo>
                    <a:pt x="188" y="74"/>
                  </a:lnTo>
                  <a:lnTo>
                    <a:pt x="192" y="72"/>
                  </a:lnTo>
                  <a:lnTo>
                    <a:pt x="196" y="72"/>
                  </a:lnTo>
                  <a:lnTo>
                    <a:pt x="198" y="72"/>
                  </a:lnTo>
                  <a:lnTo>
                    <a:pt x="202" y="70"/>
                  </a:lnTo>
                  <a:lnTo>
                    <a:pt x="204" y="70"/>
                  </a:lnTo>
                  <a:lnTo>
                    <a:pt x="206" y="70"/>
                  </a:lnTo>
                  <a:lnTo>
                    <a:pt x="210" y="72"/>
                  </a:lnTo>
                  <a:lnTo>
                    <a:pt x="214" y="70"/>
                  </a:lnTo>
                  <a:lnTo>
                    <a:pt x="222" y="70"/>
                  </a:lnTo>
                  <a:lnTo>
                    <a:pt x="226" y="70"/>
                  </a:lnTo>
                  <a:lnTo>
                    <a:pt x="232" y="68"/>
                  </a:lnTo>
                  <a:lnTo>
                    <a:pt x="232" y="68"/>
                  </a:lnTo>
                  <a:lnTo>
                    <a:pt x="236" y="68"/>
                  </a:lnTo>
                  <a:lnTo>
                    <a:pt x="238" y="68"/>
                  </a:lnTo>
                  <a:lnTo>
                    <a:pt x="240" y="66"/>
                  </a:lnTo>
                  <a:lnTo>
                    <a:pt x="242" y="66"/>
                  </a:lnTo>
                  <a:lnTo>
                    <a:pt x="246" y="64"/>
                  </a:lnTo>
                  <a:lnTo>
                    <a:pt x="254" y="56"/>
                  </a:lnTo>
                  <a:lnTo>
                    <a:pt x="260" y="54"/>
                  </a:lnTo>
                  <a:lnTo>
                    <a:pt x="264" y="50"/>
                  </a:lnTo>
                  <a:lnTo>
                    <a:pt x="268" y="44"/>
                  </a:lnTo>
                  <a:lnTo>
                    <a:pt x="270" y="42"/>
                  </a:lnTo>
                  <a:lnTo>
                    <a:pt x="272" y="44"/>
                  </a:lnTo>
                  <a:lnTo>
                    <a:pt x="274" y="44"/>
                  </a:lnTo>
                  <a:lnTo>
                    <a:pt x="276" y="42"/>
                  </a:lnTo>
                  <a:lnTo>
                    <a:pt x="278" y="40"/>
                  </a:lnTo>
                  <a:lnTo>
                    <a:pt x="292" y="30"/>
                  </a:lnTo>
                  <a:lnTo>
                    <a:pt x="296" y="26"/>
                  </a:lnTo>
                  <a:lnTo>
                    <a:pt x="296" y="24"/>
                  </a:lnTo>
                  <a:lnTo>
                    <a:pt x="298" y="24"/>
                  </a:lnTo>
                  <a:lnTo>
                    <a:pt x="300" y="24"/>
                  </a:lnTo>
                  <a:lnTo>
                    <a:pt x="302" y="22"/>
                  </a:lnTo>
                  <a:lnTo>
                    <a:pt x="306" y="22"/>
                  </a:lnTo>
                  <a:lnTo>
                    <a:pt x="308" y="20"/>
                  </a:lnTo>
                  <a:lnTo>
                    <a:pt x="310" y="18"/>
                  </a:lnTo>
                  <a:lnTo>
                    <a:pt x="312" y="18"/>
                  </a:lnTo>
                  <a:lnTo>
                    <a:pt x="314" y="16"/>
                  </a:lnTo>
                  <a:lnTo>
                    <a:pt x="316" y="14"/>
                  </a:lnTo>
                  <a:lnTo>
                    <a:pt x="322" y="12"/>
                  </a:lnTo>
                  <a:lnTo>
                    <a:pt x="326" y="12"/>
                  </a:lnTo>
                  <a:lnTo>
                    <a:pt x="326" y="12"/>
                  </a:lnTo>
                  <a:lnTo>
                    <a:pt x="328" y="10"/>
                  </a:lnTo>
                  <a:lnTo>
                    <a:pt x="328" y="10"/>
                  </a:lnTo>
                  <a:lnTo>
                    <a:pt x="330" y="8"/>
                  </a:lnTo>
                  <a:lnTo>
                    <a:pt x="334" y="8"/>
                  </a:lnTo>
                  <a:lnTo>
                    <a:pt x="342" y="6"/>
                  </a:lnTo>
                  <a:lnTo>
                    <a:pt x="342" y="6"/>
                  </a:lnTo>
                  <a:lnTo>
                    <a:pt x="342" y="6"/>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03" name="Freeform 15"/>
            <p:cNvSpPr>
              <a:spLocks/>
            </p:cNvSpPr>
            <p:nvPr/>
          </p:nvSpPr>
          <p:spPr bwMode="auto">
            <a:xfrm>
              <a:off x="1190" y="1231"/>
              <a:ext cx="714" cy="361"/>
            </a:xfrm>
            <a:custGeom>
              <a:avLst/>
              <a:gdLst>
                <a:gd name="T0" fmla="*/ 356 w 714"/>
                <a:gd name="T1" fmla="*/ 221 h 361"/>
                <a:gd name="T2" fmla="*/ 714 w 714"/>
                <a:gd name="T3" fmla="*/ 269 h 361"/>
                <a:gd name="T4" fmla="*/ 134 w 714"/>
                <a:gd name="T5" fmla="*/ 359 h 361"/>
                <a:gd name="T6" fmla="*/ 132 w 714"/>
                <a:gd name="T7" fmla="*/ 357 h 361"/>
                <a:gd name="T8" fmla="*/ 134 w 714"/>
                <a:gd name="T9" fmla="*/ 353 h 361"/>
                <a:gd name="T10" fmla="*/ 126 w 714"/>
                <a:gd name="T11" fmla="*/ 351 h 361"/>
                <a:gd name="T12" fmla="*/ 130 w 714"/>
                <a:gd name="T13" fmla="*/ 345 h 361"/>
                <a:gd name="T14" fmla="*/ 130 w 714"/>
                <a:gd name="T15" fmla="*/ 339 h 361"/>
                <a:gd name="T16" fmla="*/ 134 w 714"/>
                <a:gd name="T17" fmla="*/ 339 h 361"/>
                <a:gd name="T18" fmla="*/ 132 w 714"/>
                <a:gd name="T19" fmla="*/ 335 h 361"/>
                <a:gd name="T20" fmla="*/ 128 w 714"/>
                <a:gd name="T21" fmla="*/ 329 h 361"/>
                <a:gd name="T22" fmla="*/ 128 w 714"/>
                <a:gd name="T23" fmla="*/ 329 h 361"/>
                <a:gd name="T24" fmla="*/ 128 w 714"/>
                <a:gd name="T25" fmla="*/ 325 h 361"/>
                <a:gd name="T26" fmla="*/ 128 w 714"/>
                <a:gd name="T27" fmla="*/ 321 h 361"/>
                <a:gd name="T28" fmla="*/ 132 w 714"/>
                <a:gd name="T29" fmla="*/ 313 h 361"/>
                <a:gd name="T30" fmla="*/ 130 w 714"/>
                <a:gd name="T31" fmla="*/ 305 h 361"/>
                <a:gd name="T32" fmla="*/ 124 w 714"/>
                <a:gd name="T33" fmla="*/ 299 h 361"/>
                <a:gd name="T34" fmla="*/ 118 w 714"/>
                <a:gd name="T35" fmla="*/ 291 h 361"/>
                <a:gd name="T36" fmla="*/ 118 w 714"/>
                <a:gd name="T37" fmla="*/ 279 h 361"/>
                <a:gd name="T38" fmla="*/ 116 w 714"/>
                <a:gd name="T39" fmla="*/ 269 h 361"/>
                <a:gd name="T40" fmla="*/ 110 w 714"/>
                <a:gd name="T41" fmla="*/ 261 h 361"/>
                <a:gd name="T42" fmla="*/ 104 w 714"/>
                <a:gd name="T43" fmla="*/ 255 h 361"/>
                <a:gd name="T44" fmla="*/ 102 w 714"/>
                <a:gd name="T45" fmla="*/ 247 h 361"/>
                <a:gd name="T46" fmla="*/ 100 w 714"/>
                <a:gd name="T47" fmla="*/ 243 h 361"/>
                <a:gd name="T48" fmla="*/ 96 w 714"/>
                <a:gd name="T49" fmla="*/ 233 h 361"/>
                <a:gd name="T50" fmla="*/ 94 w 714"/>
                <a:gd name="T51" fmla="*/ 225 h 361"/>
                <a:gd name="T52" fmla="*/ 98 w 714"/>
                <a:gd name="T53" fmla="*/ 225 h 361"/>
                <a:gd name="T54" fmla="*/ 92 w 714"/>
                <a:gd name="T55" fmla="*/ 217 h 361"/>
                <a:gd name="T56" fmla="*/ 86 w 714"/>
                <a:gd name="T57" fmla="*/ 213 h 361"/>
                <a:gd name="T58" fmla="*/ 84 w 714"/>
                <a:gd name="T59" fmla="*/ 207 h 361"/>
                <a:gd name="T60" fmla="*/ 80 w 714"/>
                <a:gd name="T61" fmla="*/ 203 h 361"/>
                <a:gd name="T62" fmla="*/ 72 w 714"/>
                <a:gd name="T63" fmla="*/ 197 h 361"/>
                <a:gd name="T64" fmla="*/ 74 w 714"/>
                <a:gd name="T65" fmla="*/ 193 h 361"/>
                <a:gd name="T66" fmla="*/ 76 w 714"/>
                <a:gd name="T67" fmla="*/ 187 h 361"/>
                <a:gd name="T68" fmla="*/ 74 w 714"/>
                <a:gd name="T69" fmla="*/ 183 h 361"/>
                <a:gd name="T70" fmla="*/ 66 w 714"/>
                <a:gd name="T71" fmla="*/ 169 h 361"/>
                <a:gd name="T72" fmla="*/ 58 w 714"/>
                <a:gd name="T73" fmla="*/ 163 h 361"/>
                <a:gd name="T74" fmla="*/ 56 w 714"/>
                <a:gd name="T75" fmla="*/ 155 h 361"/>
                <a:gd name="T76" fmla="*/ 56 w 714"/>
                <a:gd name="T77" fmla="*/ 147 h 361"/>
                <a:gd name="T78" fmla="*/ 58 w 714"/>
                <a:gd name="T79" fmla="*/ 143 h 361"/>
                <a:gd name="T80" fmla="*/ 58 w 714"/>
                <a:gd name="T81" fmla="*/ 139 h 361"/>
                <a:gd name="T82" fmla="*/ 50 w 714"/>
                <a:gd name="T83" fmla="*/ 130 h 361"/>
                <a:gd name="T84" fmla="*/ 42 w 714"/>
                <a:gd name="T85" fmla="*/ 122 h 361"/>
                <a:gd name="T86" fmla="*/ 40 w 714"/>
                <a:gd name="T87" fmla="*/ 112 h 361"/>
                <a:gd name="T88" fmla="*/ 42 w 714"/>
                <a:gd name="T89" fmla="*/ 98 h 361"/>
                <a:gd name="T90" fmla="*/ 38 w 714"/>
                <a:gd name="T91" fmla="*/ 88 h 361"/>
                <a:gd name="T92" fmla="*/ 34 w 714"/>
                <a:gd name="T93" fmla="*/ 68 h 361"/>
                <a:gd name="T94" fmla="*/ 20 w 714"/>
                <a:gd name="T95" fmla="*/ 54 h 361"/>
                <a:gd name="T96" fmla="*/ 20 w 714"/>
                <a:gd name="T97" fmla="*/ 44 h 361"/>
                <a:gd name="T98" fmla="*/ 12 w 714"/>
                <a:gd name="T99" fmla="*/ 32 h 361"/>
                <a:gd name="T100" fmla="*/ 10 w 714"/>
                <a:gd name="T101" fmla="*/ 22 h 361"/>
                <a:gd name="T102" fmla="*/ 2 w 714"/>
                <a:gd name="T103" fmla="*/ 18 h 361"/>
                <a:gd name="T104" fmla="*/ 10 w 714"/>
                <a:gd name="T105" fmla="*/ 10 h 361"/>
                <a:gd name="T106" fmla="*/ 2 w 714"/>
                <a:gd name="T107" fmla="*/ 10 h 361"/>
                <a:gd name="T108" fmla="*/ 6 w 714"/>
                <a:gd name="T10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4" h="361">
                  <a:moveTo>
                    <a:pt x="6" y="0"/>
                  </a:moveTo>
                  <a:lnTo>
                    <a:pt x="288" y="2"/>
                  </a:lnTo>
                  <a:lnTo>
                    <a:pt x="288" y="84"/>
                  </a:lnTo>
                  <a:lnTo>
                    <a:pt x="296" y="84"/>
                  </a:lnTo>
                  <a:lnTo>
                    <a:pt x="296" y="175"/>
                  </a:lnTo>
                  <a:lnTo>
                    <a:pt x="356" y="175"/>
                  </a:lnTo>
                  <a:lnTo>
                    <a:pt x="356" y="221"/>
                  </a:lnTo>
                  <a:lnTo>
                    <a:pt x="584" y="223"/>
                  </a:lnTo>
                  <a:lnTo>
                    <a:pt x="584" y="175"/>
                  </a:lnTo>
                  <a:lnTo>
                    <a:pt x="642" y="175"/>
                  </a:lnTo>
                  <a:lnTo>
                    <a:pt x="642" y="130"/>
                  </a:lnTo>
                  <a:lnTo>
                    <a:pt x="700" y="130"/>
                  </a:lnTo>
                  <a:lnTo>
                    <a:pt x="702" y="269"/>
                  </a:lnTo>
                  <a:lnTo>
                    <a:pt x="714" y="269"/>
                  </a:lnTo>
                  <a:lnTo>
                    <a:pt x="714" y="361"/>
                  </a:lnTo>
                  <a:lnTo>
                    <a:pt x="132" y="361"/>
                  </a:lnTo>
                  <a:lnTo>
                    <a:pt x="132" y="361"/>
                  </a:lnTo>
                  <a:lnTo>
                    <a:pt x="132" y="361"/>
                  </a:lnTo>
                  <a:lnTo>
                    <a:pt x="132" y="359"/>
                  </a:lnTo>
                  <a:lnTo>
                    <a:pt x="132" y="359"/>
                  </a:lnTo>
                  <a:lnTo>
                    <a:pt x="134" y="359"/>
                  </a:lnTo>
                  <a:lnTo>
                    <a:pt x="134" y="359"/>
                  </a:lnTo>
                  <a:lnTo>
                    <a:pt x="136" y="359"/>
                  </a:lnTo>
                  <a:lnTo>
                    <a:pt x="136" y="357"/>
                  </a:lnTo>
                  <a:lnTo>
                    <a:pt x="136" y="357"/>
                  </a:lnTo>
                  <a:lnTo>
                    <a:pt x="134" y="357"/>
                  </a:lnTo>
                  <a:lnTo>
                    <a:pt x="134" y="357"/>
                  </a:lnTo>
                  <a:lnTo>
                    <a:pt x="132" y="357"/>
                  </a:lnTo>
                  <a:lnTo>
                    <a:pt x="132" y="357"/>
                  </a:lnTo>
                  <a:lnTo>
                    <a:pt x="132" y="355"/>
                  </a:lnTo>
                  <a:lnTo>
                    <a:pt x="134" y="355"/>
                  </a:lnTo>
                  <a:lnTo>
                    <a:pt x="136" y="355"/>
                  </a:lnTo>
                  <a:lnTo>
                    <a:pt x="136" y="355"/>
                  </a:lnTo>
                  <a:lnTo>
                    <a:pt x="136" y="353"/>
                  </a:lnTo>
                  <a:lnTo>
                    <a:pt x="134" y="353"/>
                  </a:lnTo>
                  <a:lnTo>
                    <a:pt x="134" y="353"/>
                  </a:lnTo>
                  <a:lnTo>
                    <a:pt x="134" y="353"/>
                  </a:lnTo>
                  <a:lnTo>
                    <a:pt x="132" y="353"/>
                  </a:lnTo>
                  <a:lnTo>
                    <a:pt x="130" y="355"/>
                  </a:lnTo>
                  <a:lnTo>
                    <a:pt x="128" y="353"/>
                  </a:lnTo>
                  <a:lnTo>
                    <a:pt x="128" y="353"/>
                  </a:lnTo>
                  <a:lnTo>
                    <a:pt x="126" y="351"/>
                  </a:lnTo>
                  <a:lnTo>
                    <a:pt x="124" y="349"/>
                  </a:lnTo>
                  <a:lnTo>
                    <a:pt x="124" y="349"/>
                  </a:lnTo>
                  <a:lnTo>
                    <a:pt x="124" y="347"/>
                  </a:lnTo>
                  <a:lnTo>
                    <a:pt x="124" y="347"/>
                  </a:lnTo>
                  <a:lnTo>
                    <a:pt x="126" y="345"/>
                  </a:lnTo>
                  <a:lnTo>
                    <a:pt x="128" y="345"/>
                  </a:lnTo>
                  <a:lnTo>
                    <a:pt x="130" y="345"/>
                  </a:lnTo>
                  <a:lnTo>
                    <a:pt x="130" y="343"/>
                  </a:lnTo>
                  <a:lnTo>
                    <a:pt x="130" y="343"/>
                  </a:lnTo>
                  <a:lnTo>
                    <a:pt x="130" y="343"/>
                  </a:lnTo>
                  <a:lnTo>
                    <a:pt x="128" y="343"/>
                  </a:lnTo>
                  <a:lnTo>
                    <a:pt x="128" y="341"/>
                  </a:lnTo>
                  <a:lnTo>
                    <a:pt x="128" y="339"/>
                  </a:lnTo>
                  <a:lnTo>
                    <a:pt x="130" y="339"/>
                  </a:lnTo>
                  <a:lnTo>
                    <a:pt x="130" y="341"/>
                  </a:lnTo>
                  <a:lnTo>
                    <a:pt x="132" y="341"/>
                  </a:lnTo>
                  <a:lnTo>
                    <a:pt x="132" y="341"/>
                  </a:lnTo>
                  <a:lnTo>
                    <a:pt x="134" y="341"/>
                  </a:lnTo>
                  <a:lnTo>
                    <a:pt x="134" y="341"/>
                  </a:lnTo>
                  <a:lnTo>
                    <a:pt x="134" y="341"/>
                  </a:lnTo>
                  <a:lnTo>
                    <a:pt x="134" y="339"/>
                  </a:lnTo>
                  <a:lnTo>
                    <a:pt x="134" y="339"/>
                  </a:lnTo>
                  <a:lnTo>
                    <a:pt x="132" y="339"/>
                  </a:lnTo>
                  <a:lnTo>
                    <a:pt x="130" y="337"/>
                  </a:lnTo>
                  <a:lnTo>
                    <a:pt x="130" y="337"/>
                  </a:lnTo>
                  <a:lnTo>
                    <a:pt x="130" y="337"/>
                  </a:lnTo>
                  <a:lnTo>
                    <a:pt x="130" y="335"/>
                  </a:lnTo>
                  <a:lnTo>
                    <a:pt x="132" y="335"/>
                  </a:lnTo>
                  <a:lnTo>
                    <a:pt x="132" y="335"/>
                  </a:lnTo>
                  <a:lnTo>
                    <a:pt x="132" y="333"/>
                  </a:lnTo>
                  <a:lnTo>
                    <a:pt x="130" y="331"/>
                  </a:lnTo>
                  <a:lnTo>
                    <a:pt x="128" y="331"/>
                  </a:lnTo>
                  <a:lnTo>
                    <a:pt x="128" y="331"/>
                  </a:lnTo>
                  <a:lnTo>
                    <a:pt x="128" y="329"/>
                  </a:lnTo>
                  <a:lnTo>
                    <a:pt x="128" y="329"/>
                  </a:lnTo>
                  <a:lnTo>
                    <a:pt x="130" y="329"/>
                  </a:lnTo>
                  <a:lnTo>
                    <a:pt x="130" y="329"/>
                  </a:lnTo>
                  <a:lnTo>
                    <a:pt x="132" y="329"/>
                  </a:lnTo>
                  <a:lnTo>
                    <a:pt x="134" y="329"/>
                  </a:lnTo>
                  <a:lnTo>
                    <a:pt x="132" y="327"/>
                  </a:lnTo>
                  <a:lnTo>
                    <a:pt x="130" y="327"/>
                  </a:lnTo>
                  <a:lnTo>
                    <a:pt x="128" y="329"/>
                  </a:lnTo>
                  <a:lnTo>
                    <a:pt x="126" y="329"/>
                  </a:lnTo>
                  <a:lnTo>
                    <a:pt x="126" y="327"/>
                  </a:lnTo>
                  <a:lnTo>
                    <a:pt x="126" y="327"/>
                  </a:lnTo>
                  <a:lnTo>
                    <a:pt x="126" y="327"/>
                  </a:lnTo>
                  <a:lnTo>
                    <a:pt x="126" y="325"/>
                  </a:lnTo>
                  <a:lnTo>
                    <a:pt x="128" y="325"/>
                  </a:lnTo>
                  <a:lnTo>
                    <a:pt x="128" y="325"/>
                  </a:lnTo>
                  <a:lnTo>
                    <a:pt x="130" y="325"/>
                  </a:lnTo>
                  <a:lnTo>
                    <a:pt x="130" y="325"/>
                  </a:lnTo>
                  <a:lnTo>
                    <a:pt x="130" y="325"/>
                  </a:lnTo>
                  <a:lnTo>
                    <a:pt x="130" y="325"/>
                  </a:lnTo>
                  <a:lnTo>
                    <a:pt x="130" y="323"/>
                  </a:lnTo>
                  <a:lnTo>
                    <a:pt x="130" y="323"/>
                  </a:lnTo>
                  <a:lnTo>
                    <a:pt x="128" y="321"/>
                  </a:lnTo>
                  <a:lnTo>
                    <a:pt x="130" y="321"/>
                  </a:lnTo>
                  <a:lnTo>
                    <a:pt x="130" y="319"/>
                  </a:lnTo>
                  <a:lnTo>
                    <a:pt x="132" y="319"/>
                  </a:lnTo>
                  <a:lnTo>
                    <a:pt x="132" y="317"/>
                  </a:lnTo>
                  <a:lnTo>
                    <a:pt x="134" y="315"/>
                  </a:lnTo>
                  <a:lnTo>
                    <a:pt x="132" y="313"/>
                  </a:lnTo>
                  <a:lnTo>
                    <a:pt x="132" y="313"/>
                  </a:lnTo>
                  <a:lnTo>
                    <a:pt x="130" y="311"/>
                  </a:lnTo>
                  <a:lnTo>
                    <a:pt x="130" y="311"/>
                  </a:lnTo>
                  <a:lnTo>
                    <a:pt x="132" y="311"/>
                  </a:lnTo>
                  <a:lnTo>
                    <a:pt x="132" y="309"/>
                  </a:lnTo>
                  <a:lnTo>
                    <a:pt x="132" y="309"/>
                  </a:lnTo>
                  <a:lnTo>
                    <a:pt x="132" y="309"/>
                  </a:lnTo>
                  <a:lnTo>
                    <a:pt x="130" y="305"/>
                  </a:lnTo>
                  <a:lnTo>
                    <a:pt x="130" y="305"/>
                  </a:lnTo>
                  <a:lnTo>
                    <a:pt x="130" y="303"/>
                  </a:lnTo>
                  <a:lnTo>
                    <a:pt x="130" y="303"/>
                  </a:lnTo>
                  <a:lnTo>
                    <a:pt x="128" y="301"/>
                  </a:lnTo>
                  <a:lnTo>
                    <a:pt x="126" y="301"/>
                  </a:lnTo>
                  <a:lnTo>
                    <a:pt x="124" y="301"/>
                  </a:lnTo>
                  <a:lnTo>
                    <a:pt x="124" y="299"/>
                  </a:lnTo>
                  <a:lnTo>
                    <a:pt x="122" y="299"/>
                  </a:lnTo>
                  <a:lnTo>
                    <a:pt x="122" y="297"/>
                  </a:lnTo>
                  <a:lnTo>
                    <a:pt x="122" y="295"/>
                  </a:lnTo>
                  <a:lnTo>
                    <a:pt x="122" y="295"/>
                  </a:lnTo>
                  <a:lnTo>
                    <a:pt x="120" y="293"/>
                  </a:lnTo>
                  <a:lnTo>
                    <a:pt x="120" y="293"/>
                  </a:lnTo>
                  <a:lnTo>
                    <a:pt x="118" y="291"/>
                  </a:lnTo>
                  <a:lnTo>
                    <a:pt x="116" y="289"/>
                  </a:lnTo>
                  <a:lnTo>
                    <a:pt x="116" y="287"/>
                  </a:lnTo>
                  <a:lnTo>
                    <a:pt x="118" y="285"/>
                  </a:lnTo>
                  <a:lnTo>
                    <a:pt x="120" y="285"/>
                  </a:lnTo>
                  <a:lnTo>
                    <a:pt x="118" y="283"/>
                  </a:lnTo>
                  <a:lnTo>
                    <a:pt x="118" y="281"/>
                  </a:lnTo>
                  <a:lnTo>
                    <a:pt x="118" y="279"/>
                  </a:lnTo>
                  <a:lnTo>
                    <a:pt x="116" y="273"/>
                  </a:lnTo>
                  <a:lnTo>
                    <a:pt x="116" y="271"/>
                  </a:lnTo>
                  <a:lnTo>
                    <a:pt x="116" y="271"/>
                  </a:lnTo>
                  <a:lnTo>
                    <a:pt x="116" y="271"/>
                  </a:lnTo>
                  <a:lnTo>
                    <a:pt x="116" y="271"/>
                  </a:lnTo>
                  <a:lnTo>
                    <a:pt x="118" y="271"/>
                  </a:lnTo>
                  <a:lnTo>
                    <a:pt x="116" y="269"/>
                  </a:lnTo>
                  <a:lnTo>
                    <a:pt x="116" y="269"/>
                  </a:lnTo>
                  <a:lnTo>
                    <a:pt x="114" y="269"/>
                  </a:lnTo>
                  <a:lnTo>
                    <a:pt x="112" y="267"/>
                  </a:lnTo>
                  <a:lnTo>
                    <a:pt x="112" y="267"/>
                  </a:lnTo>
                  <a:lnTo>
                    <a:pt x="112" y="265"/>
                  </a:lnTo>
                  <a:lnTo>
                    <a:pt x="112" y="263"/>
                  </a:lnTo>
                  <a:lnTo>
                    <a:pt x="110" y="261"/>
                  </a:lnTo>
                  <a:lnTo>
                    <a:pt x="108" y="261"/>
                  </a:lnTo>
                  <a:lnTo>
                    <a:pt x="108" y="259"/>
                  </a:lnTo>
                  <a:lnTo>
                    <a:pt x="108" y="257"/>
                  </a:lnTo>
                  <a:lnTo>
                    <a:pt x="106" y="257"/>
                  </a:lnTo>
                  <a:lnTo>
                    <a:pt x="106" y="257"/>
                  </a:lnTo>
                  <a:lnTo>
                    <a:pt x="106" y="255"/>
                  </a:lnTo>
                  <a:lnTo>
                    <a:pt x="104" y="255"/>
                  </a:lnTo>
                  <a:lnTo>
                    <a:pt x="104" y="255"/>
                  </a:lnTo>
                  <a:lnTo>
                    <a:pt x="104" y="253"/>
                  </a:lnTo>
                  <a:lnTo>
                    <a:pt x="104" y="253"/>
                  </a:lnTo>
                  <a:lnTo>
                    <a:pt x="104" y="251"/>
                  </a:lnTo>
                  <a:lnTo>
                    <a:pt x="102" y="249"/>
                  </a:lnTo>
                  <a:lnTo>
                    <a:pt x="102" y="247"/>
                  </a:lnTo>
                  <a:lnTo>
                    <a:pt x="102" y="247"/>
                  </a:lnTo>
                  <a:lnTo>
                    <a:pt x="100" y="245"/>
                  </a:lnTo>
                  <a:lnTo>
                    <a:pt x="100" y="245"/>
                  </a:lnTo>
                  <a:lnTo>
                    <a:pt x="98" y="247"/>
                  </a:lnTo>
                  <a:lnTo>
                    <a:pt x="98" y="247"/>
                  </a:lnTo>
                  <a:lnTo>
                    <a:pt x="98" y="245"/>
                  </a:lnTo>
                  <a:lnTo>
                    <a:pt x="98" y="245"/>
                  </a:lnTo>
                  <a:lnTo>
                    <a:pt x="100" y="243"/>
                  </a:lnTo>
                  <a:lnTo>
                    <a:pt x="100" y="243"/>
                  </a:lnTo>
                  <a:lnTo>
                    <a:pt x="102" y="243"/>
                  </a:lnTo>
                  <a:lnTo>
                    <a:pt x="102" y="241"/>
                  </a:lnTo>
                  <a:lnTo>
                    <a:pt x="102" y="241"/>
                  </a:lnTo>
                  <a:lnTo>
                    <a:pt x="100" y="239"/>
                  </a:lnTo>
                  <a:lnTo>
                    <a:pt x="98" y="237"/>
                  </a:lnTo>
                  <a:lnTo>
                    <a:pt x="96" y="233"/>
                  </a:lnTo>
                  <a:lnTo>
                    <a:pt x="98" y="231"/>
                  </a:lnTo>
                  <a:lnTo>
                    <a:pt x="98" y="229"/>
                  </a:lnTo>
                  <a:lnTo>
                    <a:pt x="98" y="229"/>
                  </a:lnTo>
                  <a:lnTo>
                    <a:pt x="98" y="227"/>
                  </a:lnTo>
                  <a:lnTo>
                    <a:pt x="96" y="227"/>
                  </a:lnTo>
                  <a:lnTo>
                    <a:pt x="94" y="225"/>
                  </a:lnTo>
                  <a:lnTo>
                    <a:pt x="94" y="225"/>
                  </a:lnTo>
                  <a:lnTo>
                    <a:pt x="94" y="223"/>
                  </a:lnTo>
                  <a:lnTo>
                    <a:pt x="94" y="223"/>
                  </a:lnTo>
                  <a:lnTo>
                    <a:pt x="96" y="223"/>
                  </a:lnTo>
                  <a:lnTo>
                    <a:pt x="96" y="225"/>
                  </a:lnTo>
                  <a:lnTo>
                    <a:pt x="96" y="225"/>
                  </a:lnTo>
                  <a:lnTo>
                    <a:pt x="96" y="225"/>
                  </a:lnTo>
                  <a:lnTo>
                    <a:pt x="98" y="225"/>
                  </a:lnTo>
                  <a:lnTo>
                    <a:pt x="98" y="225"/>
                  </a:lnTo>
                  <a:lnTo>
                    <a:pt x="98" y="223"/>
                  </a:lnTo>
                  <a:lnTo>
                    <a:pt x="96" y="223"/>
                  </a:lnTo>
                  <a:lnTo>
                    <a:pt x="94" y="221"/>
                  </a:lnTo>
                  <a:lnTo>
                    <a:pt x="96" y="219"/>
                  </a:lnTo>
                  <a:lnTo>
                    <a:pt x="96" y="219"/>
                  </a:lnTo>
                  <a:lnTo>
                    <a:pt x="92" y="217"/>
                  </a:lnTo>
                  <a:lnTo>
                    <a:pt x="90" y="215"/>
                  </a:lnTo>
                  <a:lnTo>
                    <a:pt x="88" y="215"/>
                  </a:lnTo>
                  <a:lnTo>
                    <a:pt x="88" y="215"/>
                  </a:lnTo>
                  <a:lnTo>
                    <a:pt x="88" y="215"/>
                  </a:lnTo>
                  <a:lnTo>
                    <a:pt x="86" y="215"/>
                  </a:lnTo>
                  <a:lnTo>
                    <a:pt x="86" y="215"/>
                  </a:lnTo>
                  <a:lnTo>
                    <a:pt x="86" y="213"/>
                  </a:lnTo>
                  <a:lnTo>
                    <a:pt x="88" y="213"/>
                  </a:lnTo>
                  <a:lnTo>
                    <a:pt x="86" y="211"/>
                  </a:lnTo>
                  <a:lnTo>
                    <a:pt x="86" y="211"/>
                  </a:lnTo>
                  <a:lnTo>
                    <a:pt x="84" y="209"/>
                  </a:lnTo>
                  <a:lnTo>
                    <a:pt x="84" y="209"/>
                  </a:lnTo>
                  <a:lnTo>
                    <a:pt x="84" y="209"/>
                  </a:lnTo>
                  <a:lnTo>
                    <a:pt x="84" y="207"/>
                  </a:lnTo>
                  <a:lnTo>
                    <a:pt x="84" y="207"/>
                  </a:lnTo>
                  <a:lnTo>
                    <a:pt x="86" y="207"/>
                  </a:lnTo>
                  <a:lnTo>
                    <a:pt x="86" y="205"/>
                  </a:lnTo>
                  <a:lnTo>
                    <a:pt x="84" y="203"/>
                  </a:lnTo>
                  <a:lnTo>
                    <a:pt x="80" y="201"/>
                  </a:lnTo>
                  <a:lnTo>
                    <a:pt x="80" y="203"/>
                  </a:lnTo>
                  <a:lnTo>
                    <a:pt x="80" y="203"/>
                  </a:lnTo>
                  <a:lnTo>
                    <a:pt x="78" y="201"/>
                  </a:lnTo>
                  <a:lnTo>
                    <a:pt x="78" y="201"/>
                  </a:lnTo>
                  <a:lnTo>
                    <a:pt x="78" y="201"/>
                  </a:lnTo>
                  <a:lnTo>
                    <a:pt x="78" y="201"/>
                  </a:lnTo>
                  <a:lnTo>
                    <a:pt x="78" y="199"/>
                  </a:lnTo>
                  <a:lnTo>
                    <a:pt x="74" y="199"/>
                  </a:lnTo>
                  <a:lnTo>
                    <a:pt x="72" y="197"/>
                  </a:lnTo>
                  <a:lnTo>
                    <a:pt x="72" y="197"/>
                  </a:lnTo>
                  <a:lnTo>
                    <a:pt x="72" y="197"/>
                  </a:lnTo>
                  <a:lnTo>
                    <a:pt x="72" y="195"/>
                  </a:lnTo>
                  <a:lnTo>
                    <a:pt x="74" y="195"/>
                  </a:lnTo>
                  <a:lnTo>
                    <a:pt x="74" y="195"/>
                  </a:lnTo>
                  <a:lnTo>
                    <a:pt x="76" y="195"/>
                  </a:lnTo>
                  <a:lnTo>
                    <a:pt x="74" y="193"/>
                  </a:lnTo>
                  <a:lnTo>
                    <a:pt x="74" y="191"/>
                  </a:lnTo>
                  <a:lnTo>
                    <a:pt x="76" y="189"/>
                  </a:lnTo>
                  <a:lnTo>
                    <a:pt x="76" y="189"/>
                  </a:lnTo>
                  <a:lnTo>
                    <a:pt x="78" y="189"/>
                  </a:lnTo>
                  <a:lnTo>
                    <a:pt x="78" y="187"/>
                  </a:lnTo>
                  <a:lnTo>
                    <a:pt x="76" y="187"/>
                  </a:lnTo>
                  <a:lnTo>
                    <a:pt x="76" y="187"/>
                  </a:lnTo>
                  <a:lnTo>
                    <a:pt x="76" y="187"/>
                  </a:lnTo>
                  <a:lnTo>
                    <a:pt x="74" y="187"/>
                  </a:lnTo>
                  <a:lnTo>
                    <a:pt x="74" y="187"/>
                  </a:lnTo>
                  <a:lnTo>
                    <a:pt x="74" y="185"/>
                  </a:lnTo>
                  <a:lnTo>
                    <a:pt x="74" y="185"/>
                  </a:lnTo>
                  <a:lnTo>
                    <a:pt x="74" y="183"/>
                  </a:lnTo>
                  <a:lnTo>
                    <a:pt x="74" y="183"/>
                  </a:lnTo>
                  <a:lnTo>
                    <a:pt x="72" y="181"/>
                  </a:lnTo>
                  <a:lnTo>
                    <a:pt x="70" y="179"/>
                  </a:lnTo>
                  <a:lnTo>
                    <a:pt x="70" y="177"/>
                  </a:lnTo>
                  <a:lnTo>
                    <a:pt x="68" y="177"/>
                  </a:lnTo>
                  <a:lnTo>
                    <a:pt x="68" y="177"/>
                  </a:lnTo>
                  <a:lnTo>
                    <a:pt x="68" y="171"/>
                  </a:lnTo>
                  <a:lnTo>
                    <a:pt x="66" y="169"/>
                  </a:lnTo>
                  <a:lnTo>
                    <a:pt x="66" y="167"/>
                  </a:lnTo>
                  <a:lnTo>
                    <a:pt x="64" y="167"/>
                  </a:lnTo>
                  <a:lnTo>
                    <a:pt x="64" y="165"/>
                  </a:lnTo>
                  <a:lnTo>
                    <a:pt x="64" y="165"/>
                  </a:lnTo>
                  <a:lnTo>
                    <a:pt x="62" y="163"/>
                  </a:lnTo>
                  <a:lnTo>
                    <a:pt x="60" y="163"/>
                  </a:lnTo>
                  <a:lnTo>
                    <a:pt x="58" y="163"/>
                  </a:lnTo>
                  <a:lnTo>
                    <a:pt x="58" y="161"/>
                  </a:lnTo>
                  <a:lnTo>
                    <a:pt x="58" y="161"/>
                  </a:lnTo>
                  <a:lnTo>
                    <a:pt x="58" y="159"/>
                  </a:lnTo>
                  <a:lnTo>
                    <a:pt x="58" y="159"/>
                  </a:lnTo>
                  <a:lnTo>
                    <a:pt x="56" y="157"/>
                  </a:lnTo>
                  <a:lnTo>
                    <a:pt x="56" y="155"/>
                  </a:lnTo>
                  <a:lnTo>
                    <a:pt x="56" y="155"/>
                  </a:lnTo>
                  <a:lnTo>
                    <a:pt x="56" y="153"/>
                  </a:lnTo>
                  <a:lnTo>
                    <a:pt x="58" y="153"/>
                  </a:lnTo>
                  <a:lnTo>
                    <a:pt x="58" y="153"/>
                  </a:lnTo>
                  <a:lnTo>
                    <a:pt x="58" y="151"/>
                  </a:lnTo>
                  <a:lnTo>
                    <a:pt x="56" y="151"/>
                  </a:lnTo>
                  <a:lnTo>
                    <a:pt x="56" y="149"/>
                  </a:lnTo>
                  <a:lnTo>
                    <a:pt x="56" y="147"/>
                  </a:lnTo>
                  <a:lnTo>
                    <a:pt x="58" y="147"/>
                  </a:lnTo>
                  <a:lnTo>
                    <a:pt x="58" y="147"/>
                  </a:lnTo>
                  <a:lnTo>
                    <a:pt x="56" y="145"/>
                  </a:lnTo>
                  <a:lnTo>
                    <a:pt x="56" y="145"/>
                  </a:lnTo>
                  <a:lnTo>
                    <a:pt x="56" y="143"/>
                  </a:lnTo>
                  <a:lnTo>
                    <a:pt x="56" y="143"/>
                  </a:lnTo>
                  <a:lnTo>
                    <a:pt x="58" y="143"/>
                  </a:lnTo>
                  <a:lnTo>
                    <a:pt x="58" y="143"/>
                  </a:lnTo>
                  <a:lnTo>
                    <a:pt x="58" y="143"/>
                  </a:lnTo>
                  <a:lnTo>
                    <a:pt x="60" y="143"/>
                  </a:lnTo>
                  <a:lnTo>
                    <a:pt x="60" y="143"/>
                  </a:lnTo>
                  <a:lnTo>
                    <a:pt x="58" y="141"/>
                  </a:lnTo>
                  <a:lnTo>
                    <a:pt x="58" y="141"/>
                  </a:lnTo>
                  <a:lnTo>
                    <a:pt x="58" y="139"/>
                  </a:lnTo>
                  <a:lnTo>
                    <a:pt x="58" y="138"/>
                  </a:lnTo>
                  <a:lnTo>
                    <a:pt x="58" y="138"/>
                  </a:lnTo>
                  <a:lnTo>
                    <a:pt x="56" y="138"/>
                  </a:lnTo>
                  <a:lnTo>
                    <a:pt x="56" y="136"/>
                  </a:lnTo>
                  <a:lnTo>
                    <a:pt x="56" y="136"/>
                  </a:lnTo>
                  <a:lnTo>
                    <a:pt x="52" y="132"/>
                  </a:lnTo>
                  <a:lnTo>
                    <a:pt x="50" y="130"/>
                  </a:lnTo>
                  <a:lnTo>
                    <a:pt x="50" y="128"/>
                  </a:lnTo>
                  <a:lnTo>
                    <a:pt x="48" y="126"/>
                  </a:lnTo>
                  <a:lnTo>
                    <a:pt x="46" y="126"/>
                  </a:lnTo>
                  <a:lnTo>
                    <a:pt x="46" y="126"/>
                  </a:lnTo>
                  <a:lnTo>
                    <a:pt x="44" y="126"/>
                  </a:lnTo>
                  <a:lnTo>
                    <a:pt x="42" y="124"/>
                  </a:lnTo>
                  <a:lnTo>
                    <a:pt x="42" y="122"/>
                  </a:lnTo>
                  <a:lnTo>
                    <a:pt x="42" y="120"/>
                  </a:lnTo>
                  <a:lnTo>
                    <a:pt x="42" y="120"/>
                  </a:lnTo>
                  <a:lnTo>
                    <a:pt x="42" y="118"/>
                  </a:lnTo>
                  <a:lnTo>
                    <a:pt x="42" y="116"/>
                  </a:lnTo>
                  <a:lnTo>
                    <a:pt x="40" y="116"/>
                  </a:lnTo>
                  <a:lnTo>
                    <a:pt x="40" y="112"/>
                  </a:lnTo>
                  <a:lnTo>
                    <a:pt x="40" y="112"/>
                  </a:lnTo>
                  <a:lnTo>
                    <a:pt x="40" y="110"/>
                  </a:lnTo>
                  <a:lnTo>
                    <a:pt x="40" y="106"/>
                  </a:lnTo>
                  <a:lnTo>
                    <a:pt x="42" y="104"/>
                  </a:lnTo>
                  <a:lnTo>
                    <a:pt x="42" y="102"/>
                  </a:lnTo>
                  <a:lnTo>
                    <a:pt x="42" y="102"/>
                  </a:lnTo>
                  <a:lnTo>
                    <a:pt x="42" y="100"/>
                  </a:lnTo>
                  <a:lnTo>
                    <a:pt x="42" y="98"/>
                  </a:lnTo>
                  <a:lnTo>
                    <a:pt x="40" y="98"/>
                  </a:lnTo>
                  <a:lnTo>
                    <a:pt x="40" y="96"/>
                  </a:lnTo>
                  <a:lnTo>
                    <a:pt x="38" y="94"/>
                  </a:lnTo>
                  <a:lnTo>
                    <a:pt x="36" y="92"/>
                  </a:lnTo>
                  <a:lnTo>
                    <a:pt x="36" y="90"/>
                  </a:lnTo>
                  <a:lnTo>
                    <a:pt x="36" y="90"/>
                  </a:lnTo>
                  <a:lnTo>
                    <a:pt x="38" y="88"/>
                  </a:lnTo>
                  <a:lnTo>
                    <a:pt x="38" y="86"/>
                  </a:lnTo>
                  <a:lnTo>
                    <a:pt x="36" y="84"/>
                  </a:lnTo>
                  <a:lnTo>
                    <a:pt x="34" y="84"/>
                  </a:lnTo>
                  <a:lnTo>
                    <a:pt x="36" y="76"/>
                  </a:lnTo>
                  <a:lnTo>
                    <a:pt x="34" y="70"/>
                  </a:lnTo>
                  <a:lnTo>
                    <a:pt x="34" y="68"/>
                  </a:lnTo>
                  <a:lnTo>
                    <a:pt x="34" y="68"/>
                  </a:lnTo>
                  <a:lnTo>
                    <a:pt x="32" y="66"/>
                  </a:lnTo>
                  <a:lnTo>
                    <a:pt x="28" y="64"/>
                  </a:lnTo>
                  <a:lnTo>
                    <a:pt x="24" y="58"/>
                  </a:lnTo>
                  <a:lnTo>
                    <a:pt x="22" y="58"/>
                  </a:lnTo>
                  <a:lnTo>
                    <a:pt x="22" y="56"/>
                  </a:lnTo>
                  <a:lnTo>
                    <a:pt x="20" y="56"/>
                  </a:lnTo>
                  <a:lnTo>
                    <a:pt x="20" y="54"/>
                  </a:lnTo>
                  <a:lnTo>
                    <a:pt x="20" y="52"/>
                  </a:lnTo>
                  <a:lnTo>
                    <a:pt x="22" y="50"/>
                  </a:lnTo>
                  <a:lnTo>
                    <a:pt x="22" y="48"/>
                  </a:lnTo>
                  <a:lnTo>
                    <a:pt x="20" y="48"/>
                  </a:lnTo>
                  <a:lnTo>
                    <a:pt x="18" y="46"/>
                  </a:lnTo>
                  <a:lnTo>
                    <a:pt x="18" y="46"/>
                  </a:lnTo>
                  <a:lnTo>
                    <a:pt x="20" y="44"/>
                  </a:lnTo>
                  <a:lnTo>
                    <a:pt x="20" y="42"/>
                  </a:lnTo>
                  <a:lnTo>
                    <a:pt x="18" y="42"/>
                  </a:lnTo>
                  <a:lnTo>
                    <a:pt x="18" y="40"/>
                  </a:lnTo>
                  <a:lnTo>
                    <a:pt x="16" y="38"/>
                  </a:lnTo>
                  <a:lnTo>
                    <a:pt x="12" y="38"/>
                  </a:lnTo>
                  <a:lnTo>
                    <a:pt x="12" y="34"/>
                  </a:lnTo>
                  <a:lnTo>
                    <a:pt x="12" y="32"/>
                  </a:lnTo>
                  <a:lnTo>
                    <a:pt x="10" y="30"/>
                  </a:lnTo>
                  <a:lnTo>
                    <a:pt x="8" y="24"/>
                  </a:lnTo>
                  <a:lnTo>
                    <a:pt x="8" y="22"/>
                  </a:lnTo>
                  <a:lnTo>
                    <a:pt x="8" y="22"/>
                  </a:lnTo>
                  <a:lnTo>
                    <a:pt x="10" y="22"/>
                  </a:lnTo>
                  <a:lnTo>
                    <a:pt x="10" y="22"/>
                  </a:lnTo>
                  <a:lnTo>
                    <a:pt x="10" y="22"/>
                  </a:lnTo>
                  <a:lnTo>
                    <a:pt x="12" y="20"/>
                  </a:lnTo>
                  <a:lnTo>
                    <a:pt x="12" y="20"/>
                  </a:lnTo>
                  <a:lnTo>
                    <a:pt x="10" y="20"/>
                  </a:lnTo>
                  <a:lnTo>
                    <a:pt x="8" y="18"/>
                  </a:lnTo>
                  <a:lnTo>
                    <a:pt x="8" y="18"/>
                  </a:lnTo>
                  <a:lnTo>
                    <a:pt x="4" y="20"/>
                  </a:lnTo>
                  <a:lnTo>
                    <a:pt x="2" y="18"/>
                  </a:lnTo>
                  <a:lnTo>
                    <a:pt x="2" y="18"/>
                  </a:lnTo>
                  <a:lnTo>
                    <a:pt x="2" y="18"/>
                  </a:lnTo>
                  <a:lnTo>
                    <a:pt x="2" y="16"/>
                  </a:lnTo>
                  <a:lnTo>
                    <a:pt x="2" y="16"/>
                  </a:lnTo>
                  <a:lnTo>
                    <a:pt x="4" y="14"/>
                  </a:lnTo>
                  <a:lnTo>
                    <a:pt x="6" y="12"/>
                  </a:lnTo>
                  <a:lnTo>
                    <a:pt x="10" y="10"/>
                  </a:lnTo>
                  <a:lnTo>
                    <a:pt x="12" y="10"/>
                  </a:lnTo>
                  <a:lnTo>
                    <a:pt x="12" y="8"/>
                  </a:lnTo>
                  <a:lnTo>
                    <a:pt x="10" y="8"/>
                  </a:lnTo>
                  <a:lnTo>
                    <a:pt x="8" y="8"/>
                  </a:lnTo>
                  <a:lnTo>
                    <a:pt x="6" y="10"/>
                  </a:lnTo>
                  <a:lnTo>
                    <a:pt x="4" y="10"/>
                  </a:lnTo>
                  <a:lnTo>
                    <a:pt x="2" y="10"/>
                  </a:lnTo>
                  <a:lnTo>
                    <a:pt x="2" y="10"/>
                  </a:lnTo>
                  <a:lnTo>
                    <a:pt x="2" y="8"/>
                  </a:lnTo>
                  <a:lnTo>
                    <a:pt x="0" y="6"/>
                  </a:lnTo>
                  <a:lnTo>
                    <a:pt x="0" y="6"/>
                  </a:lnTo>
                  <a:lnTo>
                    <a:pt x="2" y="2"/>
                  </a:lnTo>
                  <a:lnTo>
                    <a:pt x="4" y="0"/>
                  </a:lnTo>
                  <a:lnTo>
                    <a:pt x="6" y="0"/>
                  </a:lnTo>
                  <a:lnTo>
                    <a:pt x="6"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04" name="Freeform 16"/>
            <p:cNvSpPr>
              <a:spLocks/>
            </p:cNvSpPr>
            <p:nvPr/>
          </p:nvSpPr>
          <p:spPr bwMode="auto">
            <a:xfrm>
              <a:off x="1478" y="1233"/>
              <a:ext cx="412" cy="128"/>
            </a:xfrm>
            <a:custGeom>
              <a:avLst/>
              <a:gdLst>
                <a:gd name="T0" fmla="*/ 0 w 412"/>
                <a:gd name="T1" fmla="*/ 0 h 128"/>
                <a:gd name="T2" fmla="*/ 408 w 412"/>
                <a:gd name="T3" fmla="*/ 0 h 128"/>
                <a:gd name="T4" fmla="*/ 408 w 412"/>
                <a:gd name="T5" fmla="*/ 82 h 128"/>
                <a:gd name="T6" fmla="*/ 412 w 412"/>
                <a:gd name="T7" fmla="*/ 82 h 128"/>
                <a:gd name="T8" fmla="*/ 412 w 412"/>
                <a:gd name="T9" fmla="*/ 128 h 128"/>
                <a:gd name="T10" fmla="*/ 354 w 412"/>
                <a:gd name="T11" fmla="*/ 128 h 128"/>
                <a:gd name="T12" fmla="*/ 354 w 412"/>
                <a:gd name="T13" fmla="*/ 112 h 128"/>
                <a:gd name="T14" fmla="*/ 10 w 412"/>
                <a:gd name="T15" fmla="*/ 112 h 128"/>
                <a:gd name="T16" fmla="*/ 8 w 412"/>
                <a:gd name="T17" fmla="*/ 82 h 128"/>
                <a:gd name="T18" fmla="*/ 0 w 412"/>
                <a:gd name="T19" fmla="*/ 82 h 128"/>
                <a:gd name="T20" fmla="*/ 0 w 412"/>
                <a:gd name="T21" fmla="*/ 0 h 128"/>
                <a:gd name="T22" fmla="*/ 0 w 412"/>
                <a:gd name="T23" fmla="*/ 0 h 128"/>
                <a:gd name="T24" fmla="*/ 0 w 412"/>
                <a:gd name="T2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128">
                  <a:moveTo>
                    <a:pt x="0" y="0"/>
                  </a:moveTo>
                  <a:lnTo>
                    <a:pt x="408" y="0"/>
                  </a:lnTo>
                  <a:lnTo>
                    <a:pt x="408" y="82"/>
                  </a:lnTo>
                  <a:lnTo>
                    <a:pt x="412" y="82"/>
                  </a:lnTo>
                  <a:lnTo>
                    <a:pt x="412" y="128"/>
                  </a:lnTo>
                  <a:lnTo>
                    <a:pt x="354" y="128"/>
                  </a:lnTo>
                  <a:lnTo>
                    <a:pt x="354" y="112"/>
                  </a:lnTo>
                  <a:lnTo>
                    <a:pt x="10" y="112"/>
                  </a:lnTo>
                  <a:lnTo>
                    <a:pt x="8" y="82"/>
                  </a:lnTo>
                  <a:lnTo>
                    <a:pt x="0" y="82"/>
                  </a:lnTo>
                  <a:lnTo>
                    <a:pt x="0" y="0"/>
                  </a:lnTo>
                  <a:lnTo>
                    <a:pt x="0" y="0"/>
                  </a:lnTo>
                  <a:lnTo>
                    <a:pt x="0"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05" name="Freeform 17"/>
            <p:cNvSpPr>
              <a:spLocks/>
            </p:cNvSpPr>
            <p:nvPr/>
          </p:nvSpPr>
          <p:spPr bwMode="auto">
            <a:xfrm>
              <a:off x="1890" y="1315"/>
              <a:ext cx="184" cy="465"/>
            </a:xfrm>
            <a:custGeom>
              <a:avLst/>
              <a:gdLst>
                <a:gd name="T0" fmla="*/ 0 w 184"/>
                <a:gd name="T1" fmla="*/ 0 h 465"/>
                <a:gd name="T2" fmla="*/ 160 w 184"/>
                <a:gd name="T3" fmla="*/ 0 h 465"/>
                <a:gd name="T4" fmla="*/ 146 w 184"/>
                <a:gd name="T5" fmla="*/ 16 h 465"/>
                <a:gd name="T6" fmla="*/ 144 w 184"/>
                <a:gd name="T7" fmla="*/ 32 h 465"/>
                <a:gd name="T8" fmla="*/ 142 w 184"/>
                <a:gd name="T9" fmla="*/ 59 h 465"/>
                <a:gd name="T10" fmla="*/ 142 w 184"/>
                <a:gd name="T11" fmla="*/ 61 h 465"/>
                <a:gd name="T12" fmla="*/ 144 w 184"/>
                <a:gd name="T13" fmla="*/ 63 h 465"/>
                <a:gd name="T14" fmla="*/ 150 w 184"/>
                <a:gd name="T15" fmla="*/ 69 h 465"/>
                <a:gd name="T16" fmla="*/ 154 w 184"/>
                <a:gd name="T17" fmla="*/ 71 h 465"/>
                <a:gd name="T18" fmla="*/ 172 w 184"/>
                <a:gd name="T19" fmla="*/ 77 h 465"/>
                <a:gd name="T20" fmla="*/ 172 w 184"/>
                <a:gd name="T21" fmla="*/ 185 h 465"/>
                <a:gd name="T22" fmla="*/ 178 w 184"/>
                <a:gd name="T23" fmla="*/ 183 h 465"/>
                <a:gd name="T24" fmla="*/ 178 w 184"/>
                <a:gd name="T25" fmla="*/ 373 h 465"/>
                <a:gd name="T26" fmla="*/ 184 w 184"/>
                <a:gd name="T27" fmla="*/ 373 h 465"/>
                <a:gd name="T28" fmla="*/ 184 w 184"/>
                <a:gd name="T29" fmla="*/ 465 h 465"/>
                <a:gd name="T30" fmla="*/ 14 w 184"/>
                <a:gd name="T31" fmla="*/ 465 h 465"/>
                <a:gd name="T32" fmla="*/ 16 w 184"/>
                <a:gd name="T33" fmla="*/ 279 h 465"/>
                <a:gd name="T34" fmla="*/ 14 w 184"/>
                <a:gd name="T35" fmla="*/ 277 h 465"/>
                <a:gd name="T36" fmla="*/ 14 w 184"/>
                <a:gd name="T37" fmla="*/ 185 h 465"/>
                <a:gd name="T38" fmla="*/ 2 w 184"/>
                <a:gd name="T39" fmla="*/ 185 h 465"/>
                <a:gd name="T40" fmla="*/ 0 w 184"/>
                <a:gd name="T41" fmla="*/ 0 h 465"/>
                <a:gd name="T42" fmla="*/ 0 w 184"/>
                <a:gd name="T43" fmla="*/ 0 h 465"/>
                <a:gd name="T44" fmla="*/ 0 w 184"/>
                <a:gd name="T45"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465">
                  <a:moveTo>
                    <a:pt x="0" y="0"/>
                  </a:moveTo>
                  <a:lnTo>
                    <a:pt x="160" y="0"/>
                  </a:lnTo>
                  <a:lnTo>
                    <a:pt x="146" y="16"/>
                  </a:lnTo>
                  <a:lnTo>
                    <a:pt x="144" y="32"/>
                  </a:lnTo>
                  <a:lnTo>
                    <a:pt x="142" y="59"/>
                  </a:lnTo>
                  <a:lnTo>
                    <a:pt x="142" y="61"/>
                  </a:lnTo>
                  <a:lnTo>
                    <a:pt x="144" y="63"/>
                  </a:lnTo>
                  <a:lnTo>
                    <a:pt x="150" y="69"/>
                  </a:lnTo>
                  <a:lnTo>
                    <a:pt x="154" y="71"/>
                  </a:lnTo>
                  <a:lnTo>
                    <a:pt x="172" y="77"/>
                  </a:lnTo>
                  <a:lnTo>
                    <a:pt x="172" y="185"/>
                  </a:lnTo>
                  <a:lnTo>
                    <a:pt x="178" y="183"/>
                  </a:lnTo>
                  <a:lnTo>
                    <a:pt x="178" y="373"/>
                  </a:lnTo>
                  <a:lnTo>
                    <a:pt x="184" y="373"/>
                  </a:lnTo>
                  <a:lnTo>
                    <a:pt x="184" y="465"/>
                  </a:lnTo>
                  <a:lnTo>
                    <a:pt x="14" y="465"/>
                  </a:lnTo>
                  <a:lnTo>
                    <a:pt x="16" y="279"/>
                  </a:lnTo>
                  <a:lnTo>
                    <a:pt x="14" y="277"/>
                  </a:lnTo>
                  <a:lnTo>
                    <a:pt x="14" y="185"/>
                  </a:lnTo>
                  <a:lnTo>
                    <a:pt x="2" y="185"/>
                  </a:lnTo>
                  <a:lnTo>
                    <a:pt x="0" y="0"/>
                  </a:lnTo>
                  <a:lnTo>
                    <a:pt x="0" y="0"/>
                  </a:lnTo>
                  <a:lnTo>
                    <a:pt x="0"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06" name="Freeform 18"/>
            <p:cNvSpPr>
              <a:spLocks/>
            </p:cNvSpPr>
            <p:nvPr/>
          </p:nvSpPr>
          <p:spPr bwMode="auto">
            <a:xfrm>
              <a:off x="1486" y="1345"/>
              <a:ext cx="346" cy="109"/>
            </a:xfrm>
            <a:custGeom>
              <a:avLst/>
              <a:gdLst>
                <a:gd name="T0" fmla="*/ 2 w 346"/>
                <a:gd name="T1" fmla="*/ 0 h 109"/>
                <a:gd name="T2" fmla="*/ 346 w 346"/>
                <a:gd name="T3" fmla="*/ 0 h 109"/>
                <a:gd name="T4" fmla="*/ 346 w 346"/>
                <a:gd name="T5" fmla="*/ 61 h 109"/>
                <a:gd name="T6" fmla="*/ 288 w 346"/>
                <a:gd name="T7" fmla="*/ 61 h 109"/>
                <a:gd name="T8" fmla="*/ 288 w 346"/>
                <a:gd name="T9" fmla="*/ 109 h 109"/>
                <a:gd name="T10" fmla="*/ 60 w 346"/>
                <a:gd name="T11" fmla="*/ 107 h 109"/>
                <a:gd name="T12" fmla="*/ 60 w 346"/>
                <a:gd name="T13" fmla="*/ 61 h 109"/>
                <a:gd name="T14" fmla="*/ 0 w 346"/>
                <a:gd name="T15" fmla="*/ 61 h 109"/>
                <a:gd name="T16" fmla="*/ 2 w 346"/>
                <a:gd name="T17" fmla="*/ 0 h 109"/>
                <a:gd name="T18" fmla="*/ 2 w 346"/>
                <a:gd name="T19" fmla="*/ 0 h 109"/>
                <a:gd name="T20" fmla="*/ 2 w 346"/>
                <a:gd name="T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6" h="109">
                  <a:moveTo>
                    <a:pt x="2" y="0"/>
                  </a:moveTo>
                  <a:lnTo>
                    <a:pt x="346" y="0"/>
                  </a:lnTo>
                  <a:lnTo>
                    <a:pt x="346" y="61"/>
                  </a:lnTo>
                  <a:lnTo>
                    <a:pt x="288" y="61"/>
                  </a:lnTo>
                  <a:lnTo>
                    <a:pt x="288" y="109"/>
                  </a:lnTo>
                  <a:lnTo>
                    <a:pt x="60" y="107"/>
                  </a:lnTo>
                  <a:lnTo>
                    <a:pt x="60" y="61"/>
                  </a:lnTo>
                  <a:lnTo>
                    <a:pt x="0" y="61"/>
                  </a:lnTo>
                  <a:lnTo>
                    <a:pt x="2" y="0"/>
                  </a:lnTo>
                  <a:lnTo>
                    <a:pt x="2" y="0"/>
                  </a:lnTo>
                  <a:lnTo>
                    <a:pt x="2" y="0"/>
                  </a:lnTo>
                  <a:close/>
                </a:path>
              </a:pathLst>
            </a:custGeom>
            <a:solidFill>
              <a:srgbClr val="FFC000"/>
            </a:solidFill>
            <a:ln w="3175" cmpd="sng">
              <a:solidFill>
                <a:srgbClr val="000000"/>
              </a:solidFill>
              <a:round/>
              <a:headEnd/>
              <a:tailEnd/>
            </a:ln>
          </p:spPr>
          <p:txBody>
            <a:bodyPr/>
            <a:lstStyle/>
            <a:p>
              <a:endParaRPr lang="en-US"/>
            </a:p>
          </p:txBody>
        </p:sp>
        <p:sp>
          <p:nvSpPr>
            <p:cNvPr id="107" name="Freeform 19"/>
            <p:cNvSpPr>
              <a:spLocks/>
            </p:cNvSpPr>
            <p:nvPr/>
          </p:nvSpPr>
          <p:spPr bwMode="auto">
            <a:xfrm>
              <a:off x="2410" y="1378"/>
              <a:ext cx="609" cy="468"/>
            </a:xfrm>
            <a:custGeom>
              <a:avLst/>
              <a:gdLst>
                <a:gd name="T0" fmla="*/ 288 w 609"/>
                <a:gd name="T1" fmla="*/ 28 h 468"/>
                <a:gd name="T2" fmla="*/ 597 w 609"/>
                <a:gd name="T3" fmla="*/ 2 h 468"/>
                <a:gd name="T4" fmla="*/ 603 w 609"/>
                <a:gd name="T5" fmla="*/ 96 h 468"/>
                <a:gd name="T6" fmla="*/ 609 w 609"/>
                <a:gd name="T7" fmla="*/ 424 h 468"/>
                <a:gd name="T8" fmla="*/ 288 w 609"/>
                <a:gd name="T9" fmla="*/ 466 h 468"/>
                <a:gd name="T10" fmla="*/ 284 w 609"/>
                <a:gd name="T11" fmla="*/ 370 h 468"/>
                <a:gd name="T12" fmla="*/ 280 w 609"/>
                <a:gd name="T13" fmla="*/ 368 h 468"/>
                <a:gd name="T14" fmla="*/ 278 w 609"/>
                <a:gd name="T15" fmla="*/ 366 h 468"/>
                <a:gd name="T16" fmla="*/ 274 w 609"/>
                <a:gd name="T17" fmla="*/ 350 h 468"/>
                <a:gd name="T18" fmla="*/ 276 w 609"/>
                <a:gd name="T19" fmla="*/ 348 h 468"/>
                <a:gd name="T20" fmla="*/ 278 w 609"/>
                <a:gd name="T21" fmla="*/ 344 h 468"/>
                <a:gd name="T22" fmla="*/ 282 w 609"/>
                <a:gd name="T23" fmla="*/ 342 h 468"/>
                <a:gd name="T24" fmla="*/ 282 w 609"/>
                <a:gd name="T25" fmla="*/ 334 h 468"/>
                <a:gd name="T26" fmla="*/ 286 w 609"/>
                <a:gd name="T27" fmla="*/ 336 h 468"/>
                <a:gd name="T28" fmla="*/ 286 w 609"/>
                <a:gd name="T29" fmla="*/ 332 h 468"/>
                <a:gd name="T30" fmla="*/ 286 w 609"/>
                <a:gd name="T31" fmla="*/ 326 h 468"/>
                <a:gd name="T32" fmla="*/ 288 w 609"/>
                <a:gd name="T33" fmla="*/ 324 h 468"/>
                <a:gd name="T34" fmla="*/ 290 w 609"/>
                <a:gd name="T35" fmla="*/ 320 h 468"/>
                <a:gd name="T36" fmla="*/ 286 w 609"/>
                <a:gd name="T37" fmla="*/ 318 h 468"/>
                <a:gd name="T38" fmla="*/ 270 w 609"/>
                <a:gd name="T39" fmla="*/ 320 h 468"/>
                <a:gd name="T40" fmla="*/ 256 w 609"/>
                <a:gd name="T41" fmla="*/ 318 h 468"/>
                <a:gd name="T42" fmla="*/ 248 w 609"/>
                <a:gd name="T43" fmla="*/ 312 h 468"/>
                <a:gd name="T44" fmla="*/ 240 w 609"/>
                <a:gd name="T45" fmla="*/ 308 h 468"/>
                <a:gd name="T46" fmla="*/ 234 w 609"/>
                <a:gd name="T47" fmla="*/ 316 h 468"/>
                <a:gd name="T48" fmla="*/ 228 w 609"/>
                <a:gd name="T49" fmla="*/ 322 h 468"/>
                <a:gd name="T50" fmla="*/ 224 w 609"/>
                <a:gd name="T51" fmla="*/ 324 h 468"/>
                <a:gd name="T52" fmla="*/ 220 w 609"/>
                <a:gd name="T53" fmla="*/ 322 h 468"/>
                <a:gd name="T54" fmla="*/ 216 w 609"/>
                <a:gd name="T55" fmla="*/ 320 h 468"/>
                <a:gd name="T56" fmla="*/ 210 w 609"/>
                <a:gd name="T57" fmla="*/ 316 h 468"/>
                <a:gd name="T58" fmla="*/ 206 w 609"/>
                <a:gd name="T59" fmla="*/ 308 h 468"/>
                <a:gd name="T60" fmla="*/ 196 w 609"/>
                <a:gd name="T61" fmla="*/ 302 h 468"/>
                <a:gd name="T62" fmla="*/ 186 w 609"/>
                <a:gd name="T63" fmla="*/ 298 h 468"/>
                <a:gd name="T64" fmla="*/ 174 w 609"/>
                <a:gd name="T65" fmla="*/ 292 h 468"/>
                <a:gd name="T66" fmla="*/ 170 w 609"/>
                <a:gd name="T67" fmla="*/ 268 h 468"/>
                <a:gd name="T68" fmla="*/ 174 w 609"/>
                <a:gd name="T69" fmla="*/ 262 h 468"/>
                <a:gd name="T70" fmla="*/ 172 w 609"/>
                <a:gd name="T71" fmla="*/ 260 h 468"/>
                <a:gd name="T72" fmla="*/ 166 w 609"/>
                <a:gd name="T73" fmla="*/ 254 h 468"/>
                <a:gd name="T74" fmla="*/ 164 w 609"/>
                <a:gd name="T75" fmla="*/ 252 h 468"/>
                <a:gd name="T76" fmla="*/ 156 w 609"/>
                <a:gd name="T77" fmla="*/ 238 h 468"/>
                <a:gd name="T78" fmla="*/ 146 w 609"/>
                <a:gd name="T79" fmla="*/ 226 h 468"/>
                <a:gd name="T80" fmla="*/ 138 w 609"/>
                <a:gd name="T81" fmla="*/ 226 h 468"/>
                <a:gd name="T82" fmla="*/ 44 w 609"/>
                <a:gd name="T83" fmla="*/ 260 h 468"/>
                <a:gd name="T84" fmla="*/ 32 w 609"/>
                <a:gd name="T85" fmla="*/ 256 h 468"/>
                <a:gd name="T86" fmla="*/ 24 w 609"/>
                <a:gd name="T87" fmla="*/ 254 h 468"/>
                <a:gd name="T88" fmla="*/ 18 w 609"/>
                <a:gd name="T89" fmla="*/ 252 h 468"/>
                <a:gd name="T90" fmla="*/ 16 w 609"/>
                <a:gd name="T91" fmla="*/ 254 h 468"/>
                <a:gd name="T92" fmla="*/ 6 w 609"/>
                <a:gd name="T93" fmla="*/ 250 h 468"/>
                <a:gd name="T94" fmla="*/ 6 w 609"/>
                <a:gd name="T95" fmla="*/ 246 h 468"/>
                <a:gd name="T96" fmla="*/ 0 w 609"/>
                <a:gd name="T97" fmla="*/ 166 h 468"/>
                <a:gd name="T98" fmla="*/ 0 w 609"/>
                <a:gd name="T99" fmla="*/ 30 h 468"/>
                <a:gd name="T100" fmla="*/ 0 w 609"/>
                <a:gd name="T101" fmla="*/ 3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9" h="468">
                  <a:moveTo>
                    <a:pt x="0" y="30"/>
                  </a:moveTo>
                  <a:lnTo>
                    <a:pt x="288" y="28"/>
                  </a:lnTo>
                  <a:lnTo>
                    <a:pt x="286" y="0"/>
                  </a:lnTo>
                  <a:lnTo>
                    <a:pt x="597" y="2"/>
                  </a:lnTo>
                  <a:lnTo>
                    <a:pt x="595" y="96"/>
                  </a:lnTo>
                  <a:lnTo>
                    <a:pt x="603" y="96"/>
                  </a:lnTo>
                  <a:lnTo>
                    <a:pt x="603" y="424"/>
                  </a:lnTo>
                  <a:lnTo>
                    <a:pt x="609" y="424"/>
                  </a:lnTo>
                  <a:lnTo>
                    <a:pt x="607" y="468"/>
                  </a:lnTo>
                  <a:lnTo>
                    <a:pt x="288" y="466"/>
                  </a:lnTo>
                  <a:lnTo>
                    <a:pt x="288" y="370"/>
                  </a:lnTo>
                  <a:lnTo>
                    <a:pt x="284" y="370"/>
                  </a:lnTo>
                  <a:lnTo>
                    <a:pt x="282" y="368"/>
                  </a:lnTo>
                  <a:lnTo>
                    <a:pt x="280" y="368"/>
                  </a:lnTo>
                  <a:lnTo>
                    <a:pt x="278" y="368"/>
                  </a:lnTo>
                  <a:lnTo>
                    <a:pt x="278" y="366"/>
                  </a:lnTo>
                  <a:lnTo>
                    <a:pt x="274" y="356"/>
                  </a:lnTo>
                  <a:lnTo>
                    <a:pt x="274" y="350"/>
                  </a:lnTo>
                  <a:lnTo>
                    <a:pt x="274" y="348"/>
                  </a:lnTo>
                  <a:lnTo>
                    <a:pt x="276" y="348"/>
                  </a:lnTo>
                  <a:lnTo>
                    <a:pt x="278" y="346"/>
                  </a:lnTo>
                  <a:lnTo>
                    <a:pt x="278" y="344"/>
                  </a:lnTo>
                  <a:lnTo>
                    <a:pt x="282" y="344"/>
                  </a:lnTo>
                  <a:lnTo>
                    <a:pt x="282" y="342"/>
                  </a:lnTo>
                  <a:lnTo>
                    <a:pt x="282" y="342"/>
                  </a:lnTo>
                  <a:lnTo>
                    <a:pt x="282" y="334"/>
                  </a:lnTo>
                  <a:lnTo>
                    <a:pt x="284" y="334"/>
                  </a:lnTo>
                  <a:lnTo>
                    <a:pt x="286" y="336"/>
                  </a:lnTo>
                  <a:lnTo>
                    <a:pt x="286" y="332"/>
                  </a:lnTo>
                  <a:lnTo>
                    <a:pt x="286" y="332"/>
                  </a:lnTo>
                  <a:lnTo>
                    <a:pt x="286" y="328"/>
                  </a:lnTo>
                  <a:lnTo>
                    <a:pt x="286" y="326"/>
                  </a:lnTo>
                  <a:lnTo>
                    <a:pt x="288" y="324"/>
                  </a:lnTo>
                  <a:lnTo>
                    <a:pt x="288" y="324"/>
                  </a:lnTo>
                  <a:lnTo>
                    <a:pt x="290" y="324"/>
                  </a:lnTo>
                  <a:lnTo>
                    <a:pt x="290" y="320"/>
                  </a:lnTo>
                  <a:lnTo>
                    <a:pt x="290" y="320"/>
                  </a:lnTo>
                  <a:lnTo>
                    <a:pt x="286" y="318"/>
                  </a:lnTo>
                  <a:lnTo>
                    <a:pt x="282" y="318"/>
                  </a:lnTo>
                  <a:lnTo>
                    <a:pt x="270" y="320"/>
                  </a:lnTo>
                  <a:lnTo>
                    <a:pt x="260" y="320"/>
                  </a:lnTo>
                  <a:lnTo>
                    <a:pt x="256" y="318"/>
                  </a:lnTo>
                  <a:lnTo>
                    <a:pt x="254" y="316"/>
                  </a:lnTo>
                  <a:lnTo>
                    <a:pt x="248" y="312"/>
                  </a:lnTo>
                  <a:lnTo>
                    <a:pt x="244" y="310"/>
                  </a:lnTo>
                  <a:lnTo>
                    <a:pt x="240" y="308"/>
                  </a:lnTo>
                  <a:lnTo>
                    <a:pt x="238" y="310"/>
                  </a:lnTo>
                  <a:lnTo>
                    <a:pt x="234" y="316"/>
                  </a:lnTo>
                  <a:lnTo>
                    <a:pt x="234" y="318"/>
                  </a:lnTo>
                  <a:lnTo>
                    <a:pt x="228" y="322"/>
                  </a:lnTo>
                  <a:lnTo>
                    <a:pt x="226" y="324"/>
                  </a:lnTo>
                  <a:lnTo>
                    <a:pt x="224" y="324"/>
                  </a:lnTo>
                  <a:lnTo>
                    <a:pt x="222" y="324"/>
                  </a:lnTo>
                  <a:lnTo>
                    <a:pt x="220" y="322"/>
                  </a:lnTo>
                  <a:lnTo>
                    <a:pt x="220" y="320"/>
                  </a:lnTo>
                  <a:lnTo>
                    <a:pt x="216" y="320"/>
                  </a:lnTo>
                  <a:lnTo>
                    <a:pt x="212" y="318"/>
                  </a:lnTo>
                  <a:lnTo>
                    <a:pt x="210" y="316"/>
                  </a:lnTo>
                  <a:lnTo>
                    <a:pt x="210" y="312"/>
                  </a:lnTo>
                  <a:lnTo>
                    <a:pt x="206" y="308"/>
                  </a:lnTo>
                  <a:lnTo>
                    <a:pt x="202" y="304"/>
                  </a:lnTo>
                  <a:lnTo>
                    <a:pt x="196" y="302"/>
                  </a:lnTo>
                  <a:lnTo>
                    <a:pt x="190" y="300"/>
                  </a:lnTo>
                  <a:lnTo>
                    <a:pt x="186" y="298"/>
                  </a:lnTo>
                  <a:lnTo>
                    <a:pt x="180" y="296"/>
                  </a:lnTo>
                  <a:lnTo>
                    <a:pt x="174" y="292"/>
                  </a:lnTo>
                  <a:lnTo>
                    <a:pt x="170" y="278"/>
                  </a:lnTo>
                  <a:lnTo>
                    <a:pt x="170" y="268"/>
                  </a:lnTo>
                  <a:lnTo>
                    <a:pt x="172" y="264"/>
                  </a:lnTo>
                  <a:lnTo>
                    <a:pt x="174" y="262"/>
                  </a:lnTo>
                  <a:lnTo>
                    <a:pt x="174" y="260"/>
                  </a:lnTo>
                  <a:lnTo>
                    <a:pt x="172" y="260"/>
                  </a:lnTo>
                  <a:lnTo>
                    <a:pt x="170" y="258"/>
                  </a:lnTo>
                  <a:lnTo>
                    <a:pt x="166" y="254"/>
                  </a:lnTo>
                  <a:lnTo>
                    <a:pt x="164" y="254"/>
                  </a:lnTo>
                  <a:lnTo>
                    <a:pt x="164" y="252"/>
                  </a:lnTo>
                  <a:lnTo>
                    <a:pt x="162" y="250"/>
                  </a:lnTo>
                  <a:lnTo>
                    <a:pt x="156" y="238"/>
                  </a:lnTo>
                  <a:lnTo>
                    <a:pt x="150" y="230"/>
                  </a:lnTo>
                  <a:lnTo>
                    <a:pt x="146" y="226"/>
                  </a:lnTo>
                  <a:lnTo>
                    <a:pt x="140" y="226"/>
                  </a:lnTo>
                  <a:lnTo>
                    <a:pt x="138" y="226"/>
                  </a:lnTo>
                  <a:lnTo>
                    <a:pt x="50" y="258"/>
                  </a:lnTo>
                  <a:lnTo>
                    <a:pt x="44" y="260"/>
                  </a:lnTo>
                  <a:lnTo>
                    <a:pt x="42" y="260"/>
                  </a:lnTo>
                  <a:lnTo>
                    <a:pt x="32" y="256"/>
                  </a:lnTo>
                  <a:lnTo>
                    <a:pt x="28" y="254"/>
                  </a:lnTo>
                  <a:lnTo>
                    <a:pt x="24" y="254"/>
                  </a:lnTo>
                  <a:lnTo>
                    <a:pt x="20" y="252"/>
                  </a:lnTo>
                  <a:lnTo>
                    <a:pt x="18" y="252"/>
                  </a:lnTo>
                  <a:lnTo>
                    <a:pt x="16" y="252"/>
                  </a:lnTo>
                  <a:lnTo>
                    <a:pt x="16" y="254"/>
                  </a:lnTo>
                  <a:lnTo>
                    <a:pt x="12" y="254"/>
                  </a:lnTo>
                  <a:lnTo>
                    <a:pt x="6" y="250"/>
                  </a:lnTo>
                  <a:lnTo>
                    <a:pt x="6" y="248"/>
                  </a:lnTo>
                  <a:lnTo>
                    <a:pt x="6" y="246"/>
                  </a:lnTo>
                  <a:lnTo>
                    <a:pt x="2" y="244"/>
                  </a:lnTo>
                  <a:lnTo>
                    <a:pt x="0" y="166"/>
                  </a:lnTo>
                  <a:lnTo>
                    <a:pt x="0" y="160"/>
                  </a:lnTo>
                  <a:lnTo>
                    <a:pt x="0" y="30"/>
                  </a:lnTo>
                  <a:lnTo>
                    <a:pt x="0" y="30"/>
                  </a:lnTo>
                  <a:lnTo>
                    <a:pt x="0" y="3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08" name="Freeform 20"/>
            <p:cNvSpPr>
              <a:spLocks/>
            </p:cNvSpPr>
            <p:nvPr/>
          </p:nvSpPr>
          <p:spPr bwMode="auto">
            <a:xfrm>
              <a:off x="1672" y="1592"/>
              <a:ext cx="234" cy="188"/>
            </a:xfrm>
            <a:custGeom>
              <a:avLst/>
              <a:gdLst>
                <a:gd name="T0" fmla="*/ 232 w 234"/>
                <a:gd name="T1" fmla="*/ 0 h 188"/>
                <a:gd name="T2" fmla="*/ 234 w 234"/>
                <a:gd name="T3" fmla="*/ 2 h 188"/>
                <a:gd name="T4" fmla="*/ 232 w 234"/>
                <a:gd name="T5" fmla="*/ 188 h 188"/>
                <a:gd name="T6" fmla="*/ 0 w 234"/>
                <a:gd name="T7" fmla="*/ 186 h 188"/>
                <a:gd name="T8" fmla="*/ 2 w 234"/>
                <a:gd name="T9" fmla="*/ 0 h 188"/>
                <a:gd name="T10" fmla="*/ 232 w 234"/>
                <a:gd name="T11" fmla="*/ 0 h 188"/>
                <a:gd name="T12" fmla="*/ 232 w 234"/>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34" h="188">
                  <a:moveTo>
                    <a:pt x="232" y="0"/>
                  </a:moveTo>
                  <a:lnTo>
                    <a:pt x="234" y="2"/>
                  </a:lnTo>
                  <a:lnTo>
                    <a:pt x="232" y="188"/>
                  </a:lnTo>
                  <a:lnTo>
                    <a:pt x="0" y="186"/>
                  </a:lnTo>
                  <a:lnTo>
                    <a:pt x="2" y="0"/>
                  </a:lnTo>
                  <a:lnTo>
                    <a:pt x="232" y="0"/>
                  </a:lnTo>
                  <a:lnTo>
                    <a:pt x="232"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09" name="Freeform 21"/>
            <p:cNvSpPr>
              <a:spLocks/>
            </p:cNvSpPr>
            <p:nvPr/>
          </p:nvSpPr>
          <p:spPr bwMode="auto">
            <a:xfrm>
              <a:off x="1316" y="1592"/>
              <a:ext cx="358" cy="188"/>
            </a:xfrm>
            <a:custGeom>
              <a:avLst/>
              <a:gdLst>
                <a:gd name="T0" fmla="*/ 14 w 358"/>
                <a:gd name="T1" fmla="*/ 186 h 188"/>
                <a:gd name="T2" fmla="*/ 18 w 358"/>
                <a:gd name="T3" fmla="*/ 186 h 188"/>
                <a:gd name="T4" fmla="*/ 20 w 358"/>
                <a:gd name="T5" fmla="*/ 182 h 188"/>
                <a:gd name="T6" fmla="*/ 18 w 358"/>
                <a:gd name="T7" fmla="*/ 176 h 188"/>
                <a:gd name="T8" fmla="*/ 16 w 358"/>
                <a:gd name="T9" fmla="*/ 174 h 188"/>
                <a:gd name="T10" fmla="*/ 18 w 358"/>
                <a:gd name="T11" fmla="*/ 170 h 188"/>
                <a:gd name="T12" fmla="*/ 16 w 358"/>
                <a:gd name="T13" fmla="*/ 168 h 188"/>
                <a:gd name="T14" fmla="*/ 16 w 358"/>
                <a:gd name="T15" fmla="*/ 166 h 188"/>
                <a:gd name="T16" fmla="*/ 12 w 358"/>
                <a:gd name="T17" fmla="*/ 166 h 188"/>
                <a:gd name="T18" fmla="*/ 14 w 358"/>
                <a:gd name="T19" fmla="*/ 160 h 188"/>
                <a:gd name="T20" fmla="*/ 14 w 358"/>
                <a:gd name="T21" fmla="*/ 158 h 188"/>
                <a:gd name="T22" fmla="*/ 14 w 358"/>
                <a:gd name="T23" fmla="*/ 154 h 188"/>
                <a:gd name="T24" fmla="*/ 12 w 358"/>
                <a:gd name="T25" fmla="*/ 150 h 188"/>
                <a:gd name="T26" fmla="*/ 12 w 358"/>
                <a:gd name="T27" fmla="*/ 148 h 188"/>
                <a:gd name="T28" fmla="*/ 14 w 358"/>
                <a:gd name="T29" fmla="*/ 146 h 188"/>
                <a:gd name="T30" fmla="*/ 12 w 358"/>
                <a:gd name="T31" fmla="*/ 142 h 188"/>
                <a:gd name="T32" fmla="*/ 16 w 358"/>
                <a:gd name="T33" fmla="*/ 142 h 188"/>
                <a:gd name="T34" fmla="*/ 14 w 358"/>
                <a:gd name="T35" fmla="*/ 138 h 188"/>
                <a:gd name="T36" fmla="*/ 12 w 358"/>
                <a:gd name="T37" fmla="*/ 134 h 188"/>
                <a:gd name="T38" fmla="*/ 12 w 358"/>
                <a:gd name="T39" fmla="*/ 128 h 188"/>
                <a:gd name="T40" fmla="*/ 14 w 358"/>
                <a:gd name="T41" fmla="*/ 126 h 188"/>
                <a:gd name="T42" fmla="*/ 12 w 358"/>
                <a:gd name="T43" fmla="*/ 124 h 188"/>
                <a:gd name="T44" fmla="*/ 10 w 358"/>
                <a:gd name="T45" fmla="*/ 122 h 188"/>
                <a:gd name="T46" fmla="*/ 10 w 358"/>
                <a:gd name="T47" fmla="*/ 110 h 188"/>
                <a:gd name="T48" fmla="*/ 10 w 358"/>
                <a:gd name="T49" fmla="*/ 102 h 188"/>
                <a:gd name="T50" fmla="*/ 14 w 358"/>
                <a:gd name="T51" fmla="*/ 98 h 188"/>
                <a:gd name="T52" fmla="*/ 16 w 358"/>
                <a:gd name="T53" fmla="*/ 94 h 188"/>
                <a:gd name="T54" fmla="*/ 10 w 358"/>
                <a:gd name="T55" fmla="*/ 92 h 188"/>
                <a:gd name="T56" fmla="*/ 14 w 358"/>
                <a:gd name="T57" fmla="*/ 90 h 188"/>
                <a:gd name="T58" fmla="*/ 14 w 358"/>
                <a:gd name="T59" fmla="*/ 86 h 188"/>
                <a:gd name="T60" fmla="*/ 10 w 358"/>
                <a:gd name="T61" fmla="*/ 82 h 188"/>
                <a:gd name="T62" fmla="*/ 14 w 358"/>
                <a:gd name="T63" fmla="*/ 80 h 188"/>
                <a:gd name="T64" fmla="*/ 8 w 358"/>
                <a:gd name="T65" fmla="*/ 76 h 188"/>
                <a:gd name="T66" fmla="*/ 6 w 358"/>
                <a:gd name="T67" fmla="*/ 72 h 188"/>
                <a:gd name="T68" fmla="*/ 12 w 358"/>
                <a:gd name="T69" fmla="*/ 70 h 188"/>
                <a:gd name="T70" fmla="*/ 8 w 358"/>
                <a:gd name="T71" fmla="*/ 68 h 188"/>
                <a:gd name="T72" fmla="*/ 8 w 358"/>
                <a:gd name="T73" fmla="*/ 64 h 188"/>
                <a:gd name="T74" fmla="*/ 12 w 358"/>
                <a:gd name="T75" fmla="*/ 64 h 188"/>
                <a:gd name="T76" fmla="*/ 12 w 358"/>
                <a:gd name="T77" fmla="*/ 58 h 188"/>
                <a:gd name="T78" fmla="*/ 10 w 358"/>
                <a:gd name="T79" fmla="*/ 56 h 188"/>
                <a:gd name="T80" fmla="*/ 10 w 358"/>
                <a:gd name="T81" fmla="*/ 52 h 188"/>
                <a:gd name="T82" fmla="*/ 10 w 358"/>
                <a:gd name="T83" fmla="*/ 48 h 188"/>
                <a:gd name="T84" fmla="*/ 2 w 358"/>
                <a:gd name="T85" fmla="*/ 46 h 188"/>
                <a:gd name="T86" fmla="*/ 4 w 358"/>
                <a:gd name="T87" fmla="*/ 42 h 188"/>
                <a:gd name="T88" fmla="*/ 4 w 358"/>
                <a:gd name="T89" fmla="*/ 38 h 188"/>
                <a:gd name="T90" fmla="*/ 4 w 358"/>
                <a:gd name="T91" fmla="*/ 36 h 188"/>
                <a:gd name="T92" fmla="*/ 4 w 358"/>
                <a:gd name="T93" fmla="*/ 26 h 188"/>
                <a:gd name="T94" fmla="*/ 4 w 358"/>
                <a:gd name="T95" fmla="*/ 22 h 188"/>
                <a:gd name="T96" fmla="*/ 4 w 358"/>
                <a:gd name="T97" fmla="*/ 20 h 188"/>
                <a:gd name="T98" fmla="*/ 6 w 358"/>
                <a:gd name="T99" fmla="*/ 14 h 188"/>
                <a:gd name="T100" fmla="*/ 4 w 358"/>
                <a:gd name="T101" fmla="*/ 12 h 188"/>
                <a:gd name="T102" fmla="*/ 0 w 358"/>
                <a:gd name="T103" fmla="*/ 12 h 188"/>
                <a:gd name="T104" fmla="*/ 4 w 358"/>
                <a:gd name="T105" fmla="*/ 10 h 188"/>
                <a:gd name="T106" fmla="*/ 2 w 358"/>
                <a:gd name="T107" fmla="*/ 6 h 188"/>
                <a:gd name="T108" fmla="*/ 8 w 358"/>
                <a:gd name="T109" fmla="*/ 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188">
                  <a:moveTo>
                    <a:pt x="6" y="0"/>
                  </a:moveTo>
                  <a:lnTo>
                    <a:pt x="358" y="0"/>
                  </a:lnTo>
                  <a:lnTo>
                    <a:pt x="356" y="186"/>
                  </a:lnTo>
                  <a:lnTo>
                    <a:pt x="14" y="188"/>
                  </a:lnTo>
                  <a:lnTo>
                    <a:pt x="14" y="188"/>
                  </a:lnTo>
                  <a:lnTo>
                    <a:pt x="14" y="186"/>
                  </a:lnTo>
                  <a:lnTo>
                    <a:pt x="14" y="186"/>
                  </a:lnTo>
                  <a:lnTo>
                    <a:pt x="14" y="186"/>
                  </a:lnTo>
                  <a:lnTo>
                    <a:pt x="16" y="186"/>
                  </a:lnTo>
                  <a:lnTo>
                    <a:pt x="18" y="186"/>
                  </a:lnTo>
                  <a:lnTo>
                    <a:pt x="18" y="186"/>
                  </a:lnTo>
                  <a:lnTo>
                    <a:pt x="18" y="186"/>
                  </a:lnTo>
                  <a:lnTo>
                    <a:pt x="18" y="184"/>
                  </a:lnTo>
                  <a:lnTo>
                    <a:pt x="18" y="184"/>
                  </a:lnTo>
                  <a:lnTo>
                    <a:pt x="16" y="182"/>
                  </a:lnTo>
                  <a:lnTo>
                    <a:pt x="16" y="182"/>
                  </a:lnTo>
                  <a:lnTo>
                    <a:pt x="18" y="182"/>
                  </a:lnTo>
                  <a:lnTo>
                    <a:pt x="20" y="182"/>
                  </a:lnTo>
                  <a:lnTo>
                    <a:pt x="20" y="182"/>
                  </a:lnTo>
                  <a:lnTo>
                    <a:pt x="20" y="182"/>
                  </a:lnTo>
                  <a:lnTo>
                    <a:pt x="20" y="180"/>
                  </a:lnTo>
                  <a:lnTo>
                    <a:pt x="20" y="178"/>
                  </a:lnTo>
                  <a:lnTo>
                    <a:pt x="20" y="178"/>
                  </a:lnTo>
                  <a:lnTo>
                    <a:pt x="18" y="176"/>
                  </a:lnTo>
                  <a:lnTo>
                    <a:pt x="18" y="176"/>
                  </a:lnTo>
                  <a:lnTo>
                    <a:pt x="18" y="176"/>
                  </a:lnTo>
                  <a:lnTo>
                    <a:pt x="18" y="176"/>
                  </a:lnTo>
                  <a:lnTo>
                    <a:pt x="16" y="176"/>
                  </a:lnTo>
                  <a:lnTo>
                    <a:pt x="16" y="174"/>
                  </a:lnTo>
                  <a:lnTo>
                    <a:pt x="16" y="174"/>
                  </a:lnTo>
                  <a:lnTo>
                    <a:pt x="18" y="174"/>
                  </a:lnTo>
                  <a:lnTo>
                    <a:pt x="18" y="172"/>
                  </a:lnTo>
                  <a:lnTo>
                    <a:pt x="20" y="172"/>
                  </a:lnTo>
                  <a:lnTo>
                    <a:pt x="20" y="170"/>
                  </a:lnTo>
                  <a:lnTo>
                    <a:pt x="18" y="170"/>
                  </a:lnTo>
                  <a:lnTo>
                    <a:pt x="18" y="170"/>
                  </a:lnTo>
                  <a:lnTo>
                    <a:pt x="18" y="170"/>
                  </a:lnTo>
                  <a:lnTo>
                    <a:pt x="18" y="170"/>
                  </a:lnTo>
                  <a:lnTo>
                    <a:pt x="16" y="170"/>
                  </a:lnTo>
                  <a:lnTo>
                    <a:pt x="16" y="170"/>
                  </a:lnTo>
                  <a:lnTo>
                    <a:pt x="16" y="170"/>
                  </a:lnTo>
                  <a:lnTo>
                    <a:pt x="16" y="168"/>
                  </a:lnTo>
                  <a:lnTo>
                    <a:pt x="16" y="168"/>
                  </a:lnTo>
                  <a:lnTo>
                    <a:pt x="16" y="168"/>
                  </a:lnTo>
                  <a:lnTo>
                    <a:pt x="18" y="168"/>
                  </a:lnTo>
                  <a:lnTo>
                    <a:pt x="18" y="168"/>
                  </a:lnTo>
                  <a:lnTo>
                    <a:pt x="16" y="166"/>
                  </a:lnTo>
                  <a:lnTo>
                    <a:pt x="16" y="166"/>
                  </a:lnTo>
                  <a:lnTo>
                    <a:pt x="16" y="166"/>
                  </a:lnTo>
                  <a:lnTo>
                    <a:pt x="14" y="164"/>
                  </a:lnTo>
                  <a:lnTo>
                    <a:pt x="14" y="164"/>
                  </a:lnTo>
                  <a:lnTo>
                    <a:pt x="14" y="164"/>
                  </a:lnTo>
                  <a:lnTo>
                    <a:pt x="12" y="166"/>
                  </a:lnTo>
                  <a:lnTo>
                    <a:pt x="12" y="166"/>
                  </a:lnTo>
                  <a:lnTo>
                    <a:pt x="10" y="166"/>
                  </a:lnTo>
                  <a:lnTo>
                    <a:pt x="10" y="164"/>
                  </a:lnTo>
                  <a:lnTo>
                    <a:pt x="12" y="162"/>
                  </a:lnTo>
                  <a:lnTo>
                    <a:pt x="14" y="162"/>
                  </a:lnTo>
                  <a:lnTo>
                    <a:pt x="14" y="162"/>
                  </a:lnTo>
                  <a:lnTo>
                    <a:pt x="14" y="160"/>
                  </a:lnTo>
                  <a:lnTo>
                    <a:pt x="16" y="160"/>
                  </a:lnTo>
                  <a:lnTo>
                    <a:pt x="16" y="162"/>
                  </a:lnTo>
                  <a:lnTo>
                    <a:pt x="16" y="160"/>
                  </a:lnTo>
                  <a:lnTo>
                    <a:pt x="16" y="160"/>
                  </a:lnTo>
                  <a:lnTo>
                    <a:pt x="14" y="158"/>
                  </a:lnTo>
                  <a:lnTo>
                    <a:pt x="14" y="158"/>
                  </a:lnTo>
                  <a:lnTo>
                    <a:pt x="14" y="156"/>
                  </a:lnTo>
                  <a:lnTo>
                    <a:pt x="14" y="156"/>
                  </a:lnTo>
                  <a:lnTo>
                    <a:pt x="16" y="156"/>
                  </a:lnTo>
                  <a:lnTo>
                    <a:pt x="16" y="156"/>
                  </a:lnTo>
                  <a:lnTo>
                    <a:pt x="14" y="154"/>
                  </a:lnTo>
                  <a:lnTo>
                    <a:pt x="14" y="154"/>
                  </a:lnTo>
                  <a:lnTo>
                    <a:pt x="14" y="152"/>
                  </a:lnTo>
                  <a:lnTo>
                    <a:pt x="14" y="152"/>
                  </a:lnTo>
                  <a:lnTo>
                    <a:pt x="14" y="152"/>
                  </a:lnTo>
                  <a:lnTo>
                    <a:pt x="14" y="150"/>
                  </a:lnTo>
                  <a:lnTo>
                    <a:pt x="14" y="150"/>
                  </a:lnTo>
                  <a:lnTo>
                    <a:pt x="12" y="150"/>
                  </a:lnTo>
                  <a:lnTo>
                    <a:pt x="12" y="152"/>
                  </a:lnTo>
                  <a:lnTo>
                    <a:pt x="10" y="152"/>
                  </a:lnTo>
                  <a:lnTo>
                    <a:pt x="10" y="152"/>
                  </a:lnTo>
                  <a:lnTo>
                    <a:pt x="8" y="150"/>
                  </a:lnTo>
                  <a:lnTo>
                    <a:pt x="10" y="150"/>
                  </a:lnTo>
                  <a:lnTo>
                    <a:pt x="12" y="148"/>
                  </a:lnTo>
                  <a:lnTo>
                    <a:pt x="12" y="148"/>
                  </a:lnTo>
                  <a:lnTo>
                    <a:pt x="14" y="148"/>
                  </a:lnTo>
                  <a:lnTo>
                    <a:pt x="14" y="148"/>
                  </a:lnTo>
                  <a:lnTo>
                    <a:pt x="16" y="148"/>
                  </a:lnTo>
                  <a:lnTo>
                    <a:pt x="14" y="146"/>
                  </a:lnTo>
                  <a:lnTo>
                    <a:pt x="14" y="146"/>
                  </a:lnTo>
                  <a:lnTo>
                    <a:pt x="12" y="146"/>
                  </a:lnTo>
                  <a:lnTo>
                    <a:pt x="12" y="146"/>
                  </a:lnTo>
                  <a:lnTo>
                    <a:pt x="10" y="144"/>
                  </a:lnTo>
                  <a:lnTo>
                    <a:pt x="10" y="144"/>
                  </a:lnTo>
                  <a:lnTo>
                    <a:pt x="12" y="144"/>
                  </a:lnTo>
                  <a:lnTo>
                    <a:pt x="12" y="142"/>
                  </a:lnTo>
                  <a:lnTo>
                    <a:pt x="14" y="144"/>
                  </a:lnTo>
                  <a:lnTo>
                    <a:pt x="14" y="144"/>
                  </a:lnTo>
                  <a:lnTo>
                    <a:pt x="16" y="144"/>
                  </a:lnTo>
                  <a:lnTo>
                    <a:pt x="16" y="144"/>
                  </a:lnTo>
                  <a:lnTo>
                    <a:pt x="16" y="142"/>
                  </a:lnTo>
                  <a:lnTo>
                    <a:pt x="16" y="142"/>
                  </a:lnTo>
                  <a:lnTo>
                    <a:pt x="14" y="142"/>
                  </a:lnTo>
                  <a:lnTo>
                    <a:pt x="14" y="142"/>
                  </a:lnTo>
                  <a:lnTo>
                    <a:pt x="10" y="140"/>
                  </a:lnTo>
                  <a:lnTo>
                    <a:pt x="10" y="140"/>
                  </a:lnTo>
                  <a:lnTo>
                    <a:pt x="12" y="138"/>
                  </a:lnTo>
                  <a:lnTo>
                    <a:pt x="14" y="138"/>
                  </a:lnTo>
                  <a:lnTo>
                    <a:pt x="14" y="136"/>
                  </a:lnTo>
                  <a:lnTo>
                    <a:pt x="14" y="136"/>
                  </a:lnTo>
                  <a:lnTo>
                    <a:pt x="14" y="136"/>
                  </a:lnTo>
                  <a:lnTo>
                    <a:pt x="12" y="134"/>
                  </a:lnTo>
                  <a:lnTo>
                    <a:pt x="12" y="134"/>
                  </a:lnTo>
                  <a:lnTo>
                    <a:pt x="12" y="134"/>
                  </a:lnTo>
                  <a:lnTo>
                    <a:pt x="12" y="132"/>
                  </a:lnTo>
                  <a:lnTo>
                    <a:pt x="12" y="130"/>
                  </a:lnTo>
                  <a:lnTo>
                    <a:pt x="12" y="130"/>
                  </a:lnTo>
                  <a:lnTo>
                    <a:pt x="12" y="130"/>
                  </a:lnTo>
                  <a:lnTo>
                    <a:pt x="12" y="130"/>
                  </a:lnTo>
                  <a:lnTo>
                    <a:pt x="12" y="128"/>
                  </a:lnTo>
                  <a:lnTo>
                    <a:pt x="10" y="128"/>
                  </a:lnTo>
                  <a:lnTo>
                    <a:pt x="8" y="128"/>
                  </a:lnTo>
                  <a:lnTo>
                    <a:pt x="10" y="128"/>
                  </a:lnTo>
                  <a:lnTo>
                    <a:pt x="10" y="126"/>
                  </a:lnTo>
                  <a:lnTo>
                    <a:pt x="12" y="128"/>
                  </a:lnTo>
                  <a:lnTo>
                    <a:pt x="14" y="126"/>
                  </a:lnTo>
                  <a:lnTo>
                    <a:pt x="14" y="126"/>
                  </a:lnTo>
                  <a:lnTo>
                    <a:pt x="14" y="126"/>
                  </a:lnTo>
                  <a:lnTo>
                    <a:pt x="12" y="126"/>
                  </a:lnTo>
                  <a:lnTo>
                    <a:pt x="12" y="124"/>
                  </a:lnTo>
                  <a:lnTo>
                    <a:pt x="12" y="124"/>
                  </a:lnTo>
                  <a:lnTo>
                    <a:pt x="12" y="124"/>
                  </a:lnTo>
                  <a:lnTo>
                    <a:pt x="10" y="124"/>
                  </a:lnTo>
                  <a:lnTo>
                    <a:pt x="10" y="124"/>
                  </a:lnTo>
                  <a:lnTo>
                    <a:pt x="8" y="124"/>
                  </a:lnTo>
                  <a:lnTo>
                    <a:pt x="8" y="124"/>
                  </a:lnTo>
                  <a:lnTo>
                    <a:pt x="8" y="124"/>
                  </a:lnTo>
                  <a:lnTo>
                    <a:pt x="10" y="122"/>
                  </a:lnTo>
                  <a:lnTo>
                    <a:pt x="12" y="120"/>
                  </a:lnTo>
                  <a:lnTo>
                    <a:pt x="12" y="120"/>
                  </a:lnTo>
                  <a:lnTo>
                    <a:pt x="10" y="114"/>
                  </a:lnTo>
                  <a:lnTo>
                    <a:pt x="10" y="114"/>
                  </a:lnTo>
                  <a:lnTo>
                    <a:pt x="10" y="112"/>
                  </a:lnTo>
                  <a:lnTo>
                    <a:pt x="10" y="110"/>
                  </a:lnTo>
                  <a:lnTo>
                    <a:pt x="12" y="110"/>
                  </a:lnTo>
                  <a:lnTo>
                    <a:pt x="14" y="106"/>
                  </a:lnTo>
                  <a:lnTo>
                    <a:pt x="12" y="104"/>
                  </a:lnTo>
                  <a:lnTo>
                    <a:pt x="12" y="104"/>
                  </a:lnTo>
                  <a:lnTo>
                    <a:pt x="10" y="102"/>
                  </a:lnTo>
                  <a:lnTo>
                    <a:pt x="10" y="102"/>
                  </a:lnTo>
                  <a:lnTo>
                    <a:pt x="10" y="100"/>
                  </a:lnTo>
                  <a:lnTo>
                    <a:pt x="10" y="98"/>
                  </a:lnTo>
                  <a:lnTo>
                    <a:pt x="12" y="98"/>
                  </a:lnTo>
                  <a:lnTo>
                    <a:pt x="12" y="98"/>
                  </a:lnTo>
                  <a:lnTo>
                    <a:pt x="14" y="98"/>
                  </a:lnTo>
                  <a:lnTo>
                    <a:pt x="14" y="98"/>
                  </a:lnTo>
                  <a:lnTo>
                    <a:pt x="14" y="96"/>
                  </a:lnTo>
                  <a:lnTo>
                    <a:pt x="14" y="96"/>
                  </a:lnTo>
                  <a:lnTo>
                    <a:pt x="14" y="96"/>
                  </a:lnTo>
                  <a:lnTo>
                    <a:pt x="14" y="94"/>
                  </a:lnTo>
                  <a:lnTo>
                    <a:pt x="16" y="94"/>
                  </a:lnTo>
                  <a:lnTo>
                    <a:pt x="16" y="94"/>
                  </a:lnTo>
                  <a:lnTo>
                    <a:pt x="16" y="94"/>
                  </a:lnTo>
                  <a:lnTo>
                    <a:pt x="14" y="92"/>
                  </a:lnTo>
                  <a:lnTo>
                    <a:pt x="14" y="92"/>
                  </a:lnTo>
                  <a:lnTo>
                    <a:pt x="14" y="92"/>
                  </a:lnTo>
                  <a:lnTo>
                    <a:pt x="12" y="92"/>
                  </a:lnTo>
                  <a:lnTo>
                    <a:pt x="10" y="92"/>
                  </a:lnTo>
                  <a:lnTo>
                    <a:pt x="10" y="92"/>
                  </a:lnTo>
                  <a:lnTo>
                    <a:pt x="10" y="92"/>
                  </a:lnTo>
                  <a:lnTo>
                    <a:pt x="12" y="90"/>
                  </a:lnTo>
                  <a:lnTo>
                    <a:pt x="12" y="90"/>
                  </a:lnTo>
                  <a:lnTo>
                    <a:pt x="14" y="90"/>
                  </a:lnTo>
                  <a:lnTo>
                    <a:pt x="14" y="90"/>
                  </a:lnTo>
                  <a:lnTo>
                    <a:pt x="14" y="90"/>
                  </a:lnTo>
                  <a:lnTo>
                    <a:pt x="14" y="88"/>
                  </a:lnTo>
                  <a:lnTo>
                    <a:pt x="16" y="88"/>
                  </a:lnTo>
                  <a:lnTo>
                    <a:pt x="16" y="88"/>
                  </a:lnTo>
                  <a:lnTo>
                    <a:pt x="14" y="88"/>
                  </a:lnTo>
                  <a:lnTo>
                    <a:pt x="14" y="86"/>
                  </a:lnTo>
                  <a:lnTo>
                    <a:pt x="14" y="86"/>
                  </a:lnTo>
                  <a:lnTo>
                    <a:pt x="12" y="86"/>
                  </a:lnTo>
                  <a:lnTo>
                    <a:pt x="12" y="86"/>
                  </a:lnTo>
                  <a:lnTo>
                    <a:pt x="10" y="84"/>
                  </a:lnTo>
                  <a:lnTo>
                    <a:pt x="10" y="84"/>
                  </a:lnTo>
                  <a:lnTo>
                    <a:pt x="10" y="82"/>
                  </a:lnTo>
                  <a:lnTo>
                    <a:pt x="10" y="82"/>
                  </a:lnTo>
                  <a:lnTo>
                    <a:pt x="10" y="82"/>
                  </a:lnTo>
                  <a:lnTo>
                    <a:pt x="10" y="80"/>
                  </a:lnTo>
                  <a:lnTo>
                    <a:pt x="10" y="80"/>
                  </a:lnTo>
                  <a:lnTo>
                    <a:pt x="12" y="80"/>
                  </a:lnTo>
                  <a:lnTo>
                    <a:pt x="14" y="80"/>
                  </a:lnTo>
                  <a:lnTo>
                    <a:pt x="14" y="78"/>
                  </a:lnTo>
                  <a:lnTo>
                    <a:pt x="12" y="78"/>
                  </a:lnTo>
                  <a:lnTo>
                    <a:pt x="10" y="78"/>
                  </a:lnTo>
                  <a:lnTo>
                    <a:pt x="10" y="78"/>
                  </a:lnTo>
                  <a:lnTo>
                    <a:pt x="8" y="78"/>
                  </a:lnTo>
                  <a:lnTo>
                    <a:pt x="8" y="76"/>
                  </a:lnTo>
                  <a:lnTo>
                    <a:pt x="8" y="76"/>
                  </a:lnTo>
                  <a:lnTo>
                    <a:pt x="8" y="74"/>
                  </a:lnTo>
                  <a:lnTo>
                    <a:pt x="8" y="74"/>
                  </a:lnTo>
                  <a:lnTo>
                    <a:pt x="8" y="74"/>
                  </a:lnTo>
                  <a:lnTo>
                    <a:pt x="6" y="72"/>
                  </a:lnTo>
                  <a:lnTo>
                    <a:pt x="6" y="72"/>
                  </a:lnTo>
                  <a:lnTo>
                    <a:pt x="8" y="70"/>
                  </a:lnTo>
                  <a:lnTo>
                    <a:pt x="8" y="70"/>
                  </a:lnTo>
                  <a:lnTo>
                    <a:pt x="10" y="72"/>
                  </a:lnTo>
                  <a:lnTo>
                    <a:pt x="12" y="72"/>
                  </a:lnTo>
                  <a:lnTo>
                    <a:pt x="12" y="70"/>
                  </a:lnTo>
                  <a:lnTo>
                    <a:pt x="12" y="70"/>
                  </a:lnTo>
                  <a:lnTo>
                    <a:pt x="12" y="68"/>
                  </a:lnTo>
                  <a:lnTo>
                    <a:pt x="10" y="68"/>
                  </a:lnTo>
                  <a:lnTo>
                    <a:pt x="10" y="70"/>
                  </a:lnTo>
                  <a:lnTo>
                    <a:pt x="8" y="70"/>
                  </a:lnTo>
                  <a:lnTo>
                    <a:pt x="6" y="68"/>
                  </a:lnTo>
                  <a:lnTo>
                    <a:pt x="8" y="68"/>
                  </a:lnTo>
                  <a:lnTo>
                    <a:pt x="8" y="68"/>
                  </a:lnTo>
                  <a:lnTo>
                    <a:pt x="10" y="68"/>
                  </a:lnTo>
                  <a:lnTo>
                    <a:pt x="10" y="66"/>
                  </a:lnTo>
                  <a:lnTo>
                    <a:pt x="10" y="66"/>
                  </a:lnTo>
                  <a:lnTo>
                    <a:pt x="8" y="66"/>
                  </a:lnTo>
                  <a:lnTo>
                    <a:pt x="8" y="64"/>
                  </a:lnTo>
                  <a:lnTo>
                    <a:pt x="10" y="64"/>
                  </a:lnTo>
                  <a:lnTo>
                    <a:pt x="10" y="64"/>
                  </a:lnTo>
                  <a:lnTo>
                    <a:pt x="10" y="64"/>
                  </a:lnTo>
                  <a:lnTo>
                    <a:pt x="12" y="64"/>
                  </a:lnTo>
                  <a:lnTo>
                    <a:pt x="12" y="64"/>
                  </a:lnTo>
                  <a:lnTo>
                    <a:pt x="12" y="64"/>
                  </a:lnTo>
                  <a:lnTo>
                    <a:pt x="12" y="62"/>
                  </a:lnTo>
                  <a:lnTo>
                    <a:pt x="12" y="62"/>
                  </a:lnTo>
                  <a:lnTo>
                    <a:pt x="12" y="60"/>
                  </a:lnTo>
                  <a:lnTo>
                    <a:pt x="12" y="60"/>
                  </a:lnTo>
                  <a:lnTo>
                    <a:pt x="12" y="60"/>
                  </a:lnTo>
                  <a:lnTo>
                    <a:pt x="12" y="58"/>
                  </a:lnTo>
                  <a:lnTo>
                    <a:pt x="10" y="58"/>
                  </a:lnTo>
                  <a:lnTo>
                    <a:pt x="10" y="58"/>
                  </a:lnTo>
                  <a:lnTo>
                    <a:pt x="10" y="58"/>
                  </a:lnTo>
                  <a:lnTo>
                    <a:pt x="10" y="56"/>
                  </a:lnTo>
                  <a:lnTo>
                    <a:pt x="10" y="56"/>
                  </a:lnTo>
                  <a:lnTo>
                    <a:pt x="10" y="56"/>
                  </a:lnTo>
                  <a:lnTo>
                    <a:pt x="12" y="56"/>
                  </a:lnTo>
                  <a:lnTo>
                    <a:pt x="12" y="56"/>
                  </a:lnTo>
                  <a:lnTo>
                    <a:pt x="12" y="54"/>
                  </a:lnTo>
                  <a:lnTo>
                    <a:pt x="12" y="54"/>
                  </a:lnTo>
                  <a:lnTo>
                    <a:pt x="10" y="54"/>
                  </a:lnTo>
                  <a:lnTo>
                    <a:pt x="10" y="52"/>
                  </a:lnTo>
                  <a:lnTo>
                    <a:pt x="10" y="52"/>
                  </a:lnTo>
                  <a:lnTo>
                    <a:pt x="8" y="50"/>
                  </a:lnTo>
                  <a:lnTo>
                    <a:pt x="10" y="50"/>
                  </a:lnTo>
                  <a:lnTo>
                    <a:pt x="10" y="50"/>
                  </a:lnTo>
                  <a:lnTo>
                    <a:pt x="10" y="48"/>
                  </a:lnTo>
                  <a:lnTo>
                    <a:pt x="10" y="48"/>
                  </a:lnTo>
                  <a:lnTo>
                    <a:pt x="8" y="48"/>
                  </a:lnTo>
                  <a:lnTo>
                    <a:pt x="6" y="48"/>
                  </a:lnTo>
                  <a:lnTo>
                    <a:pt x="4" y="48"/>
                  </a:lnTo>
                  <a:lnTo>
                    <a:pt x="4" y="48"/>
                  </a:lnTo>
                  <a:lnTo>
                    <a:pt x="2" y="46"/>
                  </a:lnTo>
                  <a:lnTo>
                    <a:pt x="2" y="46"/>
                  </a:lnTo>
                  <a:lnTo>
                    <a:pt x="0" y="44"/>
                  </a:lnTo>
                  <a:lnTo>
                    <a:pt x="0" y="44"/>
                  </a:lnTo>
                  <a:lnTo>
                    <a:pt x="0" y="44"/>
                  </a:lnTo>
                  <a:lnTo>
                    <a:pt x="2" y="42"/>
                  </a:lnTo>
                  <a:lnTo>
                    <a:pt x="4" y="42"/>
                  </a:lnTo>
                  <a:lnTo>
                    <a:pt x="4" y="42"/>
                  </a:lnTo>
                  <a:lnTo>
                    <a:pt x="4" y="42"/>
                  </a:lnTo>
                  <a:lnTo>
                    <a:pt x="4" y="40"/>
                  </a:lnTo>
                  <a:lnTo>
                    <a:pt x="2" y="40"/>
                  </a:lnTo>
                  <a:lnTo>
                    <a:pt x="2" y="40"/>
                  </a:lnTo>
                  <a:lnTo>
                    <a:pt x="4" y="38"/>
                  </a:lnTo>
                  <a:lnTo>
                    <a:pt x="4" y="38"/>
                  </a:lnTo>
                  <a:lnTo>
                    <a:pt x="4" y="38"/>
                  </a:lnTo>
                  <a:lnTo>
                    <a:pt x="6" y="38"/>
                  </a:lnTo>
                  <a:lnTo>
                    <a:pt x="6" y="38"/>
                  </a:lnTo>
                  <a:lnTo>
                    <a:pt x="4" y="36"/>
                  </a:lnTo>
                  <a:lnTo>
                    <a:pt x="4" y="36"/>
                  </a:lnTo>
                  <a:lnTo>
                    <a:pt x="4" y="36"/>
                  </a:lnTo>
                  <a:lnTo>
                    <a:pt x="2" y="34"/>
                  </a:lnTo>
                  <a:lnTo>
                    <a:pt x="4" y="34"/>
                  </a:lnTo>
                  <a:lnTo>
                    <a:pt x="4" y="34"/>
                  </a:lnTo>
                  <a:lnTo>
                    <a:pt x="4" y="32"/>
                  </a:lnTo>
                  <a:lnTo>
                    <a:pt x="4" y="28"/>
                  </a:lnTo>
                  <a:lnTo>
                    <a:pt x="4" y="26"/>
                  </a:lnTo>
                  <a:lnTo>
                    <a:pt x="6" y="26"/>
                  </a:lnTo>
                  <a:lnTo>
                    <a:pt x="4" y="26"/>
                  </a:lnTo>
                  <a:lnTo>
                    <a:pt x="2" y="24"/>
                  </a:lnTo>
                  <a:lnTo>
                    <a:pt x="2" y="24"/>
                  </a:lnTo>
                  <a:lnTo>
                    <a:pt x="2" y="24"/>
                  </a:lnTo>
                  <a:lnTo>
                    <a:pt x="4" y="22"/>
                  </a:lnTo>
                  <a:lnTo>
                    <a:pt x="4" y="22"/>
                  </a:lnTo>
                  <a:lnTo>
                    <a:pt x="4" y="22"/>
                  </a:lnTo>
                  <a:lnTo>
                    <a:pt x="6" y="22"/>
                  </a:lnTo>
                  <a:lnTo>
                    <a:pt x="4" y="20"/>
                  </a:lnTo>
                  <a:lnTo>
                    <a:pt x="4" y="20"/>
                  </a:lnTo>
                  <a:lnTo>
                    <a:pt x="4" y="20"/>
                  </a:lnTo>
                  <a:lnTo>
                    <a:pt x="2" y="18"/>
                  </a:lnTo>
                  <a:lnTo>
                    <a:pt x="2" y="16"/>
                  </a:lnTo>
                  <a:lnTo>
                    <a:pt x="4" y="16"/>
                  </a:lnTo>
                  <a:lnTo>
                    <a:pt x="4" y="14"/>
                  </a:lnTo>
                  <a:lnTo>
                    <a:pt x="6" y="14"/>
                  </a:lnTo>
                  <a:lnTo>
                    <a:pt x="6" y="14"/>
                  </a:lnTo>
                  <a:lnTo>
                    <a:pt x="6" y="14"/>
                  </a:lnTo>
                  <a:lnTo>
                    <a:pt x="6" y="14"/>
                  </a:lnTo>
                  <a:lnTo>
                    <a:pt x="6" y="12"/>
                  </a:lnTo>
                  <a:lnTo>
                    <a:pt x="6" y="12"/>
                  </a:lnTo>
                  <a:lnTo>
                    <a:pt x="4" y="12"/>
                  </a:lnTo>
                  <a:lnTo>
                    <a:pt x="4" y="12"/>
                  </a:lnTo>
                  <a:lnTo>
                    <a:pt x="2" y="12"/>
                  </a:lnTo>
                  <a:lnTo>
                    <a:pt x="2" y="12"/>
                  </a:lnTo>
                  <a:lnTo>
                    <a:pt x="0" y="12"/>
                  </a:lnTo>
                  <a:lnTo>
                    <a:pt x="0" y="12"/>
                  </a:lnTo>
                  <a:lnTo>
                    <a:pt x="0" y="12"/>
                  </a:lnTo>
                  <a:lnTo>
                    <a:pt x="0" y="12"/>
                  </a:lnTo>
                  <a:lnTo>
                    <a:pt x="0" y="10"/>
                  </a:lnTo>
                  <a:lnTo>
                    <a:pt x="0" y="10"/>
                  </a:lnTo>
                  <a:lnTo>
                    <a:pt x="2" y="10"/>
                  </a:lnTo>
                  <a:lnTo>
                    <a:pt x="2" y="10"/>
                  </a:lnTo>
                  <a:lnTo>
                    <a:pt x="4" y="10"/>
                  </a:lnTo>
                  <a:lnTo>
                    <a:pt x="4" y="10"/>
                  </a:lnTo>
                  <a:lnTo>
                    <a:pt x="6" y="8"/>
                  </a:lnTo>
                  <a:lnTo>
                    <a:pt x="6" y="8"/>
                  </a:lnTo>
                  <a:lnTo>
                    <a:pt x="6" y="8"/>
                  </a:lnTo>
                  <a:lnTo>
                    <a:pt x="4" y="8"/>
                  </a:lnTo>
                  <a:lnTo>
                    <a:pt x="2" y="6"/>
                  </a:lnTo>
                  <a:lnTo>
                    <a:pt x="2" y="6"/>
                  </a:lnTo>
                  <a:lnTo>
                    <a:pt x="2" y="6"/>
                  </a:lnTo>
                  <a:lnTo>
                    <a:pt x="2" y="6"/>
                  </a:lnTo>
                  <a:lnTo>
                    <a:pt x="2" y="4"/>
                  </a:lnTo>
                  <a:lnTo>
                    <a:pt x="6" y="2"/>
                  </a:lnTo>
                  <a:lnTo>
                    <a:pt x="8" y="2"/>
                  </a:lnTo>
                  <a:lnTo>
                    <a:pt x="8" y="2"/>
                  </a:lnTo>
                  <a:lnTo>
                    <a:pt x="6" y="0"/>
                  </a:lnTo>
                  <a:lnTo>
                    <a:pt x="6" y="0"/>
                  </a:lnTo>
                  <a:lnTo>
                    <a:pt x="6" y="0"/>
                  </a:lnTo>
                  <a:close/>
                </a:path>
              </a:pathLst>
            </a:custGeom>
            <a:solidFill>
              <a:srgbClr val="FFC000"/>
            </a:solidFill>
            <a:ln w="3175" cmpd="sng">
              <a:solidFill>
                <a:srgbClr val="000000"/>
              </a:solidFill>
              <a:round/>
              <a:headEnd/>
              <a:tailEnd/>
            </a:ln>
          </p:spPr>
          <p:txBody>
            <a:bodyPr/>
            <a:lstStyle/>
            <a:p>
              <a:endParaRPr lang="en-US"/>
            </a:p>
          </p:txBody>
        </p:sp>
        <p:sp>
          <p:nvSpPr>
            <p:cNvPr id="110" name="Freeform 22"/>
            <p:cNvSpPr>
              <a:spLocks/>
            </p:cNvSpPr>
            <p:nvPr/>
          </p:nvSpPr>
          <p:spPr bwMode="auto">
            <a:xfrm>
              <a:off x="2246" y="1604"/>
              <a:ext cx="454" cy="644"/>
            </a:xfrm>
            <a:custGeom>
              <a:avLst/>
              <a:gdLst>
                <a:gd name="T0" fmla="*/ 166 w 454"/>
                <a:gd name="T1" fmla="*/ 18 h 644"/>
                <a:gd name="T2" fmla="*/ 170 w 454"/>
                <a:gd name="T3" fmla="*/ 24 h 644"/>
                <a:gd name="T4" fmla="*/ 180 w 454"/>
                <a:gd name="T5" fmla="*/ 26 h 644"/>
                <a:gd name="T6" fmla="*/ 188 w 454"/>
                <a:gd name="T7" fmla="*/ 28 h 644"/>
                <a:gd name="T8" fmla="*/ 206 w 454"/>
                <a:gd name="T9" fmla="*/ 34 h 644"/>
                <a:gd name="T10" fmla="*/ 302 w 454"/>
                <a:gd name="T11" fmla="*/ 0 h 644"/>
                <a:gd name="T12" fmla="*/ 314 w 454"/>
                <a:gd name="T13" fmla="*/ 4 h 644"/>
                <a:gd name="T14" fmla="*/ 328 w 454"/>
                <a:gd name="T15" fmla="*/ 26 h 644"/>
                <a:gd name="T16" fmla="*/ 334 w 454"/>
                <a:gd name="T17" fmla="*/ 32 h 644"/>
                <a:gd name="T18" fmla="*/ 338 w 454"/>
                <a:gd name="T19" fmla="*/ 36 h 644"/>
                <a:gd name="T20" fmla="*/ 334 w 454"/>
                <a:gd name="T21" fmla="*/ 52 h 644"/>
                <a:gd name="T22" fmla="*/ 350 w 454"/>
                <a:gd name="T23" fmla="*/ 72 h 644"/>
                <a:gd name="T24" fmla="*/ 366 w 454"/>
                <a:gd name="T25" fmla="*/ 78 h 644"/>
                <a:gd name="T26" fmla="*/ 374 w 454"/>
                <a:gd name="T27" fmla="*/ 90 h 644"/>
                <a:gd name="T28" fmla="*/ 384 w 454"/>
                <a:gd name="T29" fmla="*/ 94 h 644"/>
                <a:gd name="T30" fmla="*/ 388 w 454"/>
                <a:gd name="T31" fmla="*/ 98 h 644"/>
                <a:gd name="T32" fmla="*/ 398 w 454"/>
                <a:gd name="T33" fmla="*/ 92 h 644"/>
                <a:gd name="T34" fmla="*/ 404 w 454"/>
                <a:gd name="T35" fmla="*/ 82 h 644"/>
                <a:gd name="T36" fmla="*/ 418 w 454"/>
                <a:gd name="T37" fmla="*/ 90 h 644"/>
                <a:gd name="T38" fmla="*/ 434 w 454"/>
                <a:gd name="T39" fmla="*/ 94 h 644"/>
                <a:gd name="T40" fmla="*/ 454 w 454"/>
                <a:gd name="T41" fmla="*/ 94 h 644"/>
                <a:gd name="T42" fmla="*/ 452 w 454"/>
                <a:gd name="T43" fmla="*/ 98 h 644"/>
                <a:gd name="T44" fmla="*/ 450 w 454"/>
                <a:gd name="T45" fmla="*/ 102 h 644"/>
                <a:gd name="T46" fmla="*/ 450 w 454"/>
                <a:gd name="T47" fmla="*/ 110 h 644"/>
                <a:gd name="T48" fmla="*/ 446 w 454"/>
                <a:gd name="T49" fmla="*/ 116 h 644"/>
                <a:gd name="T50" fmla="*/ 442 w 454"/>
                <a:gd name="T51" fmla="*/ 118 h 644"/>
                <a:gd name="T52" fmla="*/ 438 w 454"/>
                <a:gd name="T53" fmla="*/ 122 h 644"/>
                <a:gd name="T54" fmla="*/ 442 w 454"/>
                <a:gd name="T55" fmla="*/ 140 h 644"/>
                <a:gd name="T56" fmla="*/ 446 w 454"/>
                <a:gd name="T57" fmla="*/ 142 h 644"/>
                <a:gd name="T58" fmla="*/ 452 w 454"/>
                <a:gd name="T59" fmla="*/ 362 h 644"/>
                <a:gd name="T60" fmla="*/ 204 w 454"/>
                <a:gd name="T61" fmla="*/ 454 h 644"/>
                <a:gd name="T62" fmla="*/ 204 w 454"/>
                <a:gd name="T63" fmla="*/ 642 h 644"/>
                <a:gd name="T64" fmla="*/ 202 w 454"/>
                <a:gd name="T65" fmla="*/ 642 h 644"/>
                <a:gd name="T66" fmla="*/ 198 w 454"/>
                <a:gd name="T67" fmla="*/ 644 h 644"/>
                <a:gd name="T68" fmla="*/ 196 w 454"/>
                <a:gd name="T69" fmla="*/ 638 h 644"/>
                <a:gd name="T70" fmla="*/ 192 w 454"/>
                <a:gd name="T71" fmla="*/ 634 h 644"/>
                <a:gd name="T72" fmla="*/ 180 w 454"/>
                <a:gd name="T73" fmla="*/ 632 h 644"/>
                <a:gd name="T74" fmla="*/ 174 w 454"/>
                <a:gd name="T75" fmla="*/ 626 h 644"/>
                <a:gd name="T76" fmla="*/ 168 w 454"/>
                <a:gd name="T77" fmla="*/ 620 h 644"/>
                <a:gd name="T78" fmla="*/ 158 w 454"/>
                <a:gd name="T79" fmla="*/ 616 h 644"/>
                <a:gd name="T80" fmla="*/ 140 w 454"/>
                <a:gd name="T81" fmla="*/ 622 h 644"/>
                <a:gd name="T82" fmla="*/ 126 w 454"/>
                <a:gd name="T83" fmla="*/ 624 h 644"/>
                <a:gd name="T84" fmla="*/ 116 w 454"/>
                <a:gd name="T85" fmla="*/ 628 h 644"/>
                <a:gd name="T86" fmla="*/ 112 w 454"/>
                <a:gd name="T87" fmla="*/ 630 h 644"/>
                <a:gd name="T88" fmla="*/ 106 w 454"/>
                <a:gd name="T89" fmla="*/ 630 h 644"/>
                <a:gd name="T90" fmla="*/ 84 w 454"/>
                <a:gd name="T91" fmla="*/ 618 h 644"/>
                <a:gd name="T92" fmla="*/ 76 w 454"/>
                <a:gd name="T93" fmla="*/ 620 h 644"/>
                <a:gd name="T94" fmla="*/ 72 w 454"/>
                <a:gd name="T95" fmla="*/ 616 h 644"/>
                <a:gd name="T96" fmla="*/ 68 w 454"/>
                <a:gd name="T97" fmla="*/ 608 h 644"/>
                <a:gd name="T98" fmla="*/ 60 w 454"/>
                <a:gd name="T99" fmla="*/ 608 h 644"/>
                <a:gd name="T100" fmla="*/ 56 w 454"/>
                <a:gd name="T101" fmla="*/ 604 h 644"/>
                <a:gd name="T102" fmla="*/ 48 w 454"/>
                <a:gd name="T103" fmla="*/ 604 h 644"/>
                <a:gd name="T104" fmla="*/ 40 w 454"/>
                <a:gd name="T105" fmla="*/ 606 h 644"/>
                <a:gd name="T106" fmla="*/ 24 w 454"/>
                <a:gd name="T107" fmla="*/ 596 h 644"/>
                <a:gd name="T108" fmla="*/ 22 w 454"/>
                <a:gd name="T109" fmla="*/ 588 h 644"/>
                <a:gd name="T110" fmla="*/ 12 w 454"/>
                <a:gd name="T111" fmla="*/ 588 h 644"/>
                <a:gd name="T112" fmla="*/ 8 w 454"/>
                <a:gd name="T113" fmla="*/ 582 h 644"/>
                <a:gd name="T114" fmla="*/ 4 w 454"/>
                <a:gd name="T115" fmla="*/ 582 h 644"/>
                <a:gd name="T116" fmla="*/ 2 w 454"/>
                <a:gd name="T117" fmla="*/ 576 h 644"/>
                <a:gd name="T118" fmla="*/ 2 w 454"/>
                <a:gd name="T119" fmla="*/ 570 h 644"/>
                <a:gd name="T120" fmla="*/ 0 w 454"/>
                <a:gd name="T121" fmla="*/ 362 h 644"/>
                <a:gd name="T122" fmla="*/ 54 w 454"/>
                <a:gd name="T123" fmla="*/ 270 h 644"/>
                <a:gd name="T124" fmla="*/ 52 w 454"/>
                <a:gd name="T125" fmla="*/ 3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 h="644">
                  <a:moveTo>
                    <a:pt x="52" y="38"/>
                  </a:moveTo>
                  <a:lnTo>
                    <a:pt x="166" y="38"/>
                  </a:lnTo>
                  <a:lnTo>
                    <a:pt x="166" y="18"/>
                  </a:lnTo>
                  <a:lnTo>
                    <a:pt x="170" y="20"/>
                  </a:lnTo>
                  <a:lnTo>
                    <a:pt x="170" y="22"/>
                  </a:lnTo>
                  <a:lnTo>
                    <a:pt x="170" y="24"/>
                  </a:lnTo>
                  <a:lnTo>
                    <a:pt x="176" y="28"/>
                  </a:lnTo>
                  <a:lnTo>
                    <a:pt x="180" y="28"/>
                  </a:lnTo>
                  <a:lnTo>
                    <a:pt x="180" y="26"/>
                  </a:lnTo>
                  <a:lnTo>
                    <a:pt x="182" y="26"/>
                  </a:lnTo>
                  <a:lnTo>
                    <a:pt x="184" y="26"/>
                  </a:lnTo>
                  <a:lnTo>
                    <a:pt x="188" y="28"/>
                  </a:lnTo>
                  <a:lnTo>
                    <a:pt x="192" y="28"/>
                  </a:lnTo>
                  <a:lnTo>
                    <a:pt x="196" y="30"/>
                  </a:lnTo>
                  <a:lnTo>
                    <a:pt x="206" y="34"/>
                  </a:lnTo>
                  <a:lnTo>
                    <a:pt x="210" y="34"/>
                  </a:lnTo>
                  <a:lnTo>
                    <a:pt x="214" y="32"/>
                  </a:lnTo>
                  <a:lnTo>
                    <a:pt x="302" y="0"/>
                  </a:lnTo>
                  <a:lnTo>
                    <a:pt x="304" y="0"/>
                  </a:lnTo>
                  <a:lnTo>
                    <a:pt x="310" y="0"/>
                  </a:lnTo>
                  <a:lnTo>
                    <a:pt x="314" y="4"/>
                  </a:lnTo>
                  <a:lnTo>
                    <a:pt x="320" y="12"/>
                  </a:lnTo>
                  <a:lnTo>
                    <a:pt x="326" y="24"/>
                  </a:lnTo>
                  <a:lnTo>
                    <a:pt x="328" y="26"/>
                  </a:lnTo>
                  <a:lnTo>
                    <a:pt x="328" y="28"/>
                  </a:lnTo>
                  <a:lnTo>
                    <a:pt x="330" y="28"/>
                  </a:lnTo>
                  <a:lnTo>
                    <a:pt x="334" y="32"/>
                  </a:lnTo>
                  <a:lnTo>
                    <a:pt x="336" y="34"/>
                  </a:lnTo>
                  <a:lnTo>
                    <a:pt x="338" y="34"/>
                  </a:lnTo>
                  <a:lnTo>
                    <a:pt x="338" y="36"/>
                  </a:lnTo>
                  <a:lnTo>
                    <a:pt x="336" y="38"/>
                  </a:lnTo>
                  <a:lnTo>
                    <a:pt x="334" y="42"/>
                  </a:lnTo>
                  <a:lnTo>
                    <a:pt x="334" y="52"/>
                  </a:lnTo>
                  <a:lnTo>
                    <a:pt x="338" y="66"/>
                  </a:lnTo>
                  <a:lnTo>
                    <a:pt x="344" y="70"/>
                  </a:lnTo>
                  <a:lnTo>
                    <a:pt x="350" y="72"/>
                  </a:lnTo>
                  <a:lnTo>
                    <a:pt x="354" y="74"/>
                  </a:lnTo>
                  <a:lnTo>
                    <a:pt x="360" y="76"/>
                  </a:lnTo>
                  <a:lnTo>
                    <a:pt x="366" y="78"/>
                  </a:lnTo>
                  <a:lnTo>
                    <a:pt x="370" y="82"/>
                  </a:lnTo>
                  <a:lnTo>
                    <a:pt x="374" y="86"/>
                  </a:lnTo>
                  <a:lnTo>
                    <a:pt x="374" y="90"/>
                  </a:lnTo>
                  <a:lnTo>
                    <a:pt x="376" y="92"/>
                  </a:lnTo>
                  <a:lnTo>
                    <a:pt x="380" y="94"/>
                  </a:lnTo>
                  <a:lnTo>
                    <a:pt x="384" y="94"/>
                  </a:lnTo>
                  <a:lnTo>
                    <a:pt x="384" y="96"/>
                  </a:lnTo>
                  <a:lnTo>
                    <a:pt x="386" y="98"/>
                  </a:lnTo>
                  <a:lnTo>
                    <a:pt x="388" y="98"/>
                  </a:lnTo>
                  <a:lnTo>
                    <a:pt x="390" y="98"/>
                  </a:lnTo>
                  <a:lnTo>
                    <a:pt x="392" y="96"/>
                  </a:lnTo>
                  <a:lnTo>
                    <a:pt x="398" y="92"/>
                  </a:lnTo>
                  <a:lnTo>
                    <a:pt x="398" y="90"/>
                  </a:lnTo>
                  <a:lnTo>
                    <a:pt x="402" y="84"/>
                  </a:lnTo>
                  <a:lnTo>
                    <a:pt x="404" y="82"/>
                  </a:lnTo>
                  <a:lnTo>
                    <a:pt x="408" y="84"/>
                  </a:lnTo>
                  <a:lnTo>
                    <a:pt x="412" y="86"/>
                  </a:lnTo>
                  <a:lnTo>
                    <a:pt x="418" y="90"/>
                  </a:lnTo>
                  <a:lnTo>
                    <a:pt x="420" y="92"/>
                  </a:lnTo>
                  <a:lnTo>
                    <a:pt x="424" y="94"/>
                  </a:lnTo>
                  <a:lnTo>
                    <a:pt x="434" y="94"/>
                  </a:lnTo>
                  <a:lnTo>
                    <a:pt x="446" y="92"/>
                  </a:lnTo>
                  <a:lnTo>
                    <a:pt x="450" y="92"/>
                  </a:lnTo>
                  <a:lnTo>
                    <a:pt x="454" y="94"/>
                  </a:lnTo>
                  <a:lnTo>
                    <a:pt x="454" y="94"/>
                  </a:lnTo>
                  <a:lnTo>
                    <a:pt x="454" y="98"/>
                  </a:lnTo>
                  <a:lnTo>
                    <a:pt x="452" y="98"/>
                  </a:lnTo>
                  <a:lnTo>
                    <a:pt x="452" y="98"/>
                  </a:lnTo>
                  <a:lnTo>
                    <a:pt x="450" y="100"/>
                  </a:lnTo>
                  <a:lnTo>
                    <a:pt x="450" y="102"/>
                  </a:lnTo>
                  <a:lnTo>
                    <a:pt x="450" y="106"/>
                  </a:lnTo>
                  <a:lnTo>
                    <a:pt x="450" y="106"/>
                  </a:lnTo>
                  <a:lnTo>
                    <a:pt x="450" y="110"/>
                  </a:lnTo>
                  <a:lnTo>
                    <a:pt x="448" y="108"/>
                  </a:lnTo>
                  <a:lnTo>
                    <a:pt x="446" y="108"/>
                  </a:lnTo>
                  <a:lnTo>
                    <a:pt x="446" y="116"/>
                  </a:lnTo>
                  <a:lnTo>
                    <a:pt x="446" y="116"/>
                  </a:lnTo>
                  <a:lnTo>
                    <a:pt x="446" y="118"/>
                  </a:lnTo>
                  <a:lnTo>
                    <a:pt x="442" y="118"/>
                  </a:lnTo>
                  <a:lnTo>
                    <a:pt x="442" y="120"/>
                  </a:lnTo>
                  <a:lnTo>
                    <a:pt x="440" y="122"/>
                  </a:lnTo>
                  <a:lnTo>
                    <a:pt x="438" y="122"/>
                  </a:lnTo>
                  <a:lnTo>
                    <a:pt x="438" y="124"/>
                  </a:lnTo>
                  <a:lnTo>
                    <a:pt x="438" y="130"/>
                  </a:lnTo>
                  <a:lnTo>
                    <a:pt x="442" y="140"/>
                  </a:lnTo>
                  <a:lnTo>
                    <a:pt x="442" y="142"/>
                  </a:lnTo>
                  <a:lnTo>
                    <a:pt x="444" y="142"/>
                  </a:lnTo>
                  <a:lnTo>
                    <a:pt x="446" y="142"/>
                  </a:lnTo>
                  <a:lnTo>
                    <a:pt x="448" y="144"/>
                  </a:lnTo>
                  <a:lnTo>
                    <a:pt x="452" y="144"/>
                  </a:lnTo>
                  <a:lnTo>
                    <a:pt x="452" y="362"/>
                  </a:lnTo>
                  <a:lnTo>
                    <a:pt x="198" y="362"/>
                  </a:lnTo>
                  <a:lnTo>
                    <a:pt x="198" y="454"/>
                  </a:lnTo>
                  <a:lnTo>
                    <a:pt x="204" y="454"/>
                  </a:lnTo>
                  <a:lnTo>
                    <a:pt x="204" y="628"/>
                  </a:lnTo>
                  <a:lnTo>
                    <a:pt x="206" y="634"/>
                  </a:lnTo>
                  <a:lnTo>
                    <a:pt x="204" y="642"/>
                  </a:lnTo>
                  <a:lnTo>
                    <a:pt x="204" y="644"/>
                  </a:lnTo>
                  <a:lnTo>
                    <a:pt x="202" y="644"/>
                  </a:lnTo>
                  <a:lnTo>
                    <a:pt x="202" y="642"/>
                  </a:lnTo>
                  <a:lnTo>
                    <a:pt x="200" y="642"/>
                  </a:lnTo>
                  <a:lnTo>
                    <a:pt x="198" y="644"/>
                  </a:lnTo>
                  <a:lnTo>
                    <a:pt x="198" y="644"/>
                  </a:lnTo>
                  <a:lnTo>
                    <a:pt x="198" y="644"/>
                  </a:lnTo>
                  <a:lnTo>
                    <a:pt x="198" y="642"/>
                  </a:lnTo>
                  <a:lnTo>
                    <a:pt x="196" y="638"/>
                  </a:lnTo>
                  <a:lnTo>
                    <a:pt x="196" y="636"/>
                  </a:lnTo>
                  <a:lnTo>
                    <a:pt x="192" y="634"/>
                  </a:lnTo>
                  <a:lnTo>
                    <a:pt x="192" y="634"/>
                  </a:lnTo>
                  <a:lnTo>
                    <a:pt x="186" y="634"/>
                  </a:lnTo>
                  <a:lnTo>
                    <a:pt x="184" y="634"/>
                  </a:lnTo>
                  <a:lnTo>
                    <a:pt x="180" y="632"/>
                  </a:lnTo>
                  <a:lnTo>
                    <a:pt x="178" y="632"/>
                  </a:lnTo>
                  <a:lnTo>
                    <a:pt x="176" y="630"/>
                  </a:lnTo>
                  <a:lnTo>
                    <a:pt x="174" y="626"/>
                  </a:lnTo>
                  <a:lnTo>
                    <a:pt x="174" y="626"/>
                  </a:lnTo>
                  <a:lnTo>
                    <a:pt x="172" y="622"/>
                  </a:lnTo>
                  <a:lnTo>
                    <a:pt x="168" y="620"/>
                  </a:lnTo>
                  <a:lnTo>
                    <a:pt x="164" y="618"/>
                  </a:lnTo>
                  <a:lnTo>
                    <a:pt x="162" y="616"/>
                  </a:lnTo>
                  <a:lnTo>
                    <a:pt x="158" y="616"/>
                  </a:lnTo>
                  <a:lnTo>
                    <a:pt x="148" y="618"/>
                  </a:lnTo>
                  <a:lnTo>
                    <a:pt x="144" y="620"/>
                  </a:lnTo>
                  <a:lnTo>
                    <a:pt x="140" y="622"/>
                  </a:lnTo>
                  <a:lnTo>
                    <a:pt x="136" y="624"/>
                  </a:lnTo>
                  <a:lnTo>
                    <a:pt x="128" y="624"/>
                  </a:lnTo>
                  <a:lnTo>
                    <a:pt x="126" y="624"/>
                  </a:lnTo>
                  <a:lnTo>
                    <a:pt x="122" y="626"/>
                  </a:lnTo>
                  <a:lnTo>
                    <a:pt x="120" y="626"/>
                  </a:lnTo>
                  <a:lnTo>
                    <a:pt x="116" y="628"/>
                  </a:lnTo>
                  <a:lnTo>
                    <a:pt x="114" y="628"/>
                  </a:lnTo>
                  <a:lnTo>
                    <a:pt x="112" y="628"/>
                  </a:lnTo>
                  <a:lnTo>
                    <a:pt x="112" y="630"/>
                  </a:lnTo>
                  <a:lnTo>
                    <a:pt x="112" y="630"/>
                  </a:lnTo>
                  <a:lnTo>
                    <a:pt x="110" y="632"/>
                  </a:lnTo>
                  <a:lnTo>
                    <a:pt x="106" y="630"/>
                  </a:lnTo>
                  <a:lnTo>
                    <a:pt x="104" y="630"/>
                  </a:lnTo>
                  <a:lnTo>
                    <a:pt x="88" y="620"/>
                  </a:lnTo>
                  <a:lnTo>
                    <a:pt x="84" y="618"/>
                  </a:lnTo>
                  <a:lnTo>
                    <a:pt x="80" y="620"/>
                  </a:lnTo>
                  <a:lnTo>
                    <a:pt x="78" y="620"/>
                  </a:lnTo>
                  <a:lnTo>
                    <a:pt x="76" y="620"/>
                  </a:lnTo>
                  <a:lnTo>
                    <a:pt x="74" y="620"/>
                  </a:lnTo>
                  <a:lnTo>
                    <a:pt x="72" y="618"/>
                  </a:lnTo>
                  <a:lnTo>
                    <a:pt x="72" y="616"/>
                  </a:lnTo>
                  <a:lnTo>
                    <a:pt x="70" y="612"/>
                  </a:lnTo>
                  <a:lnTo>
                    <a:pt x="70" y="610"/>
                  </a:lnTo>
                  <a:lnTo>
                    <a:pt x="68" y="608"/>
                  </a:lnTo>
                  <a:lnTo>
                    <a:pt x="68" y="608"/>
                  </a:lnTo>
                  <a:lnTo>
                    <a:pt x="64" y="608"/>
                  </a:lnTo>
                  <a:lnTo>
                    <a:pt x="60" y="608"/>
                  </a:lnTo>
                  <a:lnTo>
                    <a:pt x="60" y="608"/>
                  </a:lnTo>
                  <a:lnTo>
                    <a:pt x="58" y="606"/>
                  </a:lnTo>
                  <a:lnTo>
                    <a:pt x="56" y="604"/>
                  </a:lnTo>
                  <a:lnTo>
                    <a:pt x="56" y="604"/>
                  </a:lnTo>
                  <a:lnTo>
                    <a:pt x="50" y="602"/>
                  </a:lnTo>
                  <a:lnTo>
                    <a:pt x="48" y="604"/>
                  </a:lnTo>
                  <a:lnTo>
                    <a:pt x="46" y="604"/>
                  </a:lnTo>
                  <a:lnTo>
                    <a:pt x="44" y="606"/>
                  </a:lnTo>
                  <a:lnTo>
                    <a:pt x="40" y="606"/>
                  </a:lnTo>
                  <a:lnTo>
                    <a:pt x="26" y="602"/>
                  </a:lnTo>
                  <a:lnTo>
                    <a:pt x="24" y="598"/>
                  </a:lnTo>
                  <a:lnTo>
                    <a:pt x="24" y="596"/>
                  </a:lnTo>
                  <a:lnTo>
                    <a:pt x="24" y="594"/>
                  </a:lnTo>
                  <a:lnTo>
                    <a:pt x="24" y="592"/>
                  </a:lnTo>
                  <a:lnTo>
                    <a:pt x="22" y="588"/>
                  </a:lnTo>
                  <a:lnTo>
                    <a:pt x="20" y="588"/>
                  </a:lnTo>
                  <a:lnTo>
                    <a:pt x="14" y="588"/>
                  </a:lnTo>
                  <a:lnTo>
                    <a:pt x="12" y="588"/>
                  </a:lnTo>
                  <a:lnTo>
                    <a:pt x="10" y="586"/>
                  </a:lnTo>
                  <a:lnTo>
                    <a:pt x="10" y="584"/>
                  </a:lnTo>
                  <a:lnTo>
                    <a:pt x="8" y="582"/>
                  </a:lnTo>
                  <a:lnTo>
                    <a:pt x="6" y="582"/>
                  </a:lnTo>
                  <a:lnTo>
                    <a:pt x="6" y="582"/>
                  </a:lnTo>
                  <a:lnTo>
                    <a:pt x="4" y="582"/>
                  </a:lnTo>
                  <a:lnTo>
                    <a:pt x="2" y="580"/>
                  </a:lnTo>
                  <a:lnTo>
                    <a:pt x="2" y="578"/>
                  </a:lnTo>
                  <a:lnTo>
                    <a:pt x="2" y="576"/>
                  </a:lnTo>
                  <a:lnTo>
                    <a:pt x="2" y="572"/>
                  </a:lnTo>
                  <a:lnTo>
                    <a:pt x="4" y="572"/>
                  </a:lnTo>
                  <a:lnTo>
                    <a:pt x="2" y="570"/>
                  </a:lnTo>
                  <a:lnTo>
                    <a:pt x="2" y="456"/>
                  </a:lnTo>
                  <a:lnTo>
                    <a:pt x="2" y="456"/>
                  </a:lnTo>
                  <a:lnTo>
                    <a:pt x="0" y="362"/>
                  </a:lnTo>
                  <a:lnTo>
                    <a:pt x="56" y="362"/>
                  </a:lnTo>
                  <a:lnTo>
                    <a:pt x="58" y="270"/>
                  </a:lnTo>
                  <a:lnTo>
                    <a:pt x="54" y="270"/>
                  </a:lnTo>
                  <a:lnTo>
                    <a:pt x="56" y="84"/>
                  </a:lnTo>
                  <a:lnTo>
                    <a:pt x="52" y="84"/>
                  </a:lnTo>
                  <a:lnTo>
                    <a:pt x="52" y="38"/>
                  </a:lnTo>
                  <a:lnTo>
                    <a:pt x="52" y="38"/>
                  </a:lnTo>
                  <a:lnTo>
                    <a:pt x="52" y="38"/>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11" name="Freeform 23"/>
            <p:cNvSpPr>
              <a:spLocks/>
            </p:cNvSpPr>
            <p:nvPr/>
          </p:nvSpPr>
          <p:spPr bwMode="auto">
            <a:xfrm>
              <a:off x="2068" y="1640"/>
              <a:ext cx="236" cy="326"/>
            </a:xfrm>
            <a:custGeom>
              <a:avLst/>
              <a:gdLst>
                <a:gd name="T0" fmla="*/ 2 w 236"/>
                <a:gd name="T1" fmla="*/ 0 h 326"/>
                <a:gd name="T2" fmla="*/ 230 w 236"/>
                <a:gd name="T3" fmla="*/ 2 h 326"/>
                <a:gd name="T4" fmla="*/ 230 w 236"/>
                <a:gd name="T5" fmla="*/ 48 h 326"/>
                <a:gd name="T6" fmla="*/ 234 w 236"/>
                <a:gd name="T7" fmla="*/ 48 h 326"/>
                <a:gd name="T8" fmla="*/ 232 w 236"/>
                <a:gd name="T9" fmla="*/ 234 h 326"/>
                <a:gd name="T10" fmla="*/ 236 w 236"/>
                <a:gd name="T11" fmla="*/ 234 h 326"/>
                <a:gd name="T12" fmla="*/ 234 w 236"/>
                <a:gd name="T13" fmla="*/ 326 h 326"/>
                <a:gd name="T14" fmla="*/ 10 w 236"/>
                <a:gd name="T15" fmla="*/ 324 h 326"/>
                <a:gd name="T16" fmla="*/ 8 w 236"/>
                <a:gd name="T17" fmla="*/ 232 h 326"/>
                <a:gd name="T18" fmla="*/ 6 w 236"/>
                <a:gd name="T19" fmla="*/ 232 h 326"/>
                <a:gd name="T20" fmla="*/ 6 w 236"/>
                <a:gd name="T21" fmla="*/ 48 h 326"/>
                <a:gd name="T22" fmla="*/ 0 w 236"/>
                <a:gd name="T23" fmla="*/ 48 h 326"/>
                <a:gd name="T24" fmla="*/ 2 w 236"/>
                <a:gd name="T25" fmla="*/ 0 h 326"/>
                <a:gd name="T26" fmla="*/ 2 w 236"/>
                <a:gd name="T27" fmla="*/ 0 h 326"/>
                <a:gd name="T28" fmla="*/ 2 w 236"/>
                <a:gd name="T2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326">
                  <a:moveTo>
                    <a:pt x="2" y="0"/>
                  </a:moveTo>
                  <a:lnTo>
                    <a:pt x="230" y="2"/>
                  </a:lnTo>
                  <a:lnTo>
                    <a:pt x="230" y="48"/>
                  </a:lnTo>
                  <a:lnTo>
                    <a:pt x="234" y="48"/>
                  </a:lnTo>
                  <a:lnTo>
                    <a:pt x="232" y="234"/>
                  </a:lnTo>
                  <a:lnTo>
                    <a:pt x="236" y="234"/>
                  </a:lnTo>
                  <a:lnTo>
                    <a:pt x="234" y="326"/>
                  </a:lnTo>
                  <a:lnTo>
                    <a:pt x="10" y="324"/>
                  </a:lnTo>
                  <a:lnTo>
                    <a:pt x="8" y="232"/>
                  </a:lnTo>
                  <a:lnTo>
                    <a:pt x="6" y="232"/>
                  </a:lnTo>
                  <a:lnTo>
                    <a:pt x="6" y="48"/>
                  </a:lnTo>
                  <a:lnTo>
                    <a:pt x="0" y="48"/>
                  </a:lnTo>
                  <a:lnTo>
                    <a:pt x="2" y="0"/>
                  </a:lnTo>
                  <a:lnTo>
                    <a:pt x="2" y="0"/>
                  </a:lnTo>
                  <a:lnTo>
                    <a:pt x="2"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12" name="Freeform 24"/>
            <p:cNvSpPr>
              <a:spLocks/>
            </p:cNvSpPr>
            <p:nvPr/>
          </p:nvSpPr>
          <p:spPr bwMode="auto">
            <a:xfrm>
              <a:off x="1616" y="1780"/>
              <a:ext cx="462" cy="232"/>
            </a:xfrm>
            <a:custGeom>
              <a:avLst/>
              <a:gdLst>
                <a:gd name="T0" fmla="*/ 0 w 462"/>
                <a:gd name="T1" fmla="*/ 0 h 232"/>
                <a:gd name="T2" fmla="*/ 458 w 462"/>
                <a:gd name="T3" fmla="*/ 0 h 232"/>
                <a:gd name="T4" fmla="*/ 458 w 462"/>
                <a:gd name="T5" fmla="*/ 92 h 232"/>
                <a:gd name="T6" fmla="*/ 460 w 462"/>
                <a:gd name="T7" fmla="*/ 92 h 232"/>
                <a:gd name="T8" fmla="*/ 462 w 462"/>
                <a:gd name="T9" fmla="*/ 232 h 232"/>
                <a:gd name="T10" fmla="*/ 84 w 462"/>
                <a:gd name="T11" fmla="*/ 232 h 232"/>
                <a:gd name="T12" fmla="*/ 80 w 462"/>
                <a:gd name="T13" fmla="*/ 232 h 232"/>
                <a:gd name="T14" fmla="*/ 78 w 462"/>
                <a:gd name="T15" fmla="*/ 232 h 232"/>
                <a:gd name="T16" fmla="*/ 10 w 462"/>
                <a:gd name="T17" fmla="*/ 232 h 232"/>
                <a:gd name="T18" fmla="*/ 10 w 462"/>
                <a:gd name="T19" fmla="*/ 94 h 232"/>
                <a:gd name="T20" fmla="*/ 0 w 462"/>
                <a:gd name="T21" fmla="*/ 94 h 232"/>
                <a:gd name="T22" fmla="*/ 0 w 462"/>
                <a:gd name="T23" fmla="*/ 0 h 232"/>
                <a:gd name="T24" fmla="*/ 0 w 462"/>
                <a:gd name="T25" fmla="*/ 0 h 232"/>
                <a:gd name="T26" fmla="*/ 0 w 462"/>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 h="232">
                  <a:moveTo>
                    <a:pt x="0" y="0"/>
                  </a:moveTo>
                  <a:lnTo>
                    <a:pt x="458" y="0"/>
                  </a:lnTo>
                  <a:lnTo>
                    <a:pt x="458" y="92"/>
                  </a:lnTo>
                  <a:lnTo>
                    <a:pt x="460" y="92"/>
                  </a:lnTo>
                  <a:lnTo>
                    <a:pt x="462" y="232"/>
                  </a:lnTo>
                  <a:lnTo>
                    <a:pt x="84" y="232"/>
                  </a:lnTo>
                  <a:lnTo>
                    <a:pt x="80" y="232"/>
                  </a:lnTo>
                  <a:lnTo>
                    <a:pt x="78" y="232"/>
                  </a:lnTo>
                  <a:lnTo>
                    <a:pt x="10" y="232"/>
                  </a:lnTo>
                  <a:lnTo>
                    <a:pt x="10" y="94"/>
                  </a:lnTo>
                  <a:lnTo>
                    <a:pt x="0" y="94"/>
                  </a:lnTo>
                  <a:lnTo>
                    <a:pt x="0" y="0"/>
                  </a:lnTo>
                  <a:lnTo>
                    <a:pt x="0" y="0"/>
                  </a:lnTo>
                  <a:lnTo>
                    <a:pt x="0" y="0"/>
                  </a:lnTo>
                  <a:close/>
                </a:path>
              </a:pathLst>
            </a:custGeom>
            <a:solidFill>
              <a:srgbClr val="FFC000"/>
            </a:solidFill>
            <a:ln w="3175" cmpd="sng">
              <a:solidFill>
                <a:srgbClr val="000000"/>
              </a:solidFill>
              <a:round/>
              <a:headEnd/>
              <a:tailEnd/>
            </a:ln>
          </p:spPr>
          <p:txBody>
            <a:bodyPr/>
            <a:lstStyle/>
            <a:p>
              <a:endParaRPr lang="en-US"/>
            </a:p>
          </p:txBody>
        </p:sp>
        <p:sp>
          <p:nvSpPr>
            <p:cNvPr id="113" name="Freeform 25"/>
            <p:cNvSpPr>
              <a:spLocks/>
            </p:cNvSpPr>
            <p:nvPr/>
          </p:nvSpPr>
          <p:spPr bwMode="auto">
            <a:xfrm>
              <a:off x="1328" y="1780"/>
              <a:ext cx="298" cy="280"/>
            </a:xfrm>
            <a:custGeom>
              <a:avLst/>
              <a:gdLst>
                <a:gd name="T0" fmla="*/ 24 w 298"/>
                <a:gd name="T1" fmla="*/ 278 h 280"/>
                <a:gd name="T2" fmla="*/ 22 w 298"/>
                <a:gd name="T3" fmla="*/ 274 h 280"/>
                <a:gd name="T4" fmla="*/ 20 w 298"/>
                <a:gd name="T5" fmla="*/ 270 h 280"/>
                <a:gd name="T6" fmla="*/ 18 w 298"/>
                <a:gd name="T7" fmla="*/ 266 h 280"/>
                <a:gd name="T8" fmla="*/ 20 w 298"/>
                <a:gd name="T9" fmla="*/ 258 h 280"/>
                <a:gd name="T10" fmla="*/ 18 w 298"/>
                <a:gd name="T11" fmla="*/ 254 h 280"/>
                <a:gd name="T12" fmla="*/ 20 w 298"/>
                <a:gd name="T13" fmla="*/ 252 h 280"/>
                <a:gd name="T14" fmla="*/ 22 w 298"/>
                <a:gd name="T15" fmla="*/ 246 h 280"/>
                <a:gd name="T16" fmla="*/ 22 w 298"/>
                <a:gd name="T17" fmla="*/ 240 h 280"/>
                <a:gd name="T18" fmla="*/ 24 w 298"/>
                <a:gd name="T19" fmla="*/ 232 h 280"/>
                <a:gd name="T20" fmla="*/ 24 w 298"/>
                <a:gd name="T21" fmla="*/ 230 h 280"/>
                <a:gd name="T22" fmla="*/ 24 w 298"/>
                <a:gd name="T23" fmla="*/ 224 h 280"/>
                <a:gd name="T24" fmla="*/ 24 w 298"/>
                <a:gd name="T25" fmla="*/ 210 h 280"/>
                <a:gd name="T26" fmla="*/ 24 w 298"/>
                <a:gd name="T27" fmla="*/ 206 h 280"/>
                <a:gd name="T28" fmla="*/ 24 w 298"/>
                <a:gd name="T29" fmla="*/ 202 h 280"/>
                <a:gd name="T30" fmla="*/ 22 w 298"/>
                <a:gd name="T31" fmla="*/ 200 h 280"/>
                <a:gd name="T32" fmla="*/ 24 w 298"/>
                <a:gd name="T33" fmla="*/ 196 h 280"/>
                <a:gd name="T34" fmla="*/ 20 w 298"/>
                <a:gd name="T35" fmla="*/ 188 h 280"/>
                <a:gd name="T36" fmla="*/ 18 w 298"/>
                <a:gd name="T37" fmla="*/ 182 h 280"/>
                <a:gd name="T38" fmla="*/ 26 w 298"/>
                <a:gd name="T39" fmla="*/ 174 h 280"/>
                <a:gd name="T40" fmla="*/ 22 w 298"/>
                <a:gd name="T41" fmla="*/ 170 h 280"/>
                <a:gd name="T42" fmla="*/ 24 w 298"/>
                <a:gd name="T43" fmla="*/ 168 h 280"/>
                <a:gd name="T44" fmla="*/ 26 w 298"/>
                <a:gd name="T45" fmla="*/ 168 h 280"/>
                <a:gd name="T46" fmla="*/ 26 w 298"/>
                <a:gd name="T47" fmla="*/ 164 h 280"/>
                <a:gd name="T48" fmla="*/ 28 w 298"/>
                <a:gd name="T49" fmla="*/ 160 h 280"/>
                <a:gd name="T50" fmla="*/ 26 w 298"/>
                <a:gd name="T51" fmla="*/ 158 h 280"/>
                <a:gd name="T52" fmla="*/ 28 w 298"/>
                <a:gd name="T53" fmla="*/ 156 h 280"/>
                <a:gd name="T54" fmla="*/ 28 w 298"/>
                <a:gd name="T55" fmla="*/ 148 h 280"/>
                <a:gd name="T56" fmla="*/ 30 w 298"/>
                <a:gd name="T57" fmla="*/ 146 h 280"/>
                <a:gd name="T58" fmla="*/ 30 w 298"/>
                <a:gd name="T59" fmla="*/ 142 h 280"/>
                <a:gd name="T60" fmla="*/ 32 w 298"/>
                <a:gd name="T61" fmla="*/ 138 h 280"/>
                <a:gd name="T62" fmla="*/ 30 w 298"/>
                <a:gd name="T63" fmla="*/ 134 h 280"/>
                <a:gd name="T64" fmla="*/ 34 w 298"/>
                <a:gd name="T65" fmla="*/ 130 h 280"/>
                <a:gd name="T66" fmla="*/ 38 w 298"/>
                <a:gd name="T67" fmla="*/ 124 h 280"/>
                <a:gd name="T68" fmla="*/ 36 w 298"/>
                <a:gd name="T69" fmla="*/ 122 h 280"/>
                <a:gd name="T70" fmla="*/ 34 w 298"/>
                <a:gd name="T71" fmla="*/ 118 h 280"/>
                <a:gd name="T72" fmla="*/ 34 w 298"/>
                <a:gd name="T73" fmla="*/ 116 h 280"/>
                <a:gd name="T74" fmla="*/ 26 w 298"/>
                <a:gd name="T75" fmla="*/ 120 h 280"/>
                <a:gd name="T76" fmla="*/ 20 w 298"/>
                <a:gd name="T77" fmla="*/ 110 h 280"/>
                <a:gd name="T78" fmla="*/ 18 w 298"/>
                <a:gd name="T79" fmla="*/ 106 h 280"/>
                <a:gd name="T80" fmla="*/ 20 w 298"/>
                <a:gd name="T81" fmla="*/ 98 h 280"/>
                <a:gd name="T82" fmla="*/ 14 w 298"/>
                <a:gd name="T83" fmla="*/ 98 h 280"/>
                <a:gd name="T84" fmla="*/ 8 w 298"/>
                <a:gd name="T85" fmla="*/ 94 h 280"/>
                <a:gd name="T86" fmla="*/ 8 w 298"/>
                <a:gd name="T87" fmla="*/ 84 h 280"/>
                <a:gd name="T88" fmla="*/ 0 w 298"/>
                <a:gd name="T89" fmla="*/ 76 h 280"/>
                <a:gd name="T90" fmla="*/ 6 w 298"/>
                <a:gd name="T91" fmla="*/ 68 h 280"/>
                <a:gd name="T92" fmla="*/ 10 w 298"/>
                <a:gd name="T93" fmla="*/ 66 h 280"/>
                <a:gd name="T94" fmla="*/ 8 w 298"/>
                <a:gd name="T95" fmla="*/ 62 h 280"/>
                <a:gd name="T96" fmla="*/ 12 w 298"/>
                <a:gd name="T97" fmla="*/ 58 h 280"/>
                <a:gd name="T98" fmla="*/ 10 w 298"/>
                <a:gd name="T99" fmla="*/ 56 h 280"/>
                <a:gd name="T100" fmla="*/ 8 w 298"/>
                <a:gd name="T101" fmla="*/ 52 h 280"/>
                <a:gd name="T102" fmla="*/ 8 w 298"/>
                <a:gd name="T103" fmla="*/ 48 h 280"/>
                <a:gd name="T104" fmla="*/ 8 w 298"/>
                <a:gd name="T105" fmla="*/ 42 h 280"/>
                <a:gd name="T106" fmla="*/ 8 w 298"/>
                <a:gd name="T107" fmla="*/ 38 h 280"/>
                <a:gd name="T108" fmla="*/ 10 w 298"/>
                <a:gd name="T109" fmla="*/ 34 h 280"/>
                <a:gd name="T110" fmla="*/ 8 w 298"/>
                <a:gd name="T111" fmla="*/ 30 h 280"/>
                <a:gd name="T112" fmla="*/ 10 w 298"/>
                <a:gd name="T113" fmla="*/ 24 h 280"/>
                <a:gd name="T114" fmla="*/ 6 w 298"/>
                <a:gd name="T115" fmla="*/ 18 h 280"/>
                <a:gd name="T116" fmla="*/ 2 w 298"/>
                <a:gd name="T117" fmla="*/ 14 h 280"/>
                <a:gd name="T118" fmla="*/ 8 w 298"/>
                <a:gd name="T119" fmla="*/ 12 h 280"/>
                <a:gd name="T120" fmla="*/ 4 w 298"/>
                <a:gd name="T121" fmla="*/ 4 h 280"/>
                <a:gd name="T122" fmla="*/ 2 w 298"/>
                <a:gd name="T1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 h="280">
                  <a:moveTo>
                    <a:pt x="2" y="0"/>
                  </a:moveTo>
                  <a:lnTo>
                    <a:pt x="288" y="0"/>
                  </a:lnTo>
                  <a:lnTo>
                    <a:pt x="288" y="94"/>
                  </a:lnTo>
                  <a:lnTo>
                    <a:pt x="298" y="94"/>
                  </a:lnTo>
                  <a:lnTo>
                    <a:pt x="298" y="280"/>
                  </a:lnTo>
                  <a:lnTo>
                    <a:pt x="24" y="280"/>
                  </a:lnTo>
                  <a:lnTo>
                    <a:pt x="24" y="278"/>
                  </a:lnTo>
                  <a:lnTo>
                    <a:pt x="22" y="278"/>
                  </a:lnTo>
                  <a:lnTo>
                    <a:pt x="22" y="278"/>
                  </a:lnTo>
                  <a:lnTo>
                    <a:pt x="20" y="278"/>
                  </a:lnTo>
                  <a:lnTo>
                    <a:pt x="20" y="278"/>
                  </a:lnTo>
                  <a:lnTo>
                    <a:pt x="20" y="278"/>
                  </a:lnTo>
                  <a:lnTo>
                    <a:pt x="20" y="278"/>
                  </a:lnTo>
                  <a:lnTo>
                    <a:pt x="22" y="274"/>
                  </a:lnTo>
                  <a:lnTo>
                    <a:pt x="22" y="274"/>
                  </a:lnTo>
                  <a:lnTo>
                    <a:pt x="22" y="272"/>
                  </a:lnTo>
                  <a:lnTo>
                    <a:pt x="22" y="272"/>
                  </a:lnTo>
                  <a:lnTo>
                    <a:pt x="22" y="272"/>
                  </a:lnTo>
                  <a:lnTo>
                    <a:pt x="20" y="272"/>
                  </a:lnTo>
                  <a:lnTo>
                    <a:pt x="20" y="272"/>
                  </a:lnTo>
                  <a:lnTo>
                    <a:pt x="20" y="270"/>
                  </a:lnTo>
                  <a:lnTo>
                    <a:pt x="20" y="270"/>
                  </a:lnTo>
                  <a:lnTo>
                    <a:pt x="20" y="270"/>
                  </a:lnTo>
                  <a:lnTo>
                    <a:pt x="20" y="268"/>
                  </a:lnTo>
                  <a:lnTo>
                    <a:pt x="20" y="266"/>
                  </a:lnTo>
                  <a:lnTo>
                    <a:pt x="18" y="266"/>
                  </a:lnTo>
                  <a:lnTo>
                    <a:pt x="18" y="266"/>
                  </a:lnTo>
                  <a:lnTo>
                    <a:pt x="18" y="266"/>
                  </a:lnTo>
                  <a:lnTo>
                    <a:pt x="16" y="266"/>
                  </a:lnTo>
                  <a:lnTo>
                    <a:pt x="18" y="264"/>
                  </a:lnTo>
                  <a:lnTo>
                    <a:pt x="18" y="264"/>
                  </a:lnTo>
                  <a:lnTo>
                    <a:pt x="18" y="262"/>
                  </a:lnTo>
                  <a:lnTo>
                    <a:pt x="18" y="258"/>
                  </a:lnTo>
                  <a:lnTo>
                    <a:pt x="20" y="258"/>
                  </a:lnTo>
                  <a:lnTo>
                    <a:pt x="20" y="258"/>
                  </a:lnTo>
                  <a:lnTo>
                    <a:pt x="20" y="258"/>
                  </a:lnTo>
                  <a:lnTo>
                    <a:pt x="22" y="258"/>
                  </a:lnTo>
                  <a:lnTo>
                    <a:pt x="20" y="256"/>
                  </a:lnTo>
                  <a:lnTo>
                    <a:pt x="20" y="256"/>
                  </a:lnTo>
                  <a:lnTo>
                    <a:pt x="18" y="256"/>
                  </a:lnTo>
                  <a:lnTo>
                    <a:pt x="18" y="254"/>
                  </a:lnTo>
                  <a:lnTo>
                    <a:pt x="18" y="254"/>
                  </a:lnTo>
                  <a:lnTo>
                    <a:pt x="22" y="254"/>
                  </a:lnTo>
                  <a:lnTo>
                    <a:pt x="22" y="254"/>
                  </a:lnTo>
                  <a:lnTo>
                    <a:pt x="22" y="254"/>
                  </a:lnTo>
                  <a:lnTo>
                    <a:pt x="20" y="254"/>
                  </a:lnTo>
                  <a:lnTo>
                    <a:pt x="20" y="254"/>
                  </a:lnTo>
                  <a:lnTo>
                    <a:pt x="20" y="252"/>
                  </a:lnTo>
                  <a:lnTo>
                    <a:pt x="20" y="252"/>
                  </a:lnTo>
                  <a:lnTo>
                    <a:pt x="22" y="252"/>
                  </a:lnTo>
                  <a:lnTo>
                    <a:pt x="22" y="250"/>
                  </a:lnTo>
                  <a:lnTo>
                    <a:pt x="24" y="250"/>
                  </a:lnTo>
                  <a:lnTo>
                    <a:pt x="22" y="248"/>
                  </a:lnTo>
                  <a:lnTo>
                    <a:pt x="22" y="248"/>
                  </a:lnTo>
                  <a:lnTo>
                    <a:pt x="22" y="248"/>
                  </a:lnTo>
                  <a:lnTo>
                    <a:pt x="22" y="246"/>
                  </a:lnTo>
                  <a:lnTo>
                    <a:pt x="22" y="246"/>
                  </a:lnTo>
                  <a:lnTo>
                    <a:pt x="22" y="246"/>
                  </a:lnTo>
                  <a:lnTo>
                    <a:pt x="24" y="244"/>
                  </a:lnTo>
                  <a:lnTo>
                    <a:pt x="24" y="244"/>
                  </a:lnTo>
                  <a:lnTo>
                    <a:pt x="24" y="242"/>
                  </a:lnTo>
                  <a:lnTo>
                    <a:pt x="24" y="240"/>
                  </a:lnTo>
                  <a:lnTo>
                    <a:pt x="22" y="240"/>
                  </a:lnTo>
                  <a:lnTo>
                    <a:pt x="22" y="240"/>
                  </a:lnTo>
                  <a:lnTo>
                    <a:pt x="24" y="238"/>
                  </a:lnTo>
                  <a:lnTo>
                    <a:pt x="24" y="236"/>
                  </a:lnTo>
                  <a:lnTo>
                    <a:pt x="24" y="236"/>
                  </a:lnTo>
                  <a:lnTo>
                    <a:pt x="24" y="234"/>
                  </a:lnTo>
                  <a:lnTo>
                    <a:pt x="24" y="234"/>
                  </a:lnTo>
                  <a:lnTo>
                    <a:pt x="24" y="232"/>
                  </a:lnTo>
                  <a:lnTo>
                    <a:pt x="22" y="232"/>
                  </a:lnTo>
                  <a:lnTo>
                    <a:pt x="24" y="232"/>
                  </a:lnTo>
                  <a:lnTo>
                    <a:pt x="24" y="232"/>
                  </a:lnTo>
                  <a:lnTo>
                    <a:pt x="26" y="230"/>
                  </a:lnTo>
                  <a:lnTo>
                    <a:pt x="26" y="230"/>
                  </a:lnTo>
                  <a:lnTo>
                    <a:pt x="26" y="230"/>
                  </a:lnTo>
                  <a:lnTo>
                    <a:pt x="24" y="230"/>
                  </a:lnTo>
                  <a:lnTo>
                    <a:pt x="24" y="228"/>
                  </a:lnTo>
                  <a:lnTo>
                    <a:pt x="24" y="228"/>
                  </a:lnTo>
                  <a:lnTo>
                    <a:pt x="26" y="226"/>
                  </a:lnTo>
                  <a:lnTo>
                    <a:pt x="26" y="226"/>
                  </a:lnTo>
                  <a:lnTo>
                    <a:pt x="24" y="226"/>
                  </a:lnTo>
                  <a:lnTo>
                    <a:pt x="24" y="224"/>
                  </a:lnTo>
                  <a:lnTo>
                    <a:pt x="24" y="224"/>
                  </a:lnTo>
                  <a:lnTo>
                    <a:pt x="26" y="224"/>
                  </a:lnTo>
                  <a:lnTo>
                    <a:pt x="26" y="222"/>
                  </a:lnTo>
                  <a:lnTo>
                    <a:pt x="26" y="218"/>
                  </a:lnTo>
                  <a:lnTo>
                    <a:pt x="24" y="216"/>
                  </a:lnTo>
                  <a:lnTo>
                    <a:pt x="24" y="214"/>
                  </a:lnTo>
                  <a:lnTo>
                    <a:pt x="24" y="214"/>
                  </a:lnTo>
                  <a:lnTo>
                    <a:pt x="24" y="210"/>
                  </a:lnTo>
                  <a:lnTo>
                    <a:pt x="26" y="210"/>
                  </a:lnTo>
                  <a:lnTo>
                    <a:pt x="26" y="208"/>
                  </a:lnTo>
                  <a:lnTo>
                    <a:pt x="26" y="208"/>
                  </a:lnTo>
                  <a:lnTo>
                    <a:pt x="24" y="208"/>
                  </a:lnTo>
                  <a:lnTo>
                    <a:pt x="24" y="208"/>
                  </a:lnTo>
                  <a:lnTo>
                    <a:pt x="24" y="206"/>
                  </a:lnTo>
                  <a:lnTo>
                    <a:pt x="24" y="206"/>
                  </a:lnTo>
                  <a:lnTo>
                    <a:pt x="26" y="206"/>
                  </a:lnTo>
                  <a:lnTo>
                    <a:pt x="26" y="206"/>
                  </a:lnTo>
                  <a:lnTo>
                    <a:pt x="24" y="204"/>
                  </a:lnTo>
                  <a:lnTo>
                    <a:pt x="22" y="204"/>
                  </a:lnTo>
                  <a:lnTo>
                    <a:pt x="22" y="202"/>
                  </a:lnTo>
                  <a:lnTo>
                    <a:pt x="24" y="202"/>
                  </a:lnTo>
                  <a:lnTo>
                    <a:pt x="24" y="202"/>
                  </a:lnTo>
                  <a:lnTo>
                    <a:pt x="24" y="200"/>
                  </a:lnTo>
                  <a:lnTo>
                    <a:pt x="24" y="200"/>
                  </a:lnTo>
                  <a:lnTo>
                    <a:pt x="24" y="200"/>
                  </a:lnTo>
                  <a:lnTo>
                    <a:pt x="24" y="200"/>
                  </a:lnTo>
                  <a:lnTo>
                    <a:pt x="22" y="200"/>
                  </a:lnTo>
                  <a:lnTo>
                    <a:pt x="22" y="200"/>
                  </a:lnTo>
                  <a:lnTo>
                    <a:pt x="22" y="200"/>
                  </a:lnTo>
                  <a:lnTo>
                    <a:pt x="20" y="200"/>
                  </a:lnTo>
                  <a:lnTo>
                    <a:pt x="20" y="200"/>
                  </a:lnTo>
                  <a:lnTo>
                    <a:pt x="20" y="198"/>
                  </a:lnTo>
                  <a:lnTo>
                    <a:pt x="22" y="198"/>
                  </a:lnTo>
                  <a:lnTo>
                    <a:pt x="24" y="198"/>
                  </a:lnTo>
                  <a:lnTo>
                    <a:pt x="24" y="196"/>
                  </a:lnTo>
                  <a:lnTo>
                    <a:pt x="24" y="196"/>
                  </a:lnTo>
                  <a:lnTo>
                    <a:pt x="20" y="194"/>
                  </a:lnTo>
                  <a:lnTo>
                    <a:pt x="20" y="192"/>
                  </a:lnTo>
                  <a:lnTo>
                    <a:pt x="20" y="192"/>
                  </a:lnTo>
                  <a:lnTo>
                    <a:pt x="18" y="192"/>
                  </a:lnTo>
                  <a:lnTo>
                    <a:pt x="18" y="190"/>
                  </a:lnTo>
                  <a:lnTo>
                    <a:pt x="20" y="190"/>
                  </a:lnTo>
                  <a:lnTo>
                    <a:pt x="20" y="188"/>
                  </a:lnTo>
                  <a:lnTo>
                    <a:pt x="20" y="188"/>
                  </a:lnTo>
                  <a:lnTo>
                    <a:pt x="18" y="186"/>
                  </a:lnTo>
                  <a:lnTo>
                    <a:pt x="18" y="186"/>
                  </a:lnTo>
                  <a:lnTo>
                    <a:pt x="18" y="184"/>
                  </a:lnTo>
                  <a:lnTo>
                    <a:pt x="20" y="184"/>
                  </a:lnTo>
                  <a:lnTo>
                    <a:pt x="18" y="182"/>
                  </a:lnTo>
                  <a:lnTo>
                    <a:pt x="18" y="182"/>
                  </a:lnTo>
                  <a:lnTo>
                    <a:pt x="18" y="182"/>
                  </a:lnTo>
                  <a:lnTo>
                    <a:pt x="18" y="180"/>
                  </a:lnTo>
                  <a:lnTo>
                    <a:pt x="22" y="174"/>
                  </a:lnTo>
                  <a:lnTo>
                    <a:pt x="22" y="174"/>
                  </a:lnTo>
                  <a:lnTo>
                    <a:pt x="24" y="174"/>
                  </a:lnTo>
                  <a:lnTo>
                    <a:pt x="24" y="174"/>
                  </a:lnTo>
                  <a:lnTo>
                    <a:pt x="26" y="174"/>
                  </a:lnTo>
                  <a:lnTo>
                    <a:pt x="26" y="174"/>
                  </a:lnTo>
                  <a:lnTo>
                    <a:pt x="26" y="174"/>
                  </a:lnTo>
                  <a:lnTo>
                    <a:pt x="24" y="172"/>
                  </a:lnTo>
                  <a:lnTo>
                    <a:pt x="24" y="172"/>
                  </a:lnTo>
                  <a:lnTo>
                    <a:pt x="22" y="172"/>
                  </a:lnTo>
                  <a:lnTo>
                    <a:pt x="22" y="170"/>
                  </a:lnTo>
                  <a:lnTo>
                    <a:pt x="22" y="170"/>
                  </a:lnTo>
                  <a:lnTo>
                    <a:pt x="22" y="170"/>
                  </a:lnTo>
                  <a:lnTo>
                    <a:pt x="22" y="170"/>
                  </a:lnTo>
                  <a:lnTo>
                    <a:pt x="22" y="170"/>
                  </a:lnTo>
                  <a:lnTo>
                    <a:pt x="24" y="170"/>
                  </a:lnTo>
                  <a:lnTo>
                    <a:pt x="24" y="170"/>
                  </a:lnTo>
                  <a:lnTo>
                    <a:pt x="24" y="170"/>
                  </a:lnTo>
                  <a:lnTo>
                    <a:pt x="24" y="168"/>
                  </a:lnTo>
                  <a:lnTo>
                    <a:pt x="24" y="168"/>
                  </a:lnTo>
                  <a:lnTo>
                    <a:pt x="24" y="166"/>
                  </a:lnTo>
                  <a:lnTo>
                    <a:pt x="24" y="166"/>
                  </a:lnTo>
                  <a:lnTo>
                    <a:pt x="24" y="166"/>
                  </a:lnTo>
                  <a:lnTo>
                    <a:pt x="26" y="166"/>
                  </a:lnTo>
                  <a:lnTo>
                    <a:pt x="26" y="166"/>
                  </a:lnTo>
                  <a:lnTo>
                    <a:pt x="26" y="168"/>
                  </a:lnTo>
                  <a:lnTo>
                    <a:pt x="28" y="166"/>
                  </a:lnTo>
                  <a:lnTo>
                    <a:pt x="28" y="166"/>
                  </a:lnTo>
                  <a:lnTo>
                    <a:pt x="28" y="166"/>
                  </a:lnTo>
                  <a:lnTo>
                    <a:pt x="28" y="166"/>
                  </a:lnTo>
                  <a:lnTo>
                    <a:pt x="28" y="164"/>
                  </a:lnTo>
                  <a:lnTo>
                    <a:pt x="28" y="164"/>
                  </a:lnTo>
                  <a:lnTo>
                    <a:pt x="26" y="164"/>
                  </a:lnTo>
                  <a:lnTo>
                    <a:pt x="26" y="164"/>
                  </a:lnTo>
                  <a:lnTo>
                    <a:pt x="26" y="162"/>
                  </a:lnTo>
                  <a:lnTo>
                    <a:pt x="28" y="162"/>
                  </a:lnTo>
                  <a:lnTo>
                    <a:pt x="28" y="162"/>
                  </a:lnTo>
                  <a:lnTo>
                    <a:pt x="28" y="162"/>
                  </a:lnTo>
                  <a:lnTo>
                    <a:pt x="28" y="160"/>
                  </a:lnTo>
                  <a:lnTo>
                    <a:pt x="28" y="160"/>
                  </a:lnTo>
                  <a:lnTo>
                    <a:pt x="28" y="160"/>
                  </a:lnTo>
                  <a:lnTo>
                    <a:pt x="28" y="160"/>
                  </a:lnTo>
                  <a:lnTo>
                    <a:pt x="26" y="160"/>
                  </a:lnTo>
                  <a:lnTo>
                    <a:pt x="26" y="160"/>
                  </a:lnTo>
                  <a:lnTo>
                    <a:pt x="26" y="160"/>
                  </a:lnTo>
                  <a:lnTo>
                    <a:pt x="24" y="160"/>
                  </a:lnTo>
                  <a:lnTo>
                    <a:pt x="26" y="158"/>
                  </a:lnTo>
                  <a:lnTo>
                    <a:pt x="26" y="158"/>
                  </a:lnTo>
                  <a:lnTo>
                    <a:pt x="26" y="158"/>
                  </a:lnTo>
                  <a:lnTo>
                    <a:pt x="28" y="158"/>
                  </a:lnTo>
                  <a:lnTo>
                    <a:pt x="28" y="158"/>
                  </a:lnTo>
                  <a:lnTo>
                    <a:pt x="28" y="158"/>
                  </a:lnTo>
                  <a:lnTo>
                    <a:pt x="28" y="158"/>
                  </a:lnTo>
                  <a:lnTo>
                    <a:pt x="28" y="156"/>
                  </a:lnTo>
                  <a:lnTo>
                    <a:pt x="26" y="154"/>
                  </a:lnTo>
                  <a:lnTo>
                    <a:pt x="26" y="152"/>
                  </a:lnTo>
                  <a:lnTo>
                    <a:pt x="26" y="150"/>
                  </a:lnTo>
                  <a:lnTo>
                    <a:pt x="26" y="150"/>
                  </a:lnTo>
                  <a:lnTo>
                    <a:pt x="26" y="150"/>
                  </a:lnTo>
                  <a:lnTo>
                    <a:pt x="28" y="150"/>
                  </a:lnTo>
                  <a:lnTo>
                    <a:pt x="28" y="148"/>
                  </a:lnTo>
                  <a:lnTo>
                    <a:pt x="28" y="148"/>
                  </a:lnTo>
                  <a:lnTo>
                    <a:pt x="28" y="146"/>
                  </a:lnTo>
                  <a:lnTo>
                    <a:pt x="28" y="146"/>
                  </a:lnTo>
                  <a:lnTo>
                    <a:pt x="28" y="146"/>
                  </a:lnTo>
                  <a:lnTo>
                    <a:pt x="28" y="146"/>
                  </a:lnTo>
                  <a:lnTo>
                    <a:pt x="30" y="146"/>
                  </a:lnTo>
                  <a:lnTo>
                    <a:pt x="30" y="146"/>
                  </a:lnTo>
                  <a:lnTo>
                    <a:pt x="32" y="146"/>
                  </a:lnTo>
                  <a:lnTo>
                    <a:pt x="32" y="146"/>
                  </a:lnTo>
                  <a:lnTo>
                    <a:pt x="32" y="146"/>
                  </a:lnTo>
                  <a:lnTo>
                    <a:pt x="32" y="146"/>
                  </a:lnTo>
                  <a:lnTo>
                    <a:pt x="32" y="144"/>
                  </a:lnTo>
                  <a:lnTo>
                    <a:pt x="30" y="142"/>
                  </a:lnTo>
                  <a:lnTo>
                    <a:pt x="30" y="142"/>
                  </a:lnTo>
                  <a:lnTo>
                    <a:pt x="30" y="142"/>
                  </a:lnTo>
                  <a:lnTo>
                    <a:pt x="30" y="140"/>
                  </a:lnTo>
                  <a:lnTo>
                    <a:pt x="30" y="140"/>
                  </a:lnTo>
                  <a:lnTo>
                    <a:pt x="30" y="140"/>
                  </a:lnTo>
                  <a:lnTo>
                    <a:pt x="30" y="140"/>
                  </a:lnTo>
                  <a:lnTo>
                    <a:pt x="32" y="138"/>
                  </a:lnTo>
                  <a:lnTo>
                    <a:pt x="32" y="138"/>
                  </a:lnTo>
                  <a:lnTo>
                    <a:pt x="30" y="138"/>
                  </a:lnTo>
                  <a:lnTo>
                    <a:pt x="30" y="138"/>
                  </a:lnTo>
                  <a:lnTo>
                    <a:pt x="30" y="138"/>
                  </a:lnTo>
                  <a:lnTo>
                    <a:pt x="28" y="136"/>
                  </a:lnTo>
                  <a:lnTo>
                    <a:pt x="28" y="136"/>
                  </a:lnTo>
                  <a:lnTo>
                    <a:pt x="28" y="134"/>
                  </a:lnTo>
                  <a:lnTo>
                    <a:pt x="30" y="134"/>
                  </a:lnTo>
                  <a:lnTo>
                    <a:pt x="30" y="132"/>
                  </a:lnTo>
                  <a:lnTo>
                    <a:pt x="30" y="132"/>
                  </a:lnTo>
                  <a:lnTo>
                    <a:pt x="32" y="132"/>
                  </a:lnTo>
                  <a:lnTo>
                    <a:pt x="32" y="132"/>
                  </a:lnTo>
                  <a:lnTo>
                    <a:pt x="32" y="130"/>
                  </a:lnTo>
                  <a:lnTo>
                    <a:pt x="34" y="130"/>
                  </a:lnTo>
                  <a:lnTo>
                    <a:pt x="34" y="130"/>
                  </a:lnTo>
                  <a:lnTo>
                    <a:pt x="34" y="128"/>
                  </a:lnTo>
                  <a:lnTo>
                    <a:pt x="34" y="128"/>
                  </a:lnTo>
                  <a:lnTo>
                    <a:pt x="34" y="126"/>
                  </a:lnTo>
                  <a:lnTo>
                    <a:pt x="36" y="126"/>
                  </a:lnTo>
                  <a:lnTo>
                    <a:pt x="38" y="126"/>
                  </a:lnTo>
                  <a:lnTo>
                    <a:pt x="38" y="126"/>
                  </a:lnTo>
                  <a:lnTo>
                    <a:pt x="38" y="124"/>
                  </a:lnTo>
                  <a:lnTo>
                    <a:pt x="38" y="124"/>
                  </a:lnTo>
                  <a:lnTo>
                    <a:pt x="36" y="124"/>
                  </a:lnTo>
                  <a:lnTo>
                    <a:pt x="36" y="124"/>
                  </a:lnTo>
                  <a:lnTo>
                    <a:pt x="34" y="122"/>
                  </a:lnTo>
                  <a:lnTo>
                    <a:pt x="36" y="122"/>
                  </a:lnTo>
                  <a:lnTo>
                    <a:pt x="36" y="122"/>
                  </a:lnTo>
                  <a:lnTo>
                    <a:pt x="36" y="122"/>
                  </a:lnTo>
                  <a:lnTo>
                    <a:pt x="38" y="122"/>
                  </a:lnTo>
                  <a:lnTo>
                    <a:pt x="38" y="122"/>
                  </a:lnTo>
                  <a:lnTo>
                    <a:pt x="38" y="120"/>
                  </a:lnTo>
                  <a:lnTo>
                    <a:pt x="36" y="120"/>
                  </a:lnTo>
                  <a:lnTo>
                    <a:pt x="36" y="120"/>
                  </a:lnTo>
                  <a:lnTo>
                    <a:pt x="34" y="120"/>
                  </a:lnTo>
                  <a:lnTo>
                    <a:pt x="34" y="118"/>
                  </a:lnTo>
                  <a:lnTo>
                    <a:pt x="34" y="118"/>
                  </a:lnTo>
                  <a:lnTo>
                    <a:pt x="36" y="118"/>
                  </a:lnTo>
                  <a:lnTo>
                    <a:pt x="36" y="118"/>
                  </a:lnTo>
                  <a:lnTo>
                    <a:pt x="36" y="116"/>
                  </a:lnTo>
                  <a:lnTo>
                    <a:pt x="36" y="116"/>
                  </a:lnTo>
                  <a:lnTo>
                    <a:pt x="36" y="116"/>
                  </a:lnTo>
                  <a:lnTo>
                    <a:pt x="34" y="116"/>
                  </a:lnTo>
                  <a:lnTo>
                    <a:pt x="32" y="116"/>
                  </a:lnTo>
                  <a:lnTo>
                    <a:pt x="32" y="116"/>
                  </a:lnTo>
                  <a:lnTo>
                    <a:pt x="30" y="118"/>
                  </a:lnTo>
                  <a:lnTo>
                    <a:pt x="28" y="120"/>
                  </a:lnTo>
                  <a:lnTo>
                    <a:pt x="28" y="120"/>
                  </a:lnTo>
                  <a:lnTo>
                    <a:pt x="26" y="120"/>
                  </a:lnTo>
                  <a:lnTo>
                    <a:pt x="26" y="120"/>
                  </a:lnTo>
                  <a:lnTo>
                    <a:pt x="22" y="118"/>
                  </a:lnTo>
                  <a:lnTo>
                    <a:pt x="22" y="118"/>
                  </a:lnTo>
                  <a:lnTo>
                    <a:pt x="22" y="118"/>
                  </a:lnTo>
                  <a:lnTo>
                    <a:pt x="22" y="112"/>
                  </a:lnTo>
                  <a:lnTo>
                    <a:pt x="22" y="110"/>
                  </a:lnTo>
                  <a:lnTo>
                    <a:pt x="22" y="110"/>
                  </a:lnTo>
                  <a:lnTo>
                    <a:pt x="20" y="110"/>
                  </a:lnTo>
                  <a:lnTo>
                    <a:pt x="20" y="110"/>
                  </a:lnTo>
                  <a:lnTo>
                    <a:pt x="18" y="110"/>
                  </a:lnTo>
                  <a:lnTo>
                    <a:pt x="16" y="110"/>
                  </a:lnTo>
                  <a:lnTo>
                    <a:pt x="16" y="108"/>
                  </a:lnTo>
                  <a:lnTo>
                    <a:pt x="16" y="108"/>
                  </a:lnTo>
                  <a:lnTo>
                    <a:pt x="18" y="108"/>
                  </a:lnTo>
                  <a:lnTo>
                    <a:pt x="18" y="106"/>
                  </a:lnTo>
                  <a:lnTo>
                    <a:pt x="16" y="104"/>
                  </a:lnTo>
                  <a:lnTo>
                    <a:pt x="16" y="102"/>
                  </a:lnTo>
                  <a:lnTo>
                    <a:pt x="16" y="102"/>
                  </a:lnTo>
                  <a:lnTo>
                    <a:pt x="18" y="102"/>
                  </a:lnTo>
                  <a:lnTo>
                    <a:pt x="18" y="100"/>
                  </a:lnTo>
                  <a:lnTo>
                    <a:pt x="20" y="100"/>
                  </a:lnTo>
                  <a:lnTo>
                    <a:pt x="20" y="98"/>
                  </a:lnTo>
                  <a:lnTo>
                    <a:pt x="18" y="98"/>
                  </a:lnTo>
                  <a:lnTo>
                    <a:pt x="18" y="98"/>
                  </a:lnTo>
                  <a:lnTo>
                    <a:pt x="16" y="98"/>
                  </a:lnTo>
                  <a:lnTo>
                    <a:pt x="16" y="100"/>
                  </a:lnTo>
                  <a:lnTo>
                    <a:pt x="16" y="100"/>
                  </a:lnTo>
                  <a:lnTo>
                    <a:pt x="14" y="98"/>
                  </a:lnTo>
                  <a:lnTo>
                    <a:pt x="14" y="98"/>
                  </a:lnTo>
                  <a:lnTo>
                    <a:pt x="14" y="98"/>
                  </a:lnTo>
                  <a:lnTo>
                    <a:pt x="12" y="100"/>
                  </a:lnTo>
                  <a:lnTo>
                    <a:pt x="12" y="100"/>
                  </a:lnTo>
                  <a:lnTo>
                    <a:pt x="10" y="98"/>
                  </a:lnTo>
                  <a:lnTo>
                    <a:pt x="8" y="98"/>
                  </a:lnTo>
                  <a:lnTo>
                    <a:pt x="8" y="96"/>
                  </a:lnTo>
                  <a:lnTo>
                    <a:pt x="8" y="94"/>
                  </a:lnTo>
                  <a:lnTo>
                    <a:pt x="8" y="94"/>
                  </a:lnTo>
                  <a:lnTo>
                    <a:pt x="10" y="90"/>
                  </a:lnTo>
                  <a:lnTo>
                    <a:pt x="10" y="90"/>
                  </a:lnTo>
                  <a:lnTo>
                    <a:pt x="8" y="88"/>
                  </a:lnTo>
                  <a:lnTo>
                    <a:pt x="8" y="88"/>
                  </a:lnTo>
                  <a:lnTo>
                    <a:pt x="8" y="84"/>
                  </a:lnTo>
                  <a:lnTo>
                    <a:pt x="8" y="84"/>
                  </a:lnTo>
                  <a:lnTo>
                    <a:pt x="8" y="82"/>
                  </a:lnTo>
                  <a:lnTo>
                    <a:pt x="8" y="82"/>
                  </a:lnTo>
                  <a:lnTo>
                    <a:pt x="8" y="78"/>
                  </a:lnTo>
                  <a:lnTo>
                    <a:pt x="6" y="78"/>
                  </a:lnTo>
                  <a:lnTo>
                    <a:pt x="2" y="78"/>
                  </a:lnTo>
                  <a:lnTo>
                    <a:pt x="2" y="78"/>
                  </a:lnTo>
                  <a:lnTo>
                    <a:pt x="0" y="76"/>
                  </a:lnTo>
                  <a:lnTo>
                    <a:pt x="0" y="76"/>
                  </a:lnTo>
                  <a:lnTo>
                    <a:pt x="2" y="76"/>
                  </a:lnTo>
                  <a:lnTo>
                    <a:pt x="2" y="74"/>
                  </a:lnTo>
                  <a:lnTo>
                    <a:pt x="4" y="72"/>
                  </a:lnTo>
                  <a:lnTo>
                    <a:pt x="4" y="72"/>
                  </a:lnTo>
                  <a:lnTo>
                    <a:pt x="4" y="70"/>
                  </a:lnTo>
                  <a:lnTo>
                    <a:pt x="6" y="68"/>
                  </a:lnTo>
                  <a:lnTo>
                    <a:pt x="6" y="68"/>
                  </a:lnTo>
                  <a:lnTo>
                    <a:pt x="8" y="66"/>
                  </a:lnTo>
                  <a:lnTo>
                    <a:pt x="8" y="66"/>
                  </a:lnTo>
                  <a:lnTo>
                    <a:pt x="8" y="66"/>
                  </a:lnTo>
                  <a:lnTo>
                    <a:pt x="10" y="66"/>
                  </a:lnTo>
                  <a:lnTo>
                    <a:pt x="10" y="66"/>
                  </a:lnTo>
                  <a:lnTo>
                    <a:pt x="10" y="66"/>
                  </a:lnTo>
                  <a:lnTo>
                    <a:pt x="10" y="64"/>
                  </a:lnTo>
                  <a:lnTo>
                    <a:pt x="6" y="64"/>
                  </a:lnTo>
                  <a:lnTo>
                    <a:pt x="6" y="64"/>
                  </a:lnTo>
                  <a:lnTo>
                    <a:pt x="6" y="62"/>
                  </a:lnTo>
                  <a:lnTo>
                    <a:pt x="6" y="62"/>
                  </a:lnTo>
                  <a:lnTo>
                    <a:pt x="8" y="62"/>
                  </a:lnTo>
                  <a:lnTo>
                    <a:pt x="8" y="62"/>
                  </a:lnTo>
                  <a:lnTo>
                    <a:pt x="10" y="62"/>
                  </a:lnTo>
                  <a:lnTo>
                    <a:pt x="10" y="62"/>
                  </a:lnTo>
                  <a:lnTo>
                    <a:pt x="12" y="62"/>
                  </a:lnTo>
                  <a:lnTo>
                    <a:pt x="12" y="60"/>
                  </a:lnTo>
                  <a:lnTo>
                    <a:pt x="12" y="60"/>
                  </a:lnTo>
                  <a:lnTo>
                    <a:pt x="12" y="60"/>
                  </a:lnTo>
                  <a:lnTo>
                    <a:pt x="12" y="58"/>
                  </a:lnTo>
                  <a:lnTo>
                    <a:pt x="12" y="58"/>
                  </a:lnTo>
                  <a:lnTo>
                    <a:pt x="10" y="60"/>
                  </a:lnTo>
                  <a:lnTo>
                    <a:pt x="10" y="60"/>
                  </a:lnTo>
                  <a:lnTo>
                    <a:pt x="8" y="60"/>
                  </a:lnTo>
                  <a:lnTo>
                    <a:pt x="10" y="58"/>
                  </a:lnTo>
                  <a:lnTo>
                    <a:pt x="10" y="58"/>
                  </a:lnTo>
                  <a:lnTo>
                    <a:pt x="10" y="56"/>
                  </a:lnTo>
                  <a:lnTo>
                    <a:pt x="8" y="56"/>
                  </a:lnTo>
                  <a:lnTo>
                    <a:pt x="6" y="56"/>
                  </a:lnTo>
                  <a:lnTo>
                    <a:pt x="6" y="56"/>
                  </a:lnTo>
                  <a:lnTo>
                    <a:pt x="6" y="54"/>
                  </a:lnTo>
                  <a:lnTo>
                    <a:pt x="8" y="54"/>
                  </a:lnTo>
                  <a:lnTo>
                    <a:pt x="8" y="52"/>
                  </a:lnTo>
                  <a:lnTo>
                    <a:pt x="8" y="52"/>
                  </a:lnTo>
                  <a:lnTo>
                    <a:pt x="8" y="52"/>
                  </a:lnTo>
                  <a:lnTo>
                    <a:pt x="8" y="50"/>
                  </a:lnTo>
                  <a:lnTo>
                    <a:pt x="6" y="50"/>
                  </a:lnTo>
                  <a:lnTo>
                    <a:pt x="6" y="48"/>
                  </a:lnTo>
                  <a:lnTo>
                    <a:pt x="6" y="48"/>
                  </a:lnTo>
                  <a:lnTo>
                    <a:pt x="6" y="48"/>
                  </a:lnTo>
                  <a:lnTo>
                    <a:pt x="8" y="48"/>
                  </a:lnTo>
                  <a:lnTo>
                    <a:pt x="8" y="46"/>
                  </a:lnTo>
                  <a:lnTo>
                    <a:pt x="8" y="46"/>
                  </a:lnTo>
                  <a:lnTo>
                    <a:pt x="8" y="44"/>
                  </a:lnTo>
                  <a:lnTo>
                    <a:pt x="8" y="44"/>
                  </a:lnTo>
                  <a:lnTo>
                    <a:pt x="8" y="42"/>
                  </a:lnTo>
                  <a:lnTo>
                    <a:pt x="8" y="42"/>
                  </a:lnTo>
                  <a:lnTo>
                    <a:pt x="8" y="42"/>
                  </a:lnTo>
                  <a:lnTo>
                    <a:pt x="8" y="42"/>
                  </a:lnTo>
                  <a:lnTo>
                    <a:pt x="6" y="40"/>
                  </a:lnTo>
                  <a:lnTo>
                    <a:pt x="6" y="42"/>
                  </a:lnTo>
                  <a:lnTo>
                    <a:pt x="4" y="40"/>
                  </a:lnTo>
                  <a:lnTo>
                    <a:pt x="6" y="40"/>
                  </a:lnTo>
                  <a:lnTo>
                    <a:pt x="6" y="38"/>
                  </a:lnTo>
                  <a:lnTo>
                    <a:pt x="8" y="38"/>
                  </a:lnTo>
                  <a:lnTo>
                    <a:pt x="10" y="38"/>
                  </a:lnTo>
                  <a:lnTo>
                    <a:pt x="10" y="36"/>
                  </a:lnTo>
                  <a:lnTo>
                    <a:pt x="10" y="36"/>
                  </a:lnTo>
                  <a:lnTo>
                    <a:pt x="10" y="36"/>
                  </a:lnTo>
                  <a:lnTo>
                    <a:pt x="10" y="34"/>
                  </a:lnTo>
                  <a:lnTo>
                    <a:pt x="10" y="34"/>
                  </a:lnTo>
                  <a:lnTo>
                    <a:pt x="10" y="34"/>
                  </a:lnTo>
                  <a:lnTo>
                    <a:pt x="6" y="34"/>
                  </a:lnTo>
                  <a:lnTo>
                    <a:pt x="6" y="34"/>
                  </a:lnTo>
                  <a:lnTo>
                    <a:pt x="6" y="32"/>
                  </a:lnTo>
                  <a:lnTo>
                    <a:pt x="6" y="32"/>
                  </a:lnTo>
                  <a:lnTo>
                    <a:pt x="8" y="30"/>
                  </a:lnTo>
                  <a:lnTo>
                    <a:pt x="8" y="30"/>
                  </a:lnTo>
                  <a:lnTo>
                    <a:pt x="8" y="30"/>
                  </a:lnTo>
                  <a:lnTo>
                    <a:pt x="8" y="30"/>
                  </a:lnTo>
                  <a:lnTo>
                    <a:pt x="8" y="30"/>
                  </a:lnTo>
                  <a:lnTo>
                    <a:pt x="10" y="30"/>
                  </a:lnTo>
                  <a:lnTo>
                    <a:pt x="10" y="28"/>
                  </a:lnTo>
                  <a:lnTo>
                    <a:pt x="10" y="26"/>
                  </a:lnTo>
                  <a:lnTo>
                    <a:pt x="10" y="26"/>
                  </a:lnTo>
                  <a:lnTo>
                    <a:pt x="10" y="24"/>
                  </a:lnTo>
                  <a:lnTo>
                    <a:pt x="10" y="24"/>
                  </a:lnTo>
                  <a:lnTo>
                    <a:pt x="10" y="24"/>
                  </a:lnTo>
                  <a:lnTo>
                    <a:pt x="10" y="24"/>
                  </a:lnTo>
                  <a:lnTo>
                    <a:pt x="10" y="22"/>
                  </a:lnTo>
                  <a:lnTo>
                    <a:pt x="10" y="22"/>
                  </a:lnTo>
                  <a:lnTo>
                    <a:pt x="8" y="20"/>
                  </a:lnTo>
                  <a:lnTo>
                    <a:pt x="6" y="18"/>
                  </a:lnTo>
                  <a:lnTo>
                    <a:pt x="6" y="16"/>
                  </a:lnTo>
                  <a:lnTo>
                    <a:pt x="4" y="16"/>
                  </a:lnTo>
                  <a:lnTo>
                    <a:pt x="2" y="16"/>
                  </a:lnTo>
                  <a:lnTo>
                    <a:pt x="2" y="16"/>
                  </a:lnTo>
                  <a:lnTo>
                    <a:pt x="2" y="14"/>
                  </a:lnTo>
                  <a:lnTo>
                    <a:pt x="2" y="14"/>
                  </a:lnTo>
                  <a:lnTo>
                    <a:pt x="2" y="14"/>
                  </a:lnTo>
                  <a:lnTo>
                    <a:pt x="4" y="14"/>
                  </a:lnTo>
                  <a:lnTo>
                    <a:pt x="4" y="14"/>
                  </a:lnTo>
                  <a:lnTo>
                    <a:pt x="6" y="14"/>
                  </a:lnTo>
                  <a:lnTo>
                    <a:pt x="8" y="14"/>
                  </a:lnTo>
                  <a:lnTo>
                    <a:pt x="8" y="14"/>
                  </a:lnTo>
                  <a:lnTo>
                    <a:pt x="8" y="12"/>
                  </a:lnTo>
                  <a:lnTo>
                    <a:pt x="8" y="12"/>
                  </a:lnTo>
                  <a:lnTo>
                    <a:pt x="6" y="12"/>
                  </a:lnTo>
                  <a:lnTo>
                    <a:pt x="6" y="10"/>
                  </a:lnTo>
                  <a:lnTo>
                    <a:pt x="6" y="10"/>
                  </a:lnTo>
                  <a:lnTo>
                    <a:pt x="6" y="10"/>
                  </a:lnTo>
                  <a:lnTo>
                    <a:pt x="4" y="6"/>
                  </a:lnTo>
                  <a:lnTo>
                    <a:pt x="4" y="4"/>
                  </a:lnTo>
                  <a:lnTo>
                    <a:pt x="4" y="4"/>
                  </a:lnTo>
                  <a:lnTo>
                    <a:pt x="4" y="2"/>
                  </a:lnTo>
                  <a:lnTo>
                    <a:pt x="4" y="2"/>
                  </a:lnTo>
                  <a:lnTo>
                    <a:pt x="2" y="0"/>
                  </a:lnTo>
                  <a:lnTo>
                    <a:pt x="2" y="0"/>
                  </a:lnTo>
                  <a:lnTo>
                    <a:pt x="2" y="0"/>
                  </a:lnTo>
                  <a:lnTo>
                    <a:pt x="2" y="0"/>
                  </a:lnTo>
                  <a:lnTo>
                    <a:pt x="2"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14" name="Freeform 26"/>
            <p:cNvSpPr>
              <a:spLocks/>
            </p:cNvSpPr>
            <p:nvPr/>
          </p:nvSpPr>
          <p:spPr bwMode="auto">
            <a:xfrm>
              <a:off x="2682" y="1844"/>
              <a:ext cx="339" cy="470"/>
            </a:xfrm>
            <a:custGeom>
              <a:avLst/>
              <a:gdLst>
                <a:gd name="T0" fmla="*/ 16 w 339"/>
                <a:gd name="T1" fmla="*/ 0 h 470"/>
                <a:gd name="T2" fmla="*/ 335 w 339"/>
                <a:gd name="T3" fmla="*/ 2 h 470"/>
                <a:gd name="T4" fmla="*/ 335 w 339"/>
                <a:gd name="T5" fmla="*/ 234 h 470"/>
                <a:gd name="T6" fmla="*/ 337 w 339"/>
                <a:gd name="T7" fmla="*/ 236 h 470"/>
                <a:gd name="T8" fmla="*/ 339 w 339"/>
                <a:gd name="T9" fmla="*/ 468 h 470"/>
                <a:gd name="T10" fmla="*/ 172 w 339"/>
                <a:gd name="T11" fmla="*/ 470 h 470"/>
                <a:gd name="T12" fmla="*/ 170 w 339"/>
                <a:gd name="T13" fmla="*/ 422 h 470"/>
                <a:gd name="T14" fmla="*/ 0 w 339"/>
                <a:gd name="T15" fmla="*/ 424 h 470"/>
                <a:gd name="T16" fmla="*/ 0 w 339"/>
                <a:gd name="T17" fmla="*/ 240 h 470"/>
                <a:gd name="T18" fmla="*/ 14 w 339"/>
                <a:gd name="T19" fmla="*/ 238 h 470"/>
                <a:gd name="T20" fmla="*/ 16 w 339"/>
                <a:gd name="T21" fmla="*/ 234 h 470"/>
                <a:gd name="T22" fmla="*/ 16 w 339"/>
                <a:gd name="T23" fmla="*/ 0 h 470"/>
                <a:gd name="T24" fmla="*/ 16 w 339"/>
                <a:gd name="T25" fmla="*/ 0 h 470"/>
                <a:gd name="T26" fmla="*/ 16 w 339"/>
                <a:gd name="T2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9" h="470">
                  <a:moveTo>
                    <a:pt x="16" y="0"/>
                  </a:moveTo>
                  <a:lnTo>
                    <a:pt x="335" y="2"/>
                  </a:lnTo>
                  <a:lnTo>
                    <a:pt x="335" y="234"/>
                  </a:lnTo>
                  <a:lnTo>
                    <a:pt x="337" y="236"/>
                  </a:lnTo>
                  <a:lnTo>
                    <a:pt x="339" y="468"/>
                  </a:lnTo>
                  <a:lnTo>
                    <a:pt x="172" y="470"/>
                  </a:lnTo>
                  <a:lnTo>
                    <a:pt x="170" y="422"/>
                  </a:lnTo>
                  <a:lnTo>
                    <a:pt x="0" y="424"/>
                  </a:lnTo>
                  <a:lnTo>
                    <a:pt x="0" y="240"/>
                  </a:lnTo>
                  <a:lnTo>
                    <a:pt x="14" y="238"/>
                  </a:lnTo>
                  <a:lnTo>
                    <a:pt x="16" y="234"/>
                  </a:lnTo>
                  <a:lnTo>
                    <a:pt x="16" y="0"/>
                  </a:lnTo>
                  <a:lnTo>
                    <a:pt x="16" y="0"/>
                  </a:lnTo>
                  <a:lnTo>
                    <a:pt x="16"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15" name="Freeform 27"/>
            <p:cNvSpPr>
              <a:spLocks/>
            </p:cNvSpPr>
            <p:nvPr/>
          </p:nvSpPr>
          <p:spPr bwMode="auto">
            <a:xfrm>
              <a:off x="2078" y="1964"/>
              <a:ext cx="192" cy="234"/>
            </a:xfrm>
            <a:custGeom>
              <a:avLst/>
              <a:gdLst>
                <a:gd name="T0" fmla="*/ 0 w 192"/>
                <a:gd name="T1" fmla="*/ 0 h 234"/>
                <a:gd name="T2" fmla="*/ 168 w 192"/>
                <a:gd name="T3" fmla="*/ 2 h 234"/>
                <a:gd name="T4" fmla="*/ 170 w 192"/>
                <a:gd name="T5" fmla="*/ 96 h 234"/>
                <a:gd name="T6" fmla="*/ 170 w 192"/>
                <a:gd name="T7" fmla="*/ 96 h 234"/>
                <a:gd name="T8" fmla="*/ 170 w 192"/>
                <a:gd name="T9" fmla="*/ 210 h 234"/>
                <a:gd name="T10" fmla="*/ 172 w 192"/>
                <a:gd name="T11" fmla="*/ 212 h 234"/>
                <a:gd name="T12" fmla="*/ 170 w 192"/>
                <a:gd name="T13" fmla="*/ 212 h 234"/>
                <a:gd name="T14" fmla="*/ 170 w 192"/>
                <a:gd name="T15" fmla="*/ 216 h 234"/>
                <a:gd name="T16" fmla="*/ 170 w 192"/>
                <a:gd name="T17" fmla="*/ 218 h 234"/>
                <a:gd name="T18" fmla="*/ 170 w 192"/>
                <a:gd name="T19" fmla="*/ 220 h 234"/>
                <a:gd name="T20" fmla="*/ 172 w 192"/>
                <a:gd name="T21" fmla="*/ 222 h 234"/>
                <a:gd name="T22" fmla="*/ 174 w 192"/>
                <a:gd name="T23" fmla="*/ 222 h 234"/>
                <a:gd name="T24" fmla="*/ 174 w 192"/>
                <a:gd name="T25" fmla="*/ 222 h 234"/>
                <a:gd name="T26" fmla="*/ 176 w 192"/>
                <a:gd name="T27" fmla="*/ 222 h 234"/>
                <a:gd name="T28" fmla="*/ 178 w 192"/>
                <a:gd name="T29" fmla="*/ 224 h 234"/>
                <a:gd name="T30" fmla="*/ 178 w 192"/>
                <a:gd name="T31" fmla="*/ 226 h 234"/>
                <a:gd name="T32" fmla="*/ 180 w 192"/>
                <a:gd name="T33" fmla="*/ 228 h 234"/>
                <a:gd name="T34" fmla="*/ 182 w 192"/>
                <a:gd name="T35" fmla="*/ 228 h 234"/>
                <a:gd name="T36" fmla="*/ 188 w 192"/>
                <a:gd name="T37" fmla="*/ 228 h 234"/>
                <a:gd name="T38" fmla="*/ 190 w 192"/>
                <a:gd name="T39" fmla="*/ 228 h 234"/>
                <a:gd name="T40" fmla="*/ 192 w 192"/>
                <a:gd name="T41" fmla="*/ 232 h 234"/>
                <a:gd name="T42" fmla="*/ 192 w 192"/>
                <a:gd name="T43" fmla="*/ 234 h 234"/>
                <a:gd name="T44" fmla="*/ 2 w 192"/>
                <a:gd name="T45" fmla="*/ 234 h 234"/>
                <a:gd name="T46" fmla="*/ 4 w 192"/>
                <a:gd name="T47" fmla="*/ 96 h 234"/>
                <a:gd name="T48" fmla="*/ 0 w 192"/>
                <a:gd name="T49" fmla="*/ 96 h 234"/>
                <a:gd name="T50" fmla="*/ 0 w 192"/>
                <a:gd name="T51" fmla="*/ 0 h 234"/>
                <a:gd name="T52" fmla="*/ 0 w 192"/>
                <a:gd name="T53" fmla="*/ 0 h 234"/>
                <a:gd name="T54" fmla="*/ 0 w 192"/>
                <a:gd name="T5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34">
                  <a:moveTo>
                    <a:pt x="0" y="0"/>
                  </a:moveTo>
                  <a:lnTo>
                    <a:pt x="168" y="2"/>
                  </a:lnTo>
                  <a:lnTo>
                    <a:pt x="170" y="96"/>
                  </a:lnTo>
                  <a:lnTo>
                    <a:pt x="170" y="96"/>
                  </a:lnTo>
                  <a:lnTo>
                    <a:pt x="170" y="210"/>
                  </a:lnTo>
                  <a:lnTo>
                    <a:pt x="172" y="212"/>
                  </a:lnTo>
                  <a:lnTo>
                    <a:pt x="170" y="212"/>
                  </a:lnTo>
                  <a:lnTo>
                    <a:pt x="170" y="216"/>
                  </a:lnTo>
                  <a:lnTo>
                    <a:pt x="170" y="218"/>
                  </a:lnTo>
                  <a:lnTo>
                    <a:pt x="170" y="220"/>
                  </a:lnTo>
                  <a:lnTo>
                    <a:pt x="172" y="222"/>
                  </a:lnTo>
                  <a:lnTo>
                    <a:pt x="174" y="222"/>
                  </a:lnTo>
                  <a:lnTo>
                    <a:pt x="174" y="222"/>
                  </a:lnTo>
                  <a:lnTo>
                    <a:pt x="176" y="222"/>
                  </a:lnTo>
                  <a:lnTo>
                    <a:pt x="178" y="224"/>
                  </a:lnTo>
                  <a:lnTo>
                    <a:pt x="178" y="226"/>
                  </a:lnTo>
                  <a:lnTo>
                    <a:pt x="180" y="228"/>
                  </a:lnTo>
                  <a:lnTo>
                    <a:pt x="182" y="228"/>
                  </a:lnTo>
                  <a:lnTo>
                    <a:pt x="188" y="228"/>
                  </a:lnTo>
                  <a:lnTo>
                    <a:pt x="190" y="228"/>
                  </a:lnTo>
                  <a:lnTo>
                    <a:pt x="192" y="232"/>
                  </a:lnTo>
                  <a:lnTo>
                    <a:pt x="192" y="234"/>
                  </a:lnTo>
                  <a:lnTo>
                    <a:pt x="2" y="234"/>
                  </a:lnTo>
                  <a:lnTo>
                    <a:pt x="4" y="96"/>
                  </a:lnTo>
                  <a:lnTo>
                    <a:pt x="0" y="96"/>
                  </a:lnTo>
                  <a:lnTo>
                    <a:pt x="0" y="0"/>
                  </a:lnTo>
                  <a:lnTo>
                    <a:pt x="0" y="0"/>
                  </a:lnTo>
                  <a:lnTo>
                    <a:pt x="0"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16" name="Freeform 28"/>
            <p:cNvSpPr>
              <a:spLocks/>
            </p:cNvSpPr>
            <p:nvPr/>
          </p:nvSpPr>
          <p:spPr bwMode="auto">
            <a:xfrm>
              <a:off x="2422" y="1966"/>
              <a:ext cx="276" cy="348"/>
            </a:xfrm>
            <a:custGeom>
              <a:avLst/>
              <a:gdLst>
                <a:gd name="T0" fmla="*/ 22 w 276"/>
                <a:gd name="T1" fmla="*/ 282 h 348"/>
                <a:gd name="T2" fmla="*/ 22 w 276"/>
                <a:gd name="T3" fmla="*/ 282 h 348"/>
                <a:gd name="T4" fmla="*/ 24 w 276"/>
                <a:gd name="T5" fmla="*/ 280 h 348"/>
                <a:gd name="T6" fmla="*/ 26 w 276"/>
                <a:gd name="T7" fmla="*/ 280 h 348"/>
                <a:gd name="T8" fmla="*/ 26 w 276"/>
                <a:gd name="T9" fmla="*/ 282 h 348"/>
                <a:gd name="T10" fmla="*/ 28 w 276"/>
                <a:gd name="T11" fmla="*/ 282 h 348"/>
                <a:gd name="T12" fmla="*/ 28 w 276"/>
                <a:gd name="T13" fmla="*/ 280 h 348"/>
                <a:gd name="T14" fmla="*/ 30 w 276"/>
                <a:gd name="T15" fmla="*/ 272 h 348"/>
                <a:gd name="T16" fmla="*/ 28 w 276"/>
                <a:gd name="T17" fmla="*/ 266 h 348"/>
                <a:gd name="T18" fmla="*/ 28 w 276"/>
                <a:gd name="T19" fmla="*/ 92 h 348"/>
                <a:gd name="T20" fmla="*/ 22 w 276"/>
                <a:gd name="T21" fmla="*/ 92 h 348"/>
                <a:gd name="T22" fmla="*/ 22 w 276"/>
                <a:gd name="T23" fmla="*/ 0 h 348"/>
                <a:gd name="T24" fmla="*/ 276 w 276"/>
                <a:gd name="T25" fmla="*/ 0 h 348"/>
                <a:gd name="T26" fmla="*/ 276 w 276"/>
                <a:gd name="T27" fmla="*/ 112 h 348"/>
                <a:gd name="T28" fmla="*/ 274 w 276"/>
                <a:gd name="T29" fmla="*/ 116 h 348"/>
                <a:gd name="T30" fmla="*/ 260 w 276"/>
                <a:gd name="T31" fmla="*/ 118 h 348"/>
                <a:gd name="T32" fmla="*/ 260 w 276"/>
                <a:gd name="T33" fmla="*/ 348 h 348"/>
                <a:gd name="T34" fmla="*/ 8 w 276"/>
                <a:gd name="T35" fmla="*/ 348 h 348"/>
                <a:gd name="T36" fmla="*/ 8 w 276"/>
                <a:gd name="T37" fmla="*/ 346 h 348"/>
                <a:gd name="T38" fmla="*/ 10 w 276"/>
                <a:gd name="T39" fmla="*/ 344 h 348"/>
                <a:gd name="T40" fmla="*/ 10 w 276"/>
                <a:gd name="T41" fmla="*/ 342 h 348"/>
                <a:gd name="T42" fmla="*/ 10 w 276"/>
                <a:gd name="T43" fmla="*/ 338 h 348"/>
                <a:gd name="T44" fmla="*/ 12 w 276"/>
                <a:gd name="T45" fmla="*/ 336 h 348"/>
                <a:gd name="T46" fmla="*/ 12 w 276"/>
                <a:gd name="T47" fmla="*/ 334 h 348"/>
                <a:gd name="T48" fmla="*/ 8 w 276"/>
                <a:gd name="T49" fmla="*/ 330 h 348"/>
                <a:gd name="T50" fmla="*/ 4 w 276"/>
                <a:gd name="T51" fmla="*/ 326 h 348"/>
                <a:gd name="T52" fmla="*/ 2 w 276"/>
                <a:gd name="T53" fmla="*/ 322 h 348"/>
                <a:gd name="T54" fmla="*/ 0 w 276"/>
                <a:gd name="T55" fmla="*/ 320 h 348"/>
                <a:gd name="T56" fmla="*/ 0 w 276"/>
                <a:gd name="T57" fmla="*/ 320 h 348"/>
                <a:gd name="T58" fmla="*/ 0 w 276"/>
                <a:gd name="T59" fmla="*/ 318 h 348"/>
                <a:gd name="T60" fmla="*/ 0 w 276"/>
                <a:gd name="T61" fmla="*/ 314 h 348"/>
                <a:gd name="T62" fmla="*/ 0 w 276"/>
                <a:gd name="T63" fmla="*/ 310 h 348"/>
                <a:gd name="T64" fmla="*/ 0 w 276"/>
                <a:gd name="T65" fmla="*/ 308 h 348"/>
                <a:gd name="T66" fmla="*/ 2 w 276"/>
                <a:gd name="T67" fmla="*/ 308 h 348"/>
                <a:gd name="T68" fmla="*/ 2 w 276"/>
                <a:gd name="T69" fmla="*/ 308 h 348"/>
                <a:gd name="T70" fmla="*/ 2 w 276"/>
                <a:gd name="T71" fmla="*/ 306 h 348"/>
                <a:gd name="T72" fmla="*/ 2 w 276"/>
                <a:gd name="T73" fmla="*/ 304 h 348"/>
                <a:gd name="T74" fmla="*/ 4 w 276"/>
                <a:gd name="T75" fmla="*/ 304 h 348"/>
                <a:gd name="T76" fmla="*/ 6 w 276"/>
                <a:gd name="T77" fmla="*/ 304 h 348"/>
                <a:gd name="T78" fmla="*/ 10 w 276"/>
                <a:gd name="T79" fmla="*/ 302 h 348"/>
                <a:gd name="T80" fmla="*/ 12 w 276"/>
                <a:gd name="T81" fmla="*/ 300 h 348"/>
                <a:gd name="T82" fmla="*/ 12 w 276"/>
                <a:gd name="T83" fmla="*/ 298 h 348"/>
                <a:gd name="T84" fmla="*/ 14 w 276"/>
                <a:gd name="T85" fmla="*/ 298 h 348"/>
                <a:gd name="T86" fmla="*/ 18 w 276"/>
                <a:gd name="T87" fmla="*/ 294 h 348"/>
                <a:gd name="T88" fmla="*/ 18 w 276"/>
                <a:gd name="T89" fmla="*/ 292 h 348"/>
                <a:gd name="T90" fmla="*/ 18 w 276"/>
                <a:gd name="T91" fmla="*/ 290 h 348"/>
                <a:gd name="T92" fmla="*/ 20 w 276"/>
                <a:gd name="T93" fmla="*/ 290 h 348"/>
                <a:gd name="T94" fmla="*/ 20 w 276"/>
                <a:gd name="T95" fmla="*/ 288 h 348"/>
                <a:gd name="T96" fmla="*/ 22 w 276"/>
                <a:gd name="T97" fmla="*/ 288 h 348"/>
                <a:gd name="T98" fmla="*/ 24 w 276"/>
                <a:gd name="T99" fmla="*/ 286 h 348"/>
                <a:gd name="T100" fmla="*/ 26 w 276"/>
                <a:gd name="T101" fmla="*/ 286 h 348"/>
                <a:gd name="T102" fmla="*/ 24 w 276"/>
                <a:gd name="T103" fmla="*/ 284 h 348"/>
                <a:gd name="T104" fmla="*/ 24 w 276"/>
                <a:gd name="T105" fmla="*/ 284 h 348"/>
                <a:gd name="T106" fmla="*/ 22 w 276"/>
                <a:gd name="T107" fmla="*/ 282 h 348"/>
                <a:gd name="T108" fmla="*/ 22 w 276"/>
                <a:gd name="T109" fmla="*/ 282 h 348"/>
                <a:gd name="T110" fmla="*/ 22 w 276"/>
                <a:gd name="T111" fmla="*/ 28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6" h="348">
                  <a:moveTo>
                    <a:pt x="22" y="282"/>
                  </a:moveTo>
                  <a:lnTo>
                    <a:pt x="22" y="282"/>
                  </a:lnTo>
                  <a:lnTo>
                    <a:pt x="24" y="280"/>
                  </a:lnTo>
                  <a:lnTo>
                    <a:pt x="26" y="280"/>
                  </a:lnTo>
                  <a:lnTo>
                    <a:pt x="26" y="282"/>
                  </a:lnTo>
                  <a:lnTo>
                    <a:pt x="28" y="282"/>
                  </a:lnTo>
                  <a:lnTo>
                    <a:pt x="28" y="280"/>
                  </a:lnTo>
                  <a:lnTo>
                    <a:pt x="30" y="272"/>
                  </a:lnTo>
                  <a:lnTo>
                    <a:pt x="28" y="266"/>
                  </a:lnTo>
                  <a:lnTo>
                    <a:pt x="28" y="92"/>
                  </a:lnTo>
                  <a:lnTo>
                    <a:pt x="22" y="92"/>
                  </a:lnTo>
                  <a:lnTo>
                    <a:pt x="22" y="0"/>
                  </a:lnTo>
                  <a:lnTo>
                    <a:pt x="276" y="0"/>
                  </a:lnTo>
                  <a:lnTo>
                    <a:pt x="276" y="112"/>
                  </a:lnTo>
                  <a:lnTo>
                    <a:pt x="274" y="116"/>
                  </a:lnTo>
                  <a:lnTo>
                    <a:pt x="260" y="118"/>
                  </a:lnTo>
                  <a:lnTo>
                    <a:pt x="260" y="348"/>
                  </a:lnTo>
                  <a:lnTo>
                    <a:pt x="8" y="348"/>
                  </a:lnTo>
                  <a:lnTo>
                    <a:pt x="8" y="346"/>
                  </a:lnTo>
                  <a:lnTo>
                    <a:pt x="10" y="344"/>
                  </a:lnTo>
                  <a:lnTo>
                    <a:pt x="10" y="342"/>
                  </a:lnTo>
                  <a:lnTo>
                    <a:pt x="10" y="338"/>
                  </a:lnTo>
                  <a:lnTo>
                    <a:pt x="12" y="336"/>
                  </a:lnTo>
                  <a:lnTo>
                    <a:pt x="12" y="334"/>
                  </a:lnTo>
                  <a:lnTo>
                    <a:pt x="8" y="330"/>
                  </a:lnTo>
                  <a:lnTo>
                    <a:pt x="4" y="326"/>
                  </a:lnTo>
                  <a:lnTo>
                    <a:pt x="2" y="322"/>
                  </a:lnTo>
                  <a:lnTo>
                    <a:pt x="0" y="320"/>
                  </a:lnTo>
                  <a:lnTo>
                    <a:pt x="0" y="320"/>
                  </a:lnTo>
                  <a:lnTo>
                    <a:pt x="0" y="318"/>
                  </a:lnTo>
                  <a:lnTo>
                    <a:pt x="0" y="314"/>
                  </a:lnTo>
                  <a:lnTo>
                    <a:pt x="0" y="310"/>
                  </a:lnTo>
                  <a:lnTo>
                    <a:pt x="0" y="308"/>
                  </a:lnTo>
                  <a:lnTo>
                    <a:pt x="2" y="308"/>
                  </a:lnTo>
                  <a:lnTo>
                    <a:pt x="2" y="308"/>
                  </a:lnTo>
                  <a:lnTo>
                    <a:pt x="2" y="306"/>
                  </a:lnTo>
                  <a:lnTo>
                    <a:pt x="2" y="304"/>
                  </a:lnTo>
                  <a:lnTo>
                    <a:pt x="4" y="304"/>
                  </a:lnTo>
                  <a:lnTo>
                    <a:pt x="6" y="304"/>
                  </a:lnTo>
                  <a:lnTo>
                    <a:pt x="10" y="302"/>
                  </a:lnTo>
                  <a:lnTo>
                    <a:pt x="12" y="300"/>
                  </a:lnTo>
                  <a:lnTo>
                    <a:pt x="12" y="298"/>
                  </a:lnTo>
                  <a:lnTo>
                    <a:pt x="14" y="298"/>
                  </a:lnTo>
                  <a:lnTo>
                    <a:pt x="18" y="294"/>
                  </a:lnTo>
                  <a:lnTo>
                    <a:pt x="18" y="292"/>
                  </a:lnTo>
                  <a:lnTo>
                    <a:pt x="18" y="290"/>
                  </a:lnTo>
                  <a:lnTo>
                    <a:pt x="20" y="290"/>
                  </a:lnTo>
                  <a:lnTo>
                    <a:pt x="20" y="288"/>
                  </a:lnTo>
                  <a:lnTo>
                    <a:pt x="22" y="288"/>
                  </a:lnTo>
                  <a:lnTo>
                    <a:pt x="24" y="286"/>
                  </a:lnTo>
                  <a:lnTo>
                    <a:pt x="26" y="286"/>
                  </a:lnTo>
                  <a:lnTo>
                    <a:pt x="24" y="284"/>
                  </a:lnTo>
                  <a:lnTo>
                    <a:pt x="24" y="284"/>
                  </a:lnTo>
                  <a:lnTo>
                    <a:pt x="22" y="282"/>
                  </a:lnTo>
                  <a:lnTo>
                    <a:pt x="22" y="282"/>
                  </a:lnTo>
                  <a:lnTo>
                    <a:pt x="22" y="282"/>
                  </a:lnTo>
                  <a:close/>
                </a:path>
              </a:pathLst>
            </a:custGeom>
            <a:solidFill>
              <a:srgbClr val="FFC000"/>
            </a:solidFill>
            <a:ln w="3175" cmpd="sng">
              <a:solidFill>
                <a:srgbClr val="000000"/>
              </a:solidFill>
              <a:round/>
              <a:headEnd/>
              <a:tailEnd/>
            </a:ln>
          </p:spPr>
          <p:txBody>
            <a:bodyPr/>
            <a:lstStyle/>
            <a:p>
              <a:endParaRPr lang="en-US"/>
            </a:p>
          </p:txBody>
        </p:sp>
        <p:sp>
          <p:nvSpPr>
            <p:cNvPr id="117" name="Freeform 29"/>
            <p:cNvSpPr>
              <a:spLocks/>
            </p:cNvSpPr>
            <p:nvPr/>
          </p:nvSpPr>
          <p:spPr bwMode="auto">
            <a:xfrm>
              <a:off x="3451" y="1982"/>
              <a:ext cx="28" cy="32"/>
            </a:xfrm>
            <a:custGeom>
              <a:avLst/>
              <a:gdLst>
                <a:gd name="T0" fmla="*/ 28 w 28"/>
                <a:gd name="T1" fmla="*/ 32 h 32"/>
                <a:gd name="T2" fmla="*/ 26 w 28"/>
                <a:gd name="T3" fmla="*/ 32 h 32"/>
                <a:gd name="T4" fmla="*/ 24 w 28"/>
                <a:gd name="T5" fmla="*/ 32 h 32"/>
                <a:gd name="T6" fmla="*/ 22 w 28"/>
                <a:gd name="T7" fmla="*/ 28 h 32"/>
                <a:gd name="T8" fmla="*/ 16 w 28"/>
                <a:gd name="T9" fmla="*/ 22 h 32"/>
                <a:gd name="T10" fmla="*/ 6 w 28"/>
                <a:gd name="T11" fmla="*/ 12 h 32"/>
                <a:gd name="T12" fmla="*/ 2 w 28"/>
                <a:gd name="T13" fmla="*/ 8 h 32"/>
                <a:gd name="T14" fmla="*/ 0 w 28"/>
                <a:gd name="T15" fmla="*/ 6 h 32"/>
                <a:gd name="T16" fmla="*/ 0 w 28"/>
                <a:gd name="T17" fmla="*/ 2 h 32"/>
                <a:gd name="T18" fmla="*/ 0 w 28"/>
                <a:gd name="T19" fmla="*/ 0 h 32"/>
                <a:gd name="T20" fmla="*/ 0 w 28"/>
                <a:gd name="T21" fmla="*/ 0 h 32"/>
                <a:gd name="T22" fmla="*/ 2 w 28"/>
                <a:gd name="T23" fmla="*/ 0 h 32"/>
                <a:gd name="T24" fmla="*/ 2 w 28"/>
                <a:gd name="T25" fmla="*/ 0 h 32"/>
                <a:gd name="T26" fmla="*/ 4 w 28"/>
                <a:gd name="T27" fmla="*/ 2 h 32"/>
                <a:gd name="T28" fmla="*/ 6 w 28"/>
                <a:gd name="T29" fmla="*/ 4 h 32"/>
                <a:gd name="T30" fmla="*/ 6 w 28"/>
                <a:gd name="T31" fmla="*/ 6 h 32"/>
                <a:gd name="T32" fmla="*/ 10 w 28"/>
                <a:gd name="T33" fmla="*/ 10 h 32"/>
                <a:gd name="T34" fmla="*/ 14 w 28"/>
                <a:gd name="T35" fmla="*/ 14 h 32"/>
                <a:gd name="T36" fmla="*/ 22 w 28"/>
                <a:gd name="T37" fmla="*/ 22 h 32"/>
                <a:gd name="T38" fmla="*/ 22 w 28"/>
                <a:gd name="T39" fmla="*/ 24 h 32"/>
                <a:gd name="T40" fmla="*/ 28 w 28"/>
                <a:gd name="T41" fmla="*/ 30 h 32"/>
                <a:gd name="T42" fmla="*/ 28 w 28"/>
                <a:gd name="T43" fmla="*/ 32 h 32"/>
                <a:gd name="T44" fmla="*/ 28 w 28"/>
                <a:gd name="T45" fmla="*/ 32 h 32"/>
                <a:gd name="T46" fmla="*/ 28 w 28"/>
                <a:gd name="T4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2">
                  <a:moveTo>
                    <a:pt x="28" y="32"/>
                  </a:moveTo>
                  <a:lnTo>
                    <a:pt x="26" y="32"/>
                  </a:lnTo>
                  <a:lnTo>
                    <a:pt x="24" y="32"/>
                  </a:lnTo>
                  <a:lnTo>
                    <a:pt x="22" y="28"/>
                  </a:lnTo>
                  <a:lnTo>
                    <a:pt x="16" y="22"/>
                  </a:lnTo>
                  <a:lnTo>
                    <a:pt x="6" y="12"/>
                  </a:lnTo>
                  <a:lnTo>
                    <a:pt x="2" y="8"/>
                  </a:lnTo>
                  <a:lnTo>
                    <a:pt x="0" y="6"/>
                  </a:lnTo>
                  <a:lnTo>
                    <a:pt x="0" y="2"/>
                  </a:lnTo>
                  <a:lnTo>
                    <a:pt x="0" y="0"/>
                  </a:lnTo>
                  <a:lnTo>
                    <a:pt x="0" y="0"/>
                  </a:lnTo>
                  <a:lnTo>
                    <a:pt x="2" y="0"/>
                  </a:lnTo>
                  <a:lnTo>
                    <a:pt x="2" y="0"/>
                  </a:lnTo>
                  <a:lnTo>
                    <a:pt x="4" y="2"/>
                  </a:lnTo>
                  <a:lnTo>
                    <a:pt x="6" y="4"/>
                  </a:lnTo>
                  <a:lnTo>
                    <a:pt x="6" y="6"/>
                  </a:lnTo>
                  <a:lnTo>
                    <a:pt x="10" y="10"/>
                  </a:lnTo>
                  <a:lnTo>
                    <a:pt x="14" y="14"/>
                  </a:lnTo>
                  <a:lnTo>
                    <a:pt x="22" y="22"/>
                  </a:lnTo>
                  <a:lnTo>
                    <a:pt x="22" y="24"/>
                  </a:lnTo>
                  <a:lnTo>
                    <a:pt x="28" y="30"/>
                  </a:lnTo>
                  <a:lnTo>
                    <a:pt x="28" y="32"/>
                  </a:lnTo>
                  <a:lnTo>
                    <a:pt x="28" y="32"/>
                  </a:lnTo>
                  <a:lnTo>
                    <a:pt x="28" y="32"/>
                  </a:lnTo>
                  <a:close/>
                </a:path>
              </a:pathLst>
            </a:custGeom>
            <a:solidFill>
              <a:schemeClr val="bg1"/>
            </a:solidFill>
            <a:ln w="3175" cmpd="sng">
              <a:solidFill>
                <a:srgbClr val="000000"/>
              </a:solidFill>
              <a:round/>
              <a:headEnd/>
              <a:tailEnd/>
            </a:ln>
          </p:spPr>
          <p:txBody>
            <a:bodyPr/>
            <a:lstStyle/>
            <a:p>
              <a:endParaRPr lang="en-US"/>
            </a:p>
          </p:txBody>
        </p:sp>
        <p:sp>
          <p:nvSpPr>
            <p:cNvPr id="118" name="Freeform 30"/>
            <p:cNvSpPr>
              <a:spLocks/>
            </p:cNvSpPr>
            <p:nvPr/>
          </p:nvSpPr>
          <p:spPr bwMode="auto">
            <a:xfrm>
              <a:off x="3017" y="1986"/>
              <a:ext cx="344" cy="188"/>
            </a:xfrm>
            <a:custGeom>
              <a:avLst/>
              <a:gdLst>
                <a:gd name="T0" fmla="*/ 0 w 344"/>
                <a:gd name="T1" fmla="*/ 0 h 188"/>
                <a:gd name="T2" fmla="*/ 340 w 344"/>
                <a:gd name="T3" fmla="*/ 0 h 188"/>
                <a:gd name="T4" fmla="*/ 340 w 344"/>
                <a:gd name="T5" fmla="*/ 54 h 188"/>
                <a:gd name="T6" fmla="*/ 344 w 344"/>
                <a:gd name="T7" fmla="*/ 54 h 188"/>
                <a:gd name="T8" fmla="*/ 344 w 344"/>
                <a:gd name="T9" fmla="*/ 188 h 188"/>
                <a:gd name="T10" fmla="*/ 2 w 344"/>
                <a:gd name="T11" fmla="*/ 186 h 188"/>
                <a:gd name="T12" fmla="*/ 2 w 344"/>
                <a:gd name="T13" fmla="*/ 94 h 188"/>
                <a:gd name="T14" fmla="*/ 0 w 344"/>
                <a:gd name="T15" fmla="*/ 92 h 188"/>
                <a:gd name="T16" fmla="*/ 0 w 344"/>
                <a:gd name="T17" fmla="*/ 0 h 188"/>
                <a:gd name="T18" fmla="*/ 0 w 344"/>
                <a:gd name="T19" fmla="*/ 0 h 188"/>
                <a:gd name="T20" fmla="*/ 0 w 344"/>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188">
                  <a:moveTo>
                    <a:pt x="0" y="0"/>
                  </a:moveTo>
                  <a:lnTo>
                    <a:pt x="340" y="0"/>
                  </a:lnTo>
                  <a:lnTo>
                    <a:pt x="340" y="54"/>
                  </a:lnTo>
                  <a:lnTo>
                    <a:pt x="344" y="54"/>
                  </a:lnTo>
                  <a:lnTo>
                    <a:pt x="344" y="188"/>
                  </a:lnTo>
                  <a:lnTo>
                    <a:pt x="2" y="186"/>
                  </a:lnTo>
                  <a:lnTo>
                    <a:pt x="2" y="94"/>
                  </a:lnTo>
                  <a:lnTo>
                    <a:pt x="0" y="92"/>
                  </a:lnTo>
                  <a:lnTo>
                    <a:pt x="0" y="0"/>
                  </a:lnTo>
                  <a:lnTo>
                    <a:pt x="0" y="0"/>
                  </a:lnTo>
                  <a:lnTo>
                    <a:pt x="0" y="0"/>
                  </a:lnTo>
                  <a:close/>
                </a:path>
              </a:pathLst>
            </a:custGeom>
            <a:solidFill>
              <a:srgbClr val="FFC000"/>
            </a:solidFill>
            <a:ln w="3175" cmpd="sng">
              <a:solidFill>
                <a:srgbClr val="000000"/>
              </a:solidFill>
              <a:round/>
              <a:headEnd/>
              <a:tailEnd/>
            </a:ln>
          </p:spPr>
          <p:txBody>
            <a:bodyPr/>
            <a:lstStyle/>
            <a:p>
              <a:endParaRPr lang="en-US"/>
            </a:p>
          </p:txBody>
        </p:sp>
        <p:sp>
          <p:nvSpPr>
            <p:cNvPr id="119" name="Freeform 31"/>
            <p:cNvSpPr>
              <a:spLocks/>
            </p:cNvSpPr>
            <p:nvPr/>
          </p:nvSpPr>
          <p:spPr bwMode="auto">
            <a:xfrm>
              <a:off x="1578" y="2012"/>
              <a:ext cx="508" cy="328"/>
            </a:xfrm>
            <a:custGeom>
              <a:avLst/>
              <a:gdLst>
                <a:gd name="T0" fmla="*/ 48 w 508"/>
                <a:gd name="T1" fmla="*/ 0 h 328"/>
                <a:gd name="T2" fmla="*/ 116 w 508"/>
                <a:gd name="T3" fmla="*/ 0 h 328"/>
                <a:gd name="T4" fmla="*/ 118 w 508"/>
                <a:gd name="T5" fmla="*/ 0 h 328"/>
                <a:gd name="T6" fmla="*/ 122 w 508"/>
                <a:gd name="T7" fmla="*/ 0 h 328"/>
                <a:gd name="T8" fmla="*/ 500 w 508"/>
                <a:gd name="T9" fmla="*/ 0 h 328"/>
                <a:gd name="T10" fmla="*/ 500 w 508"/>
                <a:gd name="T11" fmla="*/ 48 h 328"/>
                <a:gd name="T12" fmla="*/ 504 w 508"/>
                <a:gd name="T13" fmla="*/ 48 h 328"/>
                <a:gd name="T14" fmla="*/ 502 w 508"/>
                <a:gd name="T15" fmla="*/ 234 h 328"/>
                <a:gd name="T16" fmla="*/ 506 w 508"/>
                <a:gd name="T17" fmla="*/ 234 h 328"/>
                <a:gd name="T18" fmla="*/ 508 w 508"/>
                <a:gd name="T19" fmla="*/ 328 h 328"/>
                <a:gd name="T20" fmla="*/ 6 w 508"/>
                <a:gd name="T21" fmla="*/ 326 h 328"/>
                <a:gd name="T22" fmla="*/ 6 w 508"/>
                <a:gd name="T23" fmla="*/ 232 h 328"/>
                <a:gd name="T24" fmla="*/ 0 w 508"/>
                <a:gd name="T25" fmla="*/ 232 h 328"/>
                <a:gd name="T26" fmla="*/ 0 w 508"/>
                <a:gd name="T27" fmla="*/ 46 h 328"/>
                <a:gd name="T28" fmla="*/ 48 w 508"/>
                <a:gd name="T29" fmla="*/ 48 h 328"/>
                <a:gd name="T30" fmla="*/ 48 w 508"/>
                <a:gd name="T31" fmla="*/ 0 h 328"/>
                <a:gd name="T32" fmla="*/ 48 w 508"/>
                <a:gd name="T33" fmla="*/ 0 h 328"/>
                <a:gd name="T34" fmla="*/ 48 w 508"/>
                <a:gd name="T3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 h="328">
                  <a:moveTo>
                    <a:pt x="48" y="0"/>
                  </a:moveTo>
                  <a:lnTo>
                    <a:pt x="116" y="0"/>
                  </a:lnTo>
                  <a:lnTo>
                    <a:pt x="118" y="0"/>
                  </a:lnTo>
                  <a:lnTo>
                    <a:pt x="122" y="0"/>
                  </a:lnTo>
                  <a:lnTo>
                    <a:pt x="500" y="0"/>
                  </a:lnTo>
                  <a:lnTo>
                    <a:pt x="500" y="48"/>
                  </a:lnTo>
                  <a:lnTo>
                    <a:pt x="504" y="48"/>
                  </a:lnTo>
                  <a:lnTo>
                    <a:pt x="502" y="234"/>
                  </a:lnTo>
                  <a:lnTo>
                    <a:pt x="506" y="234"/>
                  </a:lnTo>
                  <a:lnTo>
                    <a:pt x="508" y="328"/>
                  </a:lnTo>
                  <a:lnTo>
                    <a:pt x="6" y="326"/>
                  </a:lnTo>
                  <a:lnTo>
                    <a:pt x="6" y="232"/>
                  </a:lnTo>
                  <a:lnTo>
                    <a:pt x="0" y="232"/>
                  </a:lnTo>
                  <a:lnTo>
                    <a:pt x="0" y="46"/>
                  </a:lnTo>
                  <a:lnTo>
                    <a:pt x="48" y="48"/>
                  </a:lnTo>
                  <a:lnTo>
                    <a:pt x="48" y="0"/>
                  </a:lnTo>
                  <a:lnTo>
                    <a:pt x="48" y="0"/>
                  </a:lnTo>
                  <a:lnTo>
                    <a:pt x="48"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20" name="Freeform 32"/>
            <p:cNvSpPr>
              <a:spLocks/>
            </p:cNvSpPr>
            <p:nvPr/>
          </p:nvSpPr>
          <p:spPr bwMode="auto">
            <a:xfrm>
              <a:off x="1350" y="2058"/>
              <a:ext cx="234" cy="328"/>
            </a:xfrm>
            <a:custGeom>
              <a:avLst/>
              <a:gdLst>
                <a:gd name="T0" fmla="*/ 96 w 234"/>
                <a:gd name="T1" fmla="*/ 326 h 328"/>
                <a:gd name="T2" fmla="*/ 98 w 234"/>
                <a:gd name="T3" fmla="*/ 318 h 328"/>
                <a:gd name="T4" fmla="*/ 106 w 234"/>
                <a:gd name="T5" fmla="*/ 296 h 328"/>
                <a:gd name="T6" fmla="*/ 100 w 234"/>
                <a:gd name="T7" fmla="*/ 272 h 328"/>
                <a:gd name="T8" fmla="*/ 96 w 234"/>
                <a:gd name="T9" fmla="*/ 262 h 328"/>
                <a:gd name="T10" fmla="*/ 96 w 234"/>
                <a:gd name="T11" fmla="*/ 246 h 328"/>
                <a:gd name="T12" fmla="*/ 90 w 234"/>
                <a:gd name="T13" fmla="*/ 238 h 328"/>
                <a:gd name="T14" fmla="*/ 90 w 234"/>
                <a:gd name="T15" fmla="*/ 234 h 328"/>
                <a:gd name="T16" fmla="*/ 92 w 234"/>
                <a:gd name="T17" fmla="*/ 228 h 328"/>
                <a:gd name="T18" fmla="*/ 86 w 234"/>
                <a:gd name="T19" fmla="*/ 210 h 328"/>
                <a:gd name="T20" fmla="*/ 92 w 234"/>
                <a:gd name="T21" fmla="*/ 206 h 328"/>
                <a:gd name="T22" fmla="*/ 88 w 234"/>
                <a:gd name="T23" fmla="*/ 202 h 328"/>
                <a:gd name="T24" fmla="*/ 84 w 234"/>
                <a:gd name="T25" fmla="*/ 194 h 328"/>
                <a:gd name="T26" fmla="*/ 86 w 234"/>
                <a:gd name="T27" fmla="*/ 186 h 328"/>
                <a:gd name="T28" fmla="*/ 86 w 234"/>
                <a:gd name="T29" fmla="*/ 182 h 328"/>
                <a:gd name="T30" fmla="*/ 84 w 234"/>
                <a:gd name="T31" fmla="*/ 180 h 328"/>
                <a:gd name="T32" fmla="*/ 84 w 234"/>
                <a:gd name="T33" fmla="*/ 178 h 328"/>
                <a:gd name="T34" fmla="*/ 86 w 234"/>
                <a:gd name="T35" fmla="*/ 166 h 328"/>
                <a:gd name="T36" fmla="*/ 84 w 234"/>
                <a:gd name="T37" fmla="*/ 162 h 328"/>
                <a:gd name="T38" fmla="*/ 76 w 234"/>
                <a:gd name="T39" fmla="*/ 154 h 328"/>
                <a:gd name="T40" fmla="*/ 68 w 234"/>
                <a:gd name="T41" fmla="*/ 150 h 328"/>
                <a:gd name="T42" fmla="*/ 60 w 234"/>
                <a:gd name="T43" fmla="*/ 140 h 328"/>
                <a:gd name="T44" fmla="*/ 54 w 234"/>
                <a:gd name="T45" fmla="*/ 132 h 328"/>
                <a:gd name="T46" fmla="*/ 50 w 234"/>
                <a:gd name="T47" fmla="*/ 124 h 328"/>
                <a:gd name="T48" fmla="*/ 44 w 234"/>
                <a:gd name="T49" fmla="*/ 118 h 328"/>
                <a:gd name="T50" fmla="*/ 44 w 234"/>
                <a:gd name="T51" fmla="*/ 114 h 328"/>
                <a:gd name="T52" fmla="*/ 38 w 234"/>
                <a:gd name="T53" fmla="*/ 114 h 328"/>
                <a:gd name="T54" fmla="*/ 38 w 234"/>
                <a:gd name="T55" fmla="*/ 108 h 328"/>
                <a:gd name="T56" fmla="*/ 36 w 234"/>
                <a:gd name="T57" fmla="*/ 104 h 328"/>
                <a:gd name="T58" fmla="*/ 34 w 234"/>
                <a:gd name="T59" fmla="*/ 102 h 328"/>
                <a:gd name="T60" fmla="*/ 34 w 234"/>
                <a:gd name="T61" fmla="*/ 98 h 328"/>
                <a:gd name="T62" fmla="*/ 34 w 234"/>
                <a:gd name="T63" fmla="*/ 94 h 328"/>
                <a:gd name="T64" fmla="*/ 34 w 234"/>
                <a:gd name="T65" fmla="*/ 90 h 328"/>
                <a:gd name="T66" fmla="*/ 30 w 234"/>
                <a:gd name="T67" fmla="*/ 88 h 328"/>
                <a:gd name="T68" fmla="*/ 28 w 234"/>
                <a:gd name="T69" fmla="*/ 86 h 328"/>
                <a:gd name="T70" fmla="*/ 24 w 234"/>
                <a:gd name="T71" fmla="*/ 80 h 328"/>
                <a:gd name="T72" fmla="*/ 26 w 234"/>
                <a:gd name="T73" fmla="*/ 78 h 328"/>
                <a:gd name="T74" fmla="*/ 22 w 234"/>
                <a:gd name="T75" fmla="*/ 72 h 328"/>
                <a:gd name="T76" fmla="*/ 26 w 234"/>
                <a:gd name="T77" fmla="*/ 68 h 328"/>
                <a:gd name="T78" fmla="*/ 24 w 234"/>
                <a:gd name="T79" fmla="*/ 64 h 328"/>
                <a:gd name="T80" fmla="*/ 22 w 234"/>
                <a:gd name="T81" fmla="*/ 60 h 328"/>
                <a:gd name="T82" fmla="*/ 22 w 234"/>
                <a:gd name="T83" fmla="*/ 58 h 328"/>
                <a:gd name="T84" fmla="*/ 22 w 234"/>
                <a:gd name="T85" fmla="*/ 50 h 328"/>
                <a:gd name="T86" fmla="*/ 20 w 234"/>
                <a:gd name="T87" fmla="*/ 46 h 328"/>
                <a:gd name="T88" fmla="*/ 18 w 234"/>
                <a:gd name="T89" fmla="*/ 40 h 328"/>
                <a:gd name="T90" fmla="*/ 18 w 234"/>
                <a:gd name="T91" fmla="*/ 32 h 328"/>
                <a:gd name="T92" fmla="*/ 16 w 234"/>
                <a:gd name="T93" fmla="*/ 28 h 328"/>
                <a:gd name="T94" fmla="*/ 16 w 234"/>
                <a:gd name="T95" fmla="*/ 24 h 328"/>
                <a:gd name="T96" fmla="*/ 14 w 234"/>
                <a:gd name="T97" fmla="*/ 22 h 328"/>
                <a:gd name="T98" fmla="*/ 10 w 234"/>
                <a:gd name="T99" fmla="*/ 18 h 328"/>
                <a:gd name="T100" fmla="*/ 8 w 234"/>
                <a:gd name="T101" fmla="*/ 14 h 328"/>
                <a:gd name="T102" fmla="*/ 8 w 234"/>
                <a:gd name="T103" fmla="*/ 10 h 328"/>
                <a:gd name="T104" fmla="*/ 6 w 234"/>
                <a:gd name="T105" fmla="*/ 6 h 328"/>
                <a:gd name="T106" fmla="*/ 2 w 234"/>
                <a:gd name="T107" fmla="*/ 6 h 328"/>
                <a:gd name="T108" fmla="*/ 0 w 234"/>
                <a:gd name="T109" fmla="*/ 4 h 328"/>
                <a:gd name="T110" fmla="*/ 2 w 234"/>
                <a:gd name="T111" fmla="*/ 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328">
                  <a:moveTo>
                    <a:pt x="2" y="2"/>
                  </a:moveTo>
                  <a:lnTo>
                    <a:pt x="228" y="0"/>
                  </a:lnTo>
                  <a:lnTo>
                    <a:pt x="228" y="186"/>
                  </a:lnTo>
                  <a:lnTo>
                    <a:pt x="234" y="186"/>
                  </a:lnTo>
                  <a:lnTo>
                    <a:pt x="234" y="328"/>
                  </a:lnTo>
                  <a:lnTo>
                    <a:pt x="96" y="326"/>
                  </a:lnTo>
                  <a:lnTo>
                    <a:pt x="96" y="326"/>
                  </a:lnTo>
                  <a:lnTo>
                    <a:pt x="96" y="322"/>
                  </a:lnTo>
                  <a:lnTo>
                    <a:pt x="96" y="322"/>
                  </a:lnTo>
                  <a:lnTo>
                    <a:pt x="96" y="322"/>
                  </a:lnTo>
                  <a:lnTo>
                    <a:pt x="96" y="320"/>
                  </a:lnTo>
                  <a:lnTo>
                    <a:pt x="98" y="318"/>
                  </a:lnTo>
                  <a:lnTo>
                    <a:pt x="98" y="318"/>
                  </a:lnTo>
                  <a:lnTo>
                    <a:pt x="98" y="318"/>
                  </a:lnTo>
                  <a:lnTo>
                    <a:pt x="98" y="316"/>
                  </a:lnTo>
                  <a:lnTo>
                    <a:pt x="102" y="310"/>
                  </a:lnTo>
                  <a:lnTo>
                    <a:pt x="104" y="304"/>
                  </a:lnTo>
                  <a:lnTo>
                    <a:pt x="104" y="302"/>
                  </a:lnTo>
                  <a:lnTo>
                    <a:pt x="106" y="300"/>
                  </a:lnTo>
                  <a:lnTo>
                    <a:pt x="106" y="298"/>
                  </a:lnTo>
                  <a:lnTo>
                    <a:pt x="106" y="296"/>
                  </a:lnTo>
                  <a:lnTo>
                    <a:pt x="104" y="294"/>
                  </a:lnTo>
                  <a:lnTo>
                    <a:pt x="104" y="290"/>
                  </a:lnTo>
                  <a:lnTo>
                    <a:pt x="102" y="278"/>
                  </a:lnTo>
                  <a:lnTo>
                    <a:pt x="102" y="278"/>
                  </a:lnTo>
                  <a:lnTo>
                    <a:pt x="102" y="276"/>
                  </a:lnTo>
                  <a:lnTo>
                    <a:pt x="100" y="274"/>
                  </a:lnTo>
                  <a:lnTo>
                    <a:pt x="100" y="272"/>
                  </a:lnTo>
                  <a:lnTo>
                    <a:pt x="100" y="270"/>
                  </a:lnTo>
                  <a:lnTo>
                    <a:pt x="100" y="270"/>
                  </a:lnTo>
                  <a:lnTo>
                    <a:pt x="100" y="268"/>
                  </a:lnTo>
                  <a:lnTo>
                    <a:pt x="98" y="266"/>
                  </a:lnTo>
                  <a:lnTo>
                    <a:pt x="98" y="264"/>
                  </a:lnTo>
                  <a:lnTo>
                    <a:pt x="98" y="264"/>
                  </a:lnTo>
                  <a:lnTo>
                    <a:pt x="96" y="262"/>
                  </a:lnTo>
                  <a:lnTo>
                    <a:pt x="96" y="260"/>
                  </a:lnTo>
                  <a:lnTo>
                    <a:pt x="94" y="260"/>
                  </a:lnTo>
                  <a:lnTo>
                    <a:pt x="96" y="256"/>
                  </a:lnTo>
                  <a:lnTo>
                    <a:pt x="96" y="254"/>
                  </a:lnTo>
                  <a:lnTo>
                    <a:pt x="96" y="252"/>
                  </a:lnTo>
                  <a:lnTo>
                    <a:pt x="96" y="248"/>
                  </a:lnTo>
                  <a:lnTo>
                    <a:pt x="96" y="246"/>
                  </a:lnTo>
                  <a:lnTo>
                    <a:pt x="96" y="244"/>
                  </a:lnTo>
                  <a:lnTo>
                    <a:pt x="94" y="244"/>
                  </a:lnTo>
                  <a:lnTo>
                    <a:pt x="92" y="244"/>
                  </a:lnTo>
                  <a:lnTo>
                    <a:pt x="90" y="242"/>
                  </a:lnTo>
                  <a:lnTo>
                    <a:pt x="90" y="242"/>
                  </a:lnTo>
                  <a:lnTo>
                    <a:pt x="90" y="240"/>
                  </a:lnTo>
                  <a:lnTo>
                    <a:pt x="90" y="238"/>
                  </a:lnTo>
                  <a:lnTo>
                    <a:pt x="92" y="238"/>
                  </a:lnTo>
                  <a:lnTo>
                    <a:pt x="92" y="236"/>
                  </a:lnTo>
                  <a:lnTo>
                    <a:pt x="92" y="236"/>
                  </a:lnTo>
                  <a:lnTo>
                    <a:pt x="92" y="234"/>
                  </a:lnTo>
                  <a:lnTo>
                    <a:pt x="92" y="234"/>
                  </a:lnTo>
                  <a:lnTo>
                    <a:pt x="90" y="234"/>
                  </a:lnTo>
                  <a:lnTo>
                    <a:pt x="90" y="234"/>
                  </a:lnTo>
                  <a:lnTo>
                    <a:pt x="90" y="234"/>
                  </a:lnTo>
                  <a:lnTo>
                    <a:pt x="90" y="234"/>
                  </a:lnTo>
                  <a:lnTo>
                    <a:pt x="92" y="232"/>
                  </a:lnTo>
                  <a:lnTo>
                    <a:pt x="90" y="230"/>
                  </a:lnTo>
                  <a:lnTo>
                    <a:pt x="90" y="230"/>
                  </a:lnTo>
                  <a:lnTo>
                    <a:pt x="92" y="228"/>
                  </a:lnTo>
                  <a:lnTo>
                    <a:pt x="92" y="228"/>
                  </a:lnTo>
                  <a:lnTo>
                    <a:pt x="90" y="226"/>
                  </a:lnTo>
                  <a:lnTo>
                    <a:pt x="90" y="226"/>
                  </a:lnTo>
                  <a:lnTo>
                    <a:pt x="88" y="226"/>
                  </a:lnTo>
                  <a:lnTo>
                    <a:pt x="88" y="224"/>
                  </a:lnTo>
                  <a:lnTo>
                    <a:pt x="86" y="220"/>
                  </a:lnTo>
                  <a:lnTo>
                    <a:pt x="86" y="216"/>
                  </a:lnTo>
                  <a:lnTo>
                    <a:pt x="86" y="210"/>
                  </a:lnTo>
                  <a:lnTo>
                    <a:pt x="86" y="210"/>
                  </a:lnTo>
                  <a:lnTo>
                    <a:pt x="86" y="208"/>
                  </a:lnTo>
                  <a:lnTo>
                    <a:pt x="88" y="208"/>
                  </a:lnTo>
                  <a:lnTo>
                    <a:pt x="90" y="208"/>
                  </a:lnTo>
                  <a:lnTo>
                    <a:pt x="90" y="208"/>
                  </a:lnTo>
                  <a:lnTo>
                    <a:pt x="92" y="206"/>
                  </a:lnTo>
                  <a:lnTo>
                    <a:pt x="92" y="206"/>
                  </a:lnTo>
                  <a:lnTo>
                    <a:pt x="92" y="206"/>
                  </a:lnTo>
                  <a:lnTo>
                    <a:pt x="92" y="204"/>
                  </a:lnTo>
                  <a:lnTo>
                    <a:pt x="90" y="204"/>
                  </a:lnTo>
                  <a:lnTo>
                    <a:pt x="88" y="204"/>
                  </a:lnTo>
                  <a:lnTo>
                    <a:pt x="88" y="204"/>
                  </a:lnTo>
                  <a:lnTo>
                    <a:pt x="86" y="202"/>
                  </a:lnTo>
                  <a:lnTo>
                    <a:pt x="88" y="202"/>
                  </a:lnTo>
                  <a:lnTo>
                    <a:pt x="88" y="202"/>
                  </a:lnTo>
                  <a:lnTo>
                    <a:pt x="86" y="200"/>
                  </a:lnTo>
                  <a:lnTo>
                    <a:pt x="86" y="198"/>
                  </a:lnTo>
                  <a:lnTo>
                    <a:pt x="86" y="198"/>
                  </a:lnTo>
                  <a:lnTo>
                    <a:pt x="84" y="196"/>
                  </a:lnTo>
                  <a:lnTo>
                    <a:pt x="84" y="194"/>
                  </a:lnTo>
                  <a:lnTo>
                    <a:pt x="84" y="194"/>
                  </a:lnTo>
                  <a:lnTo>
                    <a:pt x="86" y="192"/>
                  </a:lnTo>
                  <a:lnTo>
                    <a:pt x="86" y="192"/>
                  </a:lnTo>
                  <a:lnTo>
                    <a:pt x="86" y="192"/>
                  </a:lnTo>
                  <a:lnTo>
                    <a:pt x="86" y="190"/>
                  </a:lnTo>
                  <a:lnTo>
                    <a:pt x="86" y="188"/>
                  </a:lnTo>
                  <a:lnTo>
                    <a:pt x="86" y="186"/>
                  </a:lnTo>
                  <a:lnTo>
                    <a:pt x="86" y="186"/>
                  </a:lnTo>
                  <a:lnTo>
                    <a:pt x="84" y="186"/>
                  </a:lnTo>
                  <a:lnTo>
                    <a:pt x="84" y="186"/>
                  </a:lnTo>
                  <a:lnTo>
                    <a:pt x="84" y="186"/>
                  </a:lnTo>
                  <a:lnTo>
                    <a:pt x="86" y="184"/>
                  </a:lnTo>
                  <a:lnTo>
                    <a:pt x="86" y="184"/>
                  </a:lnTo>
                  <a:lnTo>
                    <a:pt x="86" y="184"/>
                  </a:lnTo>
                  <a:lnTo>
                    <a:pt x="86" y="182"/>
                  </a:lnTo>
                  <a:lnTo>
                    <a:pt x="86" y="182"/>
                  </a:lnTo>
                  <a:lnTo>
                    <a:pt x="84" y="182"/>
                  </a:lnTo>
                  <a:lnTo>
                    <a:pt x="84" y="182"/>
                  </a:lnTo>
                  <a:lnTo>
                    <a:pt x="84" y="182"/>
                  </a:lnTo>
                  <a:lnTo>
                    <a:pt x="84" y="182"/>
                  </a:lnTo>
                  <a:lnTo>
                    <a:pt x="84" y="180"/>
                  </a:lnTo>
                  <a:lnTo>
                    <a:pt x="84" y="180"/>
                  </a:lnTo>
                  <a:lnTo>
                    <a:pt x="84" y="180"/>
                  </a:lnTo>
                  <a:lnTo>
                    <a:pt x="86" y="180"/>
                  </a:lnTo>
                  <a:lnTo>
                    <a:pt x="86" y="180"/>
                  </a:lnTo>
                  <a:lnTo>
                    <a:pt x="84" y="178"/>
                  </a:lnTo>
                  <a:lnTo>
                    <a:pt x="84" y="178"/>
                  </a:lnTo>
                  <a:lnTo>
                    <a:pt x="84" y="178"/>
                  </a:lnTo>
                  <a:lnTo>
                    <a:pt x="84" y="178"/>
                  </a:lnTo>
                  <a:lnTo>
                    <a:pt x="84" y="176"/>
                  </a:lnTo>
                  <a:lnTo>
                    <a:pt x="86" y="176"/>
                  </a:lnTo>
                  <a:lnTo>
                    <a:pt x="86" y="174"/>
                  </a:lnTo>
                  <a:lnTo>
                    <a:pt x="86" y="172"/>
                  </a:lnTo>
                  <a:lnTo>
                    <a:pt x="86" y="170"/>
                  </a:lnTo>
                  <a:lnTo>
                    <a:pt x="86" y="168"/>
                  </a:lnTo>
                  <a:lnTo>
                    <a:pt x="86" y="166"/>
                  </a:lnTo>
                  <a:lnTo>
                    <a:pt x="86" y="166"/>
                  </a:lnTo>
                  <a:lnTo>
                    <a:pt x="84" y="164"/>
                  </a:lnTo>
                  <a:lnTo>
                    <a:pt x="84" y="164"/>
                  </a:lnTo>
                  <a:lnTo>
                    <a:pt x="82" y="164"/>
                  </a:lnTo>
                  <a:lnTo>
                    <a:pt x="82" y="164"/>
                  </a:lnTo>
                  <a:lnTo>
                    <a:pt x="84" y="162"/>
                  </a:lnTo>
                  <a:lnTo>
                    <a:pt x="84" y="162"/>
                  </a:lnTo>
                  <a:lnTo>
                    <a:pt x="84" y="162"/>
                  </a:lnTo>
                  <a:lnTo>
                    <a:pt x="84" y="162"/>
                  </a:lnTo>
                  <a:lnTo>
                    <a:pt x="78" y="158"/>
                  </a:lnTo>
                  <a:lnTo>
                    <a:pt x="78" y="156"/>
                  </a:lnTo>
                  <a:lnTo>
                    <a:pt x="78" y="156"/>
                  </a:lnTo>
                  <a:lnTo>
                    <a:pt x="78" y="154"/>
                  </a:lnTo>
                  <a:lnTo>
                    <a:pt x="76" y="154"/>
                  </a:lnTo>
                  <a:lnTo>
                    <a:pt x="74" y="152"/>
                  </a:lnTo>
                  <a:lnTo>
                    <a:pt x="74" y="152"/>
                  </a:lnTo>
                  <a:lnTo>
                    <a:pt x="72" y="150"/>
                  </a:lnTo>
                  <a:lnTo>
                    <a:pt x="72" y="150"/>
                  </a:lnTo>
                  <a:lnTo>
                    <a:pt x="72" y="150"/>
                  </a:lnTo>
                  <a:lnTo>
                    <a:pt x="70" y="150"/>
                  </a:lnTo>
                  <a:lnTo>
                    <a:pt x="68" y="150"/>
                  </a:lnTo>
                  <a:lnTo>
                    <a:pt x="66" y="150"/>
                  </a:lnTo>
                  <a:lnTo>
                    <a:pt x="64" y="150"/>
                  </a:lnTo>
                  <a:lnTo>
                    <a:pt x="64" y="148"/>
                  </a:lnTo>
                  <a:lnTo>
                    <a:pt x="66" y="146"/>
                  </a:lnTo>
                  <a:lnTo>
                    <a:pt x="64" y="144"/>
                  </a:lnTo>
                  <a:lnTo>
                    <a:pt x="64" y="144"/>
                  </a:lnTo>
                  <a:lnTo>
                    <a:pt x="60" y="140"/>
                  </a:lnTo>
                  <a:lnTo>
                    <a:pt x="58" y="140"/>
                  </a:lnTo>
                  <a:lnTo>
                    <a:pt x="58" y="138"/>
                  </a:lnTo>
                  <a:lnTo>
                    <a:pt x="56" y="138"/>
                  </a:lnTo>
                  <a:lnTo>
                    <a:pt x="54" y="136"/>
                  </a:lnTo>
                  <a:lnTo>
                    <a:pt x="54" y="134"/>
                  </a:lnTo>
                  <a:lnTo>
                    <a:pt x="54" y="132"/>
                  </a:lnTo>
                  <a:lnTo>
                    <a:pt x="54" y="132"/>
                  </a:lnTo>
                  <a:lnTo>
                    <a:pt x="54" y="130"/>
                  </a:lnTo>
                  <a:lnTo>
                    <a:pt x="54" y="130"/>
                  </a:lnTo>
                  <a:lnTo>
                    <a:pt x="52" y="130"/>
                  </a:lnTo>
                  <a:lnTo>
                    <a:pt x="52" y="128"/>
                  </a:lnTo>
                  <a:lnTo>
                    <a:pt x="52" y="128"/>
                  </a:lnTo>
                  <a:lnTo>
                    <a:pt x="52" y="124"/>
                  </a:lnTo>
                  <a:lnTo>
                    <a:pt x="50" y="124"/>
                  </a:lnTo>
                  <a:lnTo>
                    <a:pt x="50" y="122"/>
                  </a:lnTo>
                  <a:lnTo>
                    <a:pt x="48" y="120"/>
                  </a:lnTo>
                  <a:lnTo>
                    <a:pt x="46" y="120"/>
                  </a:lnTo>
                  <a:lnTo>
                    <a:pt x="46" y="120"/>
                  </a:lnTo>
                  <a:lnTo>
                    <a:pt x="46" y="118"/>
                  </a:lnTo>
                  <a:lnTo>
                    <a:pt x="46" y="118"/>
                  </a:lnTo>
                  <a:lnTo>
                    <a:pt x="44" y="118"/>
                  </a:lnTo>
                  <a:lnTo>
                    <a:pt x="44" y="118"/>
                  </a:lnTo>
                  <a:lnTo>
                    <a:pt x="42" y="118"/>
                  </a:lnTo>
                  <a:lnTo>
                    <a:pt x="42" y="116"/>
                  </a:lnTo>
                  <a:lnTo>
                    <a:pt x="44" y="116"/>
                  </a:lnTo>
                  <a:lnTo>
                    <a:pt x="44" y="114"/>
                  </a:lnTo>
                  <a:lnTo>
                    <a:pt x="44" y="114"/>
                  </a:lnTo>
                  <a:lnTo>
                    <a:pt x="44" y="114"/>
                  </a:lnTo>
                  <a:lnTo>
                    <a:pt x="42" y="114"/>
                  </a:lnTo>
                  <a:lnTo>
                    <a:pt x="42" y="114"/>
                  </a:lnTo>
                  <a:lnTo>
                    <a:pt x="40" y="114"/>
                  </a:lnTo>
                  <a:lnTo>
                    <a:pt x="38" y="114"/>
                  </a:lnTo>
                  <a:lnTo>
                    <a:pt x="38" y="114"/>
                  </a:lnTo>
                  <a:lnTo>
                    <a:pt x="38" y="114"/>
                  </a:lnTo>
                  <a:lnTo>
                    <a:pt x="38" y="114"/>
                  </a:lnTo>
                  <a:lnTo>
                    <a:pt x="40" y="112"/>
                  </a:lnTo>
                  <a:lnTo>
                    <a:pt x="40" y="112"/>
                  </a:lnTo>
                  <a:lnTo>
                    <a:pt x="40" y="110"/>
                  </a:lnTo>
                  <a:lnTo>
                    <a:pt x="40" y="110"/>
                  </a:lnTo>
                  <a:lnTo>
                    <a:pt x="40" y="110"/>
                  </a:lnTo>
                  <a:lnTo>
                    <a:pt x="38" y="108"/>
                  </a:lnTo>
                  <a:lnTo>
                    <a:pt x="38" y="108"/>
                  </a:lnTo>
                  <a:lnTo>
                    <a:pt x="38" y="108"/>
                  </a:lnTo>
                  <a:lnTo>
                    <a:pt x="38" y="108"/>
                  </a:lnTo>
                  <a:lnTo>
                    <a:pt x="38" y="106"/>
                  </a:lnTo>
                  <a:lnTo>
                    <a:pt x="38" y="106"/>
                  </a:lnTo>
                  <a:lnTo>
                    <a:pt x="38" y="106"/>
                  </a:lnTo>
                  <a:lnTo>
                    <a:pt x="36" y="104"/>
                  </a:lnTo>
                  <a:lnTo>
                    <a:pt x="36" y="104"/>
                  </a:lnTo>
                  <a:lnTo>
                    <a:pt x="34" y="104"/>
                  </a:lnTo>
                  <a:lnTo>
                    <a:pt x="34" y="106"/>
                  </a:lnTo>
                  <a:lnTo>
                    <a:pt x="34" y="106"/>
                  </a:lnTo>
                  <a:lnTo>
                    <a:pt x="32" y="104"/>
                  </a:lnTo>
                  <a:lnTo>
                    <a:pt x="32" y="104"/>
                  </a:lnTo>
                  <a:lnTo>
                    <a:pt x="32" y="102"/>
                  </a:lnTo>
                  <a:lnTo>
                    <a:pt x="34" y="102"/>
                  </a:lnTo>
                  <a:lnTo>
                    <a:pt x="34" y="102"/>
                  </a:lnTo>
                  <a:lnTo>
                    <a:pt x="34" y="102"/>
                  </a:lnTo>
                  <a:lnTo>
                    <a:pt x="32" y="100"/>
                  </a:lnTo>
                  <a:lnTo>
                    <a:pt x="32" y="100"/>
                  </a:lnTo>
                  <a:lnTo>
                    <a:pt x="32" y="98"/>
                  </a:lnTo>
                  <a:lnTo>
                    <a:pt x="32" y="98"/>
                  </a:lnTo>
                  <a:lnTo>
                    <a:pt x="34" y="98"/>
                  </a:lnTo>
                  <a:lnTo>
                    <a:pt x="34" y="98"/>
                  </a:lnTo>
                  <a:lnTo>
                    <a:pt x="34" y="96"/>
                  </a:lnTo>
                  <a:lnTo>
                    <a:pt x="34" y="96"/>
                  </a:lnTo>
                  <a:lnTo>
                    <a:pt x="34" y="96"/>
                  </a:lnTo>
                  <a:lnTo>
                    <a:pt x="34" y="96"/>
                  </a:lnTo>
                  <a:lnTo>
                    <a:pt x="34" y="94"/>
                  </a:lnTo>
                  <a:lnTo>
                    <a:pt x="34" y="94"/>
                  </a:lnTo>
                  <a:lnTo>
                    <a:pt x="34" y="94"/>
                  </a:lnTo>
                  <a:lnTo>
                    <a:pt x="36" y="94"/>
                  </a:lnTo>
                  <a:lnTo>
                    <a:pt x="34" y="92"/>
                  </a:lnTo>
                  <a:lnTo>
                    <a:pt x="34" y="92"/>
                  </a:lnTo>
                  <a:lnTo>
                    <a:pt x="32" y="90"/>
                  </a:lnTo>
                  <a:lnTo>
                    <a:pt x="34" y="90"/>
                  </a:lnTo>
                  <a:lnTo>
                    <a:pt x="34" y="90"/>
                  </a:lnTo>
                  <a:lnTo>
                    <a:pt x="34" y="88"/>
                  </a:lnTo>
                  <a:lnTo>
                    <a:pt x="32" y="88"/>
                  </a:lnTo>
                  <a:lnTo>
                    <a:pt x="32" y="88"/>
                  </a:lnTo>
                  <a:lnTo>
                    <a:pt x="30" y="90"/>
                  </a:lnTo>
                  <a:lnTo>
                    <a:pt x="30" y="90"/>
                  </a:lnTo>
                  <a:lnTo>
                    <a:pt x="30" y="88"/>
                  </a:lnTo>
                  <a:lnTo>
                    <a:pt x="30" y="88"/>
                  </a:lnTo>
                  <a:lnTo>
                    <a:pt x="34" y="86"/>
                  </a:lnTo>
                  <a:lnTo>
                    <a:pt x="32" y="86"/>
                  </a:lnTo>
                  <a:lnTo>
                    <a:pt x="30" y="86"/>
                  </a:lnTo>
                  <a:lnTo>
                    <a:pt x="30" y="86"/>
                  </a:lnTo>
                  <a:lnTo>
                    <a:pt x="30" y="86"/>
                  </a:lnTo>
                  <a:lnTo>
                    <a:pt x="30" y="86"/>
                  </a:lnTo>
                  <a:lnTo>
                    <a:pt x="28" y="86"/>
                  </a:lnTo>
                  <a:lnTo>
                    <a:pt x="28" y="84"/>
                  </a:lnTo>
                  <a:lnTo>
                    <a:pt x="28" y="84"/>
                  </a:lnTo>
                  <a:lnTo>
                    <a:pt x="28" y="84"/>
                  </a:lnTo>
                  <a:lnTo>
                    <a:pt x="26" y="82"/>
                  </a:lnTo>
                  <a:lnTo>
                    <a:pt x="24" y="82"/>
                  </a:lnTo>
                  <a:lnTo>
                    <a:pt x="24" y="82"/>
                  </a:lnTo>
                  <a:lnTo>
                    <a:pt x="24" y="80"/>
                  </a:lnTo>
                  <a:lnTo>
                    <a:pt x="24" y="80"/>
                  </a:lnTo>
                  <a:lnTo>
                    <a:pt x="24" y="80"/>
                  </a:lnTo>
                  <a:lnTo>
                    <a:pt x="24" y="78"/>
                  </a:lnTo>
                  <a:lnTo>
                    <a:pt x="24" y="78"/>
                  </a:lnTo>
                  <a:lnTo>
                    <a:pt x="24" y="78"/>
                  </a:lnTo>
                  <a:lnTo>
                    <a:pt x="24" y="78"/>
                  </a:lnTo>
                  <a:lnTo>
                    <a:pt x="26" y="78"/>
                  </a:lnTo>
                  <a:lnTo>
                    <a:pt x="26" y="76"/>
                  </a:lnTo>
                  <a:lnTo>
                    <a:pt x="26" y="76"/>
                  </a:lnTo>
                  <a:lnTo>
                    <a:pt x="26" y="74"/>
                  </a:lnTo>
                  <a:lnTo>
                    <a:pt x="26" y="74"/>
                  </a:lnTo>
                  <a:lnTo>
                    <a:pt x="24" y="72"/>
                  </a:lnTo>
                  <a:lnTo>
                    <a:pt x="24" y="72"/>
                  </a:lnTo>
                  <a:lnTo>
                    <a:pt x="22" y="72"/>
                  </a:lnTo>
                  <a:lnTo>
                    <a:pt x="22" y="70"/>
                  </a:lnTo>
                  <a:lnTo>
                    <a:pt x="22" y="70"/>
                  </a:lnTo>
                  <a:lnTo>
                    <a:pt x="22" y="70"/>
                  </a:lnTo>
                  <a:lnTo>
                    <a:pt x="24" y="68"/>
                  </a:lnTo>
                  <a:lnTo>
                    <a:pt x="24" y="68"/>
                  </a:lnTo>
                  <a:lnTo>
                    <a:pt x="26" y="68"/>
                  </a:lnTo>
                  <a:lnTo>
                    <a:pt x="26" y="68"/>
                  </a:lnTo>
                  <a:lnTo>
                    <a:pt x="26" y="68"/>
                  </a:lnTo>
                  <a:lnTo>
                    <a:pt x="24" y="66"/>
                  </a:lnTo>
                  <a:lnTo>
                    <a:pt x="24" y="66"/>
                  </a:lnTo>
                  <a:lnTo>
                    <a:pt x="22" y="66"/>
                  </a:lnTo>
                  <a:lnTo>
                    <a:pt x="22" y="64"/>
                  </a:lnTo>
                  <a:lnTo>
                    <a:pt x="24" y="64"/>
                  </a:lnTo>
                  <a:lnTo>
                    <a:pt x="24" y="64"/>
                  </a:lnTo>
                  <a:lnTo>
                    <a:pt x="24" y="64"/>
                  </a:lnTo>
                  <a:lnTo>
                    <a:pt x="24" y="64"/>
                  </a:lnTo>
                  <a:lnTo>
                    <a:pt x="24" y="62"/>
                  </a:lnTo>
                  <a:lnTo>
                    <a:pt x="24" y="62"/>
                  </a:lnTo>
                  <a:lnTo>
                    <a:pt x="22" y="60"/>
                  </a:lnTo>
                  <a:lnTo>
                    <a:pt x="22" y="60"/>
                  </a:lnTo>
                  <a:lnTo>
                    <a:pt x="22" y="60"/>
                  </a:lnTo>
                  <a:lnTo>
                    <a:pt x="22" y="60"/>
                  </a:lnTo>
                  <a:lnTo>
                    <a:pt x="22" y="58"/>
                  </a:lnTo>
                  <a:lnTo>
                    <a:pt x="22" y="58"/>
                  </a:lnTo>
                  <a:lnTo>
                    <a:pt x="24" y="58"/>
                  </a:lnTo>
                  <a:lnTo>
                    <a:pt x="24" y="58"/>
                  </a:lnTo>
                  <a:lnTo>
                    <a:pt x="22" y="58"/>
                  </a:lnTo>
                  <a:lnTo>
                    <a:pt x="22" y="58"/>
                  </a:lnTo>
                  <a:lnTo>
                    <a:pt x="20" y="56"/>
                  </a:lnTo>
                  <a:lnTo>
                    <a:pt x="20" y="56"/>
                  </a:lnTo>
                  <a:lnTo>
                    <a:pt x="20" y="52"/>
                  </a:lnTo>
                  <a:lnTo>
                    <a:pt x="20" y="52"/>
                  </a:lnTo>
                  <a:lnTo>
                    <a:pt x="20" y="52"/>
                  </a:lnTo>
                  <a:lnTo>
                    <a:pt x="22" y="50"/>
                  </a:lnTo>
                  <a:lnTo>
                    <a:pt x="22" y="50"/>
                  </a:lnTo>
                  <a:lnTo>
                    <a:pt x="20" y="50"/>
                  </a:lnTo>
                  <a:lnTo>
                    <a:pt x="18" y="48"/>
                  </a:lnTo>
                  <a:lnTo>
                    <a:pt x="18" y="48"/>
                  </a:lnTo>
                  <a:lnTo>
                    <a:pt x="18" y="48"/>
                  </a:lnTo>
                  <a:lnTo>
                    <a:pt x="18" y="46"/>
                  </a:lnTo>
                  <a:lnTo>
                    <a:pt x="20" y="46"/>
                  </a:lnTo>
                  <a:lnTo>
                    <a:pt x="20" y="46"/>
                  </a:lnTo>
                  <a:lnTo>
                    <a:pt x="22" y="46"/>
                  </a:lnTo>
                  <a:lnTo>
                    <a:pt x="22" y="44"/>
                  </a:lnTo>
                  <a:lnTo>
                    <a:pt x="22" y="44"/>
                  </a:lnTo>
                  <a:lnTo>
                    <a:pt x="20" y="44"/>
                  </a:lnTo>
                  <a:lnTo>
                    <a:pt x="20" y="42"/>
                  </a:lnTo>
                  <a:lnTo>
                    <a:pt x="20" y="42"/>
                  </a:lnTo>
                  <a:lnTo>
                    <a:pt x="18" y="40"/>
                  </a:lnTo>
                  <a:lnTo>
                    <a:pt x="18" y="38"/>
                  </a:lnTo>
                  <a:lnTo>
                    <a:pt x="18" y="38"/>
                  </a:lnTo>
                  <a:lnTo>
                    <a:pt x="20" y="36"/>
                  </a:lnTo>
                  <a:lnTo>
                    <a:pt x="20" y="36"/>
                  </a:lnTo>
                  <a:lnTo>
                    <a:pt x="20" y="34"/>
                  </a:lnTo>
                  <a:lnTo>
                    <a:pt x="20" y="34"/>
                  </a:lnTo>
                  <a:lnTo>
                    <a:pt x="18" y="32"/>
                  </a:lnTo>
                  <a:lnTo>
                    <a:pt x="18" y="32"/>
                  </a:lnTo>
                  <a:lnTo>
                    <a:pt x="18" y="30"/>
                  </a:lnTo>
                  <a:lnTo>
                    <a:pt x="18" y="30"/>
                  </a:lnTo>
                  <a:lnTo>
                    <a:pt x="18" y="30"/>
                  </a:lnTo>
                  <a:lnTo>
                    <a:pt x="16" y="30"/>
                  </a:lnTo>
                  <a:lnTo>
                    <a:pt x="16" y="30"/>
                  </a:lnTo>
                  <a:lnTo>
                    <a:pt x="16" y="28"/>
                  </a:lnTo>
                  <a:lnTo>
                    <a:pt x="18" y="28"/>
                  </a:lnTo>
                  <a:lnTo>
                    <a:pt x="18" y="28"/>
                  </a:lnTo>
                  <a:lnTo>
                    <a:pt x="16" y="28"/>
                  </a:lnTo>
                  <a:lnTo>
                    <a:pt x="14" y="26"/>
                  </a:lnTo>
                  <a:lnTo>
                    <a:pt x="14" y="26"/>
                  </a:lnTo>
                  <a:lnTo>
                    <a:pt x="16" y="26"/>
                  </a:lnTo>
                  <a:lnTo>
                    <a:pt x="16" y="24"/>
                  </a:lnTo>
                  <a:lnTo>
                    <a:pt x="16" y="24"/>
                  </a:lnTo>
                  <a:lnTo>
                    <a:pt x="14" y="24"/>
                  </a:lnTo>
                  <a:lnTo>
                    <a:pt x="12" y="24"/>
                  </a:lnTo>
                  <a:lnTo>
                    <a:pt x="12" y="22"/>
                  </a:lnTo>
                  <a:lnTo>
                    <a:pt x="14" y="22"/>
                  </a:lnTo>
                  <a:lnTo>
                    <a:pt x="14" y="22"/>
                  </a:lnTo>
                  <a:lnTo>
                    <a:pt x="14" y="22"/>
                  </a:lnTo>
                  <a:lnTo>
                    <a:pt x="14" y="20"/>
                  </a:lnTo>
                  <a:lnTo>
                    <a:pt x="14" y="20"/>
                  </a:lnTo>
                  <a:lnTo>
                    <a:pt x="14" y="20"/>
                  </a:lnTo>
                  <a:lnTo>
                    <a:pt x="14" y="18"/>
                  </a:lnTo>
                  <a:lnTo>
                    <a:pt x="14" y="18"/>
                  </a:lnTo>
                  <a:lnTo>
                    <a:pt x="12" y="18"/>
                  </a:lnTo>
                  <a:lnTo>
                    <a:pt x="10" y="18"/>
                  </a:lnTo>
                  <a:lnTo>
                    <a:pt x="10" y="20"/>
                  </a:lnTo>
                  <a:lnTo>
                    <a:pt x="8" y="20"/>
                  </a:lnTo>
                  <a:lnTo>
                    <a:pt x="8" y="18"/>
                  </a:lnTo>
                  <a:lnTo>
                    <a:pt x="8" y="18"/>
                  </a:lnTo>
                  <a:lnTo>
                    <a:pt x="8" y="18"/>
                  </a:lnTo>
                  <a:lnTo>
                    <a:pt x="8" y="16"/>
                  </a:lnTo>
                  <a:lnTo>
                    <a:pt x="8" y="14"/>
                  </a:lnTo>
                  <a:lnTo>
                    <a:pt x="8" y="14"/>
                  </a:lnTo>
                  <a:lnTo>
                    <a:pt x="8" y="14"/>
                  </a:lnTo>
                  <a:lnTo>
                    <a:pt x="6" y="14"/>
                  </a:lnTo>
                  <a:lnTo>
                    <a:pt x="6" y="12"/>
                  </a:lnTo>
                  <a:lnTo>
                    <a:pt x="6" y="12"/>
                  </a:lnTo>
                  <a:lnTo>
                    <a:pt x="6" y="12"/>
                  </a:lnTo>
                  <a:lnTo>
                    <a:pt x="8" y="10"/>
                  </a:lnTo>
                  <a:lnTo>
                    <a:pt x="6" y="10"/>
                  </a:lnTo>
                  <a:lnTo>
                    <a:pt x="4" y="10"/>
                  </a:lnTo>
                  <a:lnTo>
                    <a:pt x="4" y="8"/>
                  </a:lnTo>
                  <a:lnTo>
                    <a:pt x="6" y="8"/>
                  </a:lnTo>
                  <a:lnTo>
                    <a:pt x="6" y="8"/>
                  </a:lnTo>
                  <a:lnTo>
                    <a:pt x="6" y="8"/>
                  </a:lnTo>
                  <a:lnTo>
                    <a:pt x="6" y="6"/>
                  </a:lnTo>
                  <a:lnTo>
                    <a:pt x="6" y="6"/>
                  </a:lnTo>
                  <a:lnTo>
                    <a:pt x="4" y="6"/>
                  </a:lnTo>
                  <a:lnTo>
                    <a:pt x="2" y="8"/>
                  </a:lnTo>
                  <a:lnTo>
                    <a:pt x="2" y="8"/>
                  </a:lnTo>
                  <a:lnTo>
                    <a:pt x="2" y="6"/>
                  </a:lnTo>
                  <a:lnTo>
                    <a:pt x="2" y="6"/>
                  </a:lnTo>
                  <a:lnTo>
                    <a:pt x="2" y="6"/>
                  </a:lnTo>
                  <a:lnTo>
                    <a:pt x="4" y="6"/>
                  </a:lnTo>
                  <a:lnTo>
                    <a:pt x="4" y="6"/>
                  </a:lnTo>
                  <a:lnTo>
                    <a:pt x="4" y="4"/>
                  </a:lnTo>
                  <a:lnTo>
                    <a:pt x="4" y="4"/>
                  </a:lnTo>
                  <a:lnTo>
                    <a:pt x="2" y="4"/>
                  </a:lnTo>
                  <a:lnTo>
                    <a:pt x="2" y="4"/>
                  </a:lnTo>
                  <a:lnTo>
                    <a:pt x="0" y="4"/>
                  </a:lnTo>
                  <a:lnTo>
                    <a:pt x="0" y="4"/>
                  </a:lnTo>
                  <a:lnTo>
                    <a:pt x="0" y="4"/>
                  </a:lnTo>
                  <a:lnTo>
                    <a:pt x="2" y="2"/>
                  </a:lnTo>
                  <a:lnTo>
                    <a:pt x="4" y="2"/>
                  </a:lnTo>
                  <a:lnTo>
                    <a:pt x="2" y="2"/>
                  </a:lnTo>
                  <a:lnTo>
                    <a:pt x="2" y="2"/>
                  </a:lnTo>
                  <a:lnTo>
                    <a:pt x="2" y="2"/>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21" name="Freeform 33"/>
            <p:cNvSpPr>
              <a:spLocks/>
            </p:cNvSpPr>
            <p:nvPr/>
          </p:nvSpPr>
          <p:spPr bwMode="auto">
            <a:xfrm>
              <a:off x="2981" y="2172"/>
              <a:ext cx="380" cy="370"/>
            </a:xfrm>
            <a:custGeom>
              <a:avLst/>
              <a:gdLst>
                <a:gd name="T0" fmla="*/ 380 w 380"/>
                <a:gd name="T1" fmla="*/ 188 h 370"/>
                <a:gd name="T2" fmla="*/ 360 w 380"/>
                <a:gd name="T3" fmla="*/ 194 h 370"/>
                <a:gd name="T4" fmla="*/ 358 w 380"/>
                <a:gd name="T5" fmla="*/ 202 h 370"/>
                <a:gd name="T6" fmla="*/ 356 w 380"/>
                <a:gd name="T7" fmla="*/ 206 h 370"/>
                <a:gd name="T8" fmla="*/ 356 w 380"/>
                <a:gd name="T9" fmla="*/ 212 h 370"/>
                <a:gd name="T10" fmla="*/ 352 w 380"/>
                <a:gd name="T11" fmla="*/ 218 h 370"/>
                <a:gd name="T12" fmla="*/ 348 w 380"/>
                <a:gd name="T13" fmla="*/ 220 h 370"/>
                <a:gd name="T14" fmla="*/ 338 w 380"/>
                <a:gd name="T15" fmla="*/ 218 h 370"/>
                <a:gd name="T16" fmla="*/ 334 w 380"/>
                <a:gd name="T17" fmla="*/ 216 h 370"/>
                <a:gd name="T18" fmla="*/ 324 w 380"/>
                <a:gd name="T19" fmla="*/ 212 h 370"/>
                <a:gd name="T20" fmla="*/ 314 w 380"/>
                <a:gd name="T21" fmla="*/ 218 h 370"/>
                <a:gd name="T22" fmla="*/ 312 w 380"/>
                <a:gd name="T23" fmla="*/ 224 h 370"/>
                <a:gd name="T24" fmla="*/ 308 w 380"/>
                <a:gd name="T25" fmla="*/ 226 h 370"/>
                <a:gd name="T26" fmla="*/ 308 w 380"/>
                <a:gd name="T27" fmla="*/ 230 h 370"/>
                <a:gd name="T28" fmla="*/ 302 w 380"/>
                <a:gd name="T29" fmla="*/ 234 h 370"/>
                <a:gd name="T30" fmla="*/ 304 w 380"/>
                <a:gd name="T31" fmla="*/ 236 h 370"/>
                <a:gd name="T32" fmla="*/ 300 w 380"/>
                <a:gd name="T33" fmla="*/ 240 h 370"/>
                <a:gd name="T34" fmla="*/ 292 w 380"/>
                <a:gd name="T35" fmla="*/ 238 h 370"/>
                <a:gd name="T36" fmla="*/ 288 w 380"/>
                <a:gd name="T37" fmla="*/ 238 h 370"/>
                <a:gd name="T38" fmla="*/ 282 w 380"/>
                <a:gd name="T39" fmla="*/ 236 h 370"/>
                <a:gd name="T40" fmla="*/ 280 w 380"/>
                <a:gd name="T41" fmla="*/ 234 h 370"/>
                <a:gd name="T42" fmla="*/ 274 w 380"/>
                <a:gd name="T43" fmla="*/ 236 h 370"/>
                <a:gd name="T44" fmla="*/ 266 w 380"/>
                <a:gd name="T45" fmla="*/ 240 h 370"/>
                <a:gd name="T46" fmla="*/ 264 w 380"/>
                <a:gd name="T47" fmla="*/ 248 h 370"/>
                <a:gd name="T48" fmla="*/ 264 w 380"/>
                <a:gd name="T49" fmla="*/ 252 h 370"/>
                <a:gd name="T50" fmla="*/ 258 w 380"/>
                <a:gd name="T51" fmla="*/ 252 h 370"/>
                <a:gd name="T52" fmla="*/ 248 w 380"/>
                <a:gd name="T53" fmla="*/ 256 h 370"/>
                <a:gd name="T54" fmla="*/ 240 w 380"/>
                <a:gd name="T55" fmla="*/ 256 h 370"/>
                <a:gd name="T56" fmla="*/ 230 w 380"/>
                <a:gd name="T57" fmla="*/ 262 h 370"/>
                <a:gd name="T58" fmla="*/ 226 w 380"/>
                <a:gd name="T59" fmla="*/ 262 h 370"/>
                <a:gd name="T60" fmla="*/ 224 w 380"/>
                <a:gd name="T61" fmla="*/ 264 h 370"/>
                <a:gd name="T62" fmla="*/ 222 w 380"/>
                <a:gd name="T63" fmla="*/ 266 h 370"/>
                <a:gd name="T64" fmla="*/ 218 w 380"/>
                <a:gd name="T65" fmla="*/ 266 h 370"/>
                <a:gd name="T66" fmla="*/ 208 w 380"/>
                <a:gd name="T67" fmla="*/ 272 h 370"/>
                <a:gd name="T68" fmla="*/ 208 w 380"/>
                <a:gd name="T69" fmla="*/ 274 h 370"/>
                <a:gd name="T70" fmla="*/ 204 w 380"/>
                <a:gd name="T71" fmla="*/ 278 h 370"/>
                <a:gd name="T72" fmla="*/ 200 w 380"/>
                <a:gd name="T73" fmla="*/ 280 h 370"/>
                <a:gd name="T74" fmla="*/ 194 w 380"/>
                <a:gd name="T75" fmla="*/ 282 h 370"/>
                <a:gd name="T76" fmla="*/ 184 w 380"/>
                <a:gd name="T77" fmla="*/ 292 h 370"/>
                <a:gd name="T78" fmla="*/ 180 w 380"/>
                <a:gd name="T79" fmla="*/ 308 h 370"/>
                <a:gd name="T80" fmla="*/ 172 w 380"/>
                <a:gd name="T81" fmla="*/ 314 h 370"/>
                <a:gd name="T82" fmla="*/ 168 w 380"/>
                <a:gd name="T83" fmla="*/ 320 h 370"/>
                <a:gd name="T84" fmla="*/ 172 w 380"/>
                <a:gd name="T85" fmla="*/ 328 h 370"/>
                <a:gd name="T86" fmla="*/ 168 w 380"/>
                <a:gd name="T87" fmla="*/ 334 h 370"/>
                <a:gd name="T88" fmla="*/ 162 w 380"/>
                <a:gd name="T89" fmla="*/ 340 h 370"/>
                <a:gd name="T90" fmla="*/ 156 w 380"/>
                <a:gd name="T91" fmla="*/ 354 h 370"/>
                <a:gd name="T92" fmla="*/ 140 w 380"/>
                <a:gd name="T93" fmla="*/ 368 h 370"/>
                <a:gd name="T94" fmla="*/ 0 w 380"/>
                <a:gd name="T95" fmla="*/ 236 h 370"/>
                <a:gd name="T96" fmla="*/ 38 w 380"/>
                <a:gd name="T9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 h="370">
                  <a:moveTo>
                    <a:pt x="38" y="0"/>
                  </a:moveTo>
                  <a:lnTo>
                    <a:pt x="380" y="2"/>
                  </a:lnTo>
                  <a:lnTo>
                    <a:pt x="380" y="188"/>
                  </a:lnTo>
                  <a:lnTo>
                    <a:pt x="368" y="190"/>
                  </a:lnTo>
                  <a:lnTo>
                    <a:pt x="366" y="192"/>
                  </a:lnTo>
                  <a:lnTo>
                    <a:pt x="360" y="194"/>
                  </a:lnTo>
                  <a:lnTo>
                    <a:pt x="358" y="198"/>
                  </a:lnTo>
                  <a:lnTo>
                    <a:pt x="358" y="200"/>
                  </a:lnTo>
                  <a:lnTo>
                    <a:pt x="358" y="202"/>
                  </a:lnTo>
                  <a:lnTo>
                    <a:pt x="356" y="204"/>
                  </a:lnTo>
                  <a:lnTo>
                    <a:pt x="356" y="204"/>
                  </a:lnTo>
                  <a:lnTo>
                    <a:pt x="356" y="206"/>
                  </a:lnTo>
                  <a:lnTo>
                    <a:pt x="358" y="208"/>
                  </a:lnTo>
                  <a:lnTo>
                    <a:pt x="358" y="210"/>
                  </a:lnTo>
                  <a:lnTo>
                    <a:pt x="356" y="212"/>
                  </a:lnTo>
                  <a:lnTo>
                    <a:pt x="356" y="214"/>
                  </a:lnTo>
                  <a:lnTo>
                    <a:pt x="354" y="218"/>
                  </a:lnTo>
                  <a:lnTo>
                    <a:pt x="352" y="218"/>
                  </a:lnTo>
                  <a:lnTo>
                    <a:pt x="350" y="220"/>
                  </a:lnTo>
                  <a:lnTo>
                    <a:pt x="350" y="220"/>
                  </a:lnTo>
                  <a:lnTo>
                    <a:pt x="348" y="220"/>
                  </a:lnTo>
                  <a:lnTo>
                    <a:pt x="346" y="220"/>
                  </a:lnTo>
                  <a:lnTo>
                    <a:pt x="340" y="218"/>
                  </a:lnTo>
                  <a:lnTo>
                    <a:pt x="338" y="218"/>
                  </a:lnTo>
                  <a:lnTo>
                    <a:pt x="336" y="218"/>
                  </a:lnTo>
                  <a:lnTo>
                    <a:pt x="334" y="216"/>
                  </a:lnTo>
                  <a:lnTo>
                    <a:pt x="334" y="216"/>
                  </a:lnTo>
                  <a:lnTo>
                    <a:pt x="332" y="214"/>
                  </a:lnTo>
                  <a:lnTo>
                    <a:pt x="328" y="214"/>
                  </a:lnTo>
                  <a:lnTo>
                    <a:pt x="324" y="212"/>
                  </a:lnTo>
                  <a:lnTo>
                    <a:pt x="320" y="214"/>
                  </a:lnTo>
                  <a:lnTo>
                    <a:pt x="316" y="216"/>
                  </a:lnTo>
                  <a:lnTo>
                    <a:pt x="314" y="218"/>
                  </a:lnTo>
                  <a:lnTo>
                    <a:pt x="312" y="220"/>
                  </a:lnTo>
                  <a:lnTo>
                    <a:pt x="312" y="222"/>
                  </a:lnTo>
                  <a:lnTo>
                    <a:pt x="312" y="224"/>
                  </a:lnTo>
                  <a:lnTo>
                    <a:pt x="310" y="224"/>
                  </a:lnTo>
                  <a:lnTo>
                    <a:pt x="310" y="224"/>
                  </a:lnTo>
                  <a:lnTo>
                    <a:pt x="308" y="226"/>
                  </a:lnTo>
                  <a:lnTo>
                    <a:pt x="308" y="226"/>
                  </a:lnTo>
                  <a:lnTo>
                    <a:pt x="308" y="228"/>
                  </a:lnTo>
                  <a:lnTo>
                    <a:pt x="308" y="230"/>
                  </a:lnTo>
                  <a:lnTo>
                    <a:pt x="304" y="232"/>
                  </a:lnTo>
                  <a:lnTo>
                    <a:pt x="304" y="232"/>
                  </a:lnTo>
                  <a:lnTo>
                    <a:pt x="302" y="234"/>
                  </a:lnTo>
                  <a:lnTo>
                    <a:pt x="302" y="234"/>
                  </a:lnTo>
                  <a:lnTo>
                    <a:pt x="304" y="236"/>
                  </a:lnTo>
                  <a:lnTo>
                    <a:pt x="304" y="236"/>
                  </a:lnTo>
                  <a:lnTo>
                    <a:pt x="302" y="238"/>
                  </a:lnTo>
                  <a:lnTo>
                    <a:pt x="300" y="238"/>
                  </a:lnTo>
                  <a:lnTo>
                    <a:pt x="300" y="240"/>
                  </a:lnTo>
                  <a:lnTo>
                    <a:pt x="298" y="240"/>
                  </a:lnTo>
                  <a:lnTo>
                    <a:pt x="296" y="240"/>
                  </a:lnTo>
                  <a:lnTo>
                    <a:pt x="292" y="238"/>
                  </a:lnTo>
                  <a:lnTo>
                    <a:pt x="292" y="238"/>
                  </a:lnTo>
                  <a:lnTo>
                    <a:pt x="290" y="238"/>
                  </a:lnTo>
                  <a:lnTo>
                    <a:pt x="288" y="238"/>
                  </a:lnTo>
                  <a:lnTo>
                    <a:pt x="286" y="236"/>
                  </a:lnTo>
                  <a:lnTo>
                    <a:pt x="286" y="236"/>
                  </a:lnTo>
                  <a:lnTo>
                    <a:pt x="282" y="236"/>
                  </a:lnTo>
                  <a:lnTo>
                    <a:pt x="280" y="236"/>
                  </a:lnTo>
                  <a:lnTo>
                    <a:pt x="280" y="234"/>
                  </a:lnTo>
                  <a:lnTo>
                    <a:pt x="280" y="234"/>
                  </a:lnTo>
                  <a:lnTo>
                    <a:pt x="278" y="234"/>
                  </a:lnTo>
                  <a:lnTo>
                    <a:pt x="276" y="234"/>
                  </a:lnTo>
                  <a:lnTo>
                    <a:pt x="274" y="236"/>
                  </a:lnTo>
                  <a:lnTo>
                    <a:pt x="270" y="236"/>
                  </a:lnTo>
                  <a:lnTo>
                    <a:pt x="266" y="240"/>
                  </a:lnTo>
                  <a:lnTo>
                    <a:pt x="266" y="240"/>
                  </a:lnTo>
                  <a:lnTo>
                    <a:pt x="264" y="244"/>
                  </a:lnTo>
                  <a:lnTo>
                    <a:pt x="264" y="246"/>
                  </a:lnTo>
                  <a:lnTo>
                    <a:pt x="264" y="248"/>
                  </a:lnTo>
                  <a:lnTo>
                    <a:pt x="264" y="250"/>
                  </a:lnTo>
                  <a:lnTo>
                    <a:pt x="264" y="250"/>
                  </a:lnTo>
                  <a:lnTo>
                    <a:pt x="264" y="252"/>
                  </a:lnTo>
                  <a:lnTo>
                    <a:pt x="262" y="252"/>
                  </a:lnTo>
                  <a:lnTo>
                    <a:pt x="262" y="252"/>
                  </a:lnTo>
                  <a:lnTo>
                    <a:pt x="258" y="252"/>
                  </a:lnTo>
                  <a:lnTo>
                    <a:pt x="252" y="254"/>
                  </a:lnTo>
                  <a:lnTo>
                    <a:pt x="248" y="256"/>
                  </a:lnTo>
                  <a:lnTo>
                    <a:pt x="248" y="256"/>
                  </a:lnTo>
                  <a:lnTo>
                    <a:pt x="246" y="256"/>
                  </a:lnTo>
                  <a:lnTo>
                    <a:pt x="242" y="256"/>
                  </a:lnTo>
                  <a:lnTo>
                    <a:pt x="240" y="256"/>
                  </a:lnTo>
                  <a:lnTo>
                    <a:pt x="234" y="260"/>
                  </a:lnTo>
                  <a:lnTo>
                    <a:pt x="232" y="262"/>
                  </a:lnTo>
                  <a:lnTo>
                    <a:pt x="230" y="262"/>
                  </a:lnTo>
                  <a:lnTo>
                    <a:pt x="228" y="262"/>
                  </a:lnTo>
                  <a:lnTo>
                    <a:pt x="226" y="262"/>
                  </a:lnTo>
                  <a:lnTo>
                    <a:pt x="226" y="262"/>
                  </a:lnTo>
                  <a:lnTo>
                    <a:pt x="226" y="262"/>
                  </a:lnTo>
                  <a:lnTo>
                    <a:pt x="224" y="264"/>
                  </a:lnTo>
                  <a:lnTo>
                    <a:pt x="224" y="264"/>
                  </a:lnTo>
                  <a:lnTo>
                    <a:pt x="224" y="264"/>
                  </a:lnTo>
                  <a:lnTo>
                    <a:pt x="224" y="266"/>
                  </a:lnTo>
                  <a:lnTo>
                    <a:pt x="222" y="266"/>
                  </a:lnTo>
                  <a:lnTo>
                    <a:pt x="222" y="266"/>
                  </a:lnTo>
                  <a:lnTo>
                    <a:pt x="220" y="266"/>
                  </a:lnTo>
                  <a:lnTo>
                    <a:pt x="218" y="266"/>
                  </a:lnTo>
                  <a:lnTo>
                    <a:pt x="216" y="268"/>
                  </a:lnTo>
                  <a:lnTo>
                    <a:pt x="210" y="270"/>
                  </a:lnTo>
                  <a:lnTo>
                    <a:pt x="208" y="272"/>
                  </a:lnTo>
                  <a:lnTo>
                    <a:pt x="208" y="272"/>
                  </a:lnTo>
                  <a:lnTo>
                    <a:pt x="208" y="274"/>
                  </a:lnTo>
                  <a:lnTo>
                    <a:pt x="208" y="274"/>
                  </a:lnTo>
                  <a:lnTo>
                    <a:pt x="208" y="276"/>
                  </a:lnTo>
                  <a:lnTo>
                    <a:pt x="206" y="276"/>
                  </a:lnTo>
                  <a:lnTo>
                    <a:pt x="204" y="278"/>
                  </a:lnTo>
                  <a:lnTo>
                    <a:pt x="204" y="278"/>
                  </a:lnTo>
                  <a:lnTo>
                    <a:pt x="202" y="278"/>
                  </a:lnTo>
                  <a:lnTo>
                    <a:pt x="200" y="280"/>
                  </a:lnTo>
                  <a:lnTo>
                    <a:pt x="198" y="280"/>
                  </a:lnTo>
                  <a:lnTo>
                    <a:pt x="194" y="282"/>
                  </a:lnTo>
                  <a:lnTo>
                    <a:pt x="194" y="282"/>
                  </a:lnTo>
                  <a:lnTo>
                    <a:pt x="188" y="286"/>
                  </a:lnTo>
                  <a:lnTo>
                    <a:pt x="186" y="290"/>
                  </a:lnTo>
                  <a:lnTo>
                    <a:pt x="184" y="292"/>
                  </a:lnTo>
                  <a:lnTo>
                    <a:pt x="182" y="296"/>
                  </a:lnTo>
                  <a:lnTo>
                    <a:pt x="180" y="306"/>
                  </a:lnTo>
                  <a:lnTo>
                    <a:pt x="180" y="308"/>
                  </a:lnTo>
                  <a:lnTo>
                    <a:pt x="178" y="310"/>
                  </a:lnTo>
                  <a:lnTo>
                    <a:pt x="174" y="312"/>
                  </a:lnTo>
                  <a:lnTo>
                    <a:pt x="172" y="314"/>
                  </a:lnTo>
                  <a:lnTo>
                    <a:pt x="170" y="316"/>
                  </a:lnTo>
                  <a:lnTo>
                    <a:pt x="168" y="316"/>
                  </a:lnTo>
                  <a:lnTo>
                    <a:pt x="168" y="320"/>
                  </a:lnTo>
                  <a:lnTo>
                    <a:pt x="172" y="324"/>
                  </a:lnTo>
                  <a:lnTo>
                    <a:pt x="172" y="326"/>
                  </a:lnTo>
                  <a:lnTo>
                    <a:pt x="172" y="328"/>
                  </a:lnTo>
                  <a:lnTo>
                    <a:pt x="172" y="330"/>
                  </a:lnTo>
                  <a:lnTo>
                    <a:pt x="168" y="332"/>
                  </a:lnTo>
                  <a:lnTo>
                    <a:pt x="168" y="334"/>
                  </a:lnTo>
                  <a:lnTo>
                    <a:pt x="166" y="336"/>
                  </a:lnTo>
                  <a:lnTo>
                    <a:pt x="164" y="336"/>
                  </a:lnTo>
                  <a:lnTo>
                    <a:pt x="162" y="340"/>
                  </a:lnTo>
                  <a:lnTo>
                    <a:pt x="162" y="346"/>
                  </a:lnTo>
                  <a:lnTo>
                    <a:pt x="158" y="352"/>
                  </a:lnTo>
                  <a:lnTo>
                    <a:pt x="156" y="354"/>
                  </a:lnTo>
                  <a:lnTo>
                    <a:pt x="150" y="360"/>
                  </a:lnTo>
                  <a:lnTo>
                    <a:pt x="146" y="364"/>
                  </a:lnTo>
                  <a:lnTo>
                    <a:pt x="140" y="368"/>
                  </a:lnTo>
                  <a:lnTo>
                    <a:pt x="140" y="368"/>
                  </a:lnTo>
                  <a:lnTo>
                    <a:pt x="0" y="370"/>
                  </a:lnTo>
                  <a:lnTo>
                    <a:pt x="0" y="236"/>
                  </a:lnTo>
                  <a:lnTo>
                    <a:pt x="38" y="234"/>
                  </a:lnTo>
                  <a:lnTo>
                    <a:pt x="38" y="0"/>
                  </a:lnTo>
                  <a:lnTo>
                    <a:pt x="38" y="0"/>
                  </a:lnTo>
                  <a:lnTo>
                    <a:pt x="38"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22" name="Freeform 34"/>
            <p:cNvSpPr>
              <a:spLocks/>
            </p:cNvSpPr>
            <p:nvPr/>
          </p:nvSpPr>
          <p:spPr bwMode="auto">
            <a:xfrm>
              <a:off x="2080" y="2198"/>
              <a:ext cx="230" cy="320"/>
            </a:xfrm>
            <a:custGeom>
              <a:avLst/>
              <a:gdLst>
                <a:gd name="T0" fmla="*/ 0 w 230"/>
                <a:gd name="T1" fmla="*/ 0 h 320"/>
                <a:gd name="T2" fmla="*/ 190 w 230"/>
                <a:gd name="T3" fmla="*/ 0 h 320"/>
                <a:gd name="T4" fmla="*/ 190 w 230"/>
                <a:gd name="T5" fmla="*/ 2 h 320"/>
                <a:gd name="T6" fmla="*/ 190 w 230"/>
                <a:gd name="T7" fmla="*/ 4 h 320"/>
                <a:gd name="T8" fmla="*/ 192 w 230"/>
                <a:gd name="T9" fmla="*/ 8 h 320"/>
                <a:gd name="T10" fmla="*/ 206 w 230"/>
                <a:gd name="T11" fmla="*/ 12 h 320"/>
                <a:gd name="T12" fmla="*/ 210 w 230"/>
                <a:gd name="T13" fmla="*/ 12 h 320"/>
                <a:gd name="T14" fmla="*/ 212 w 230"/>
                <a:gd name="T15" fmla="*/ 10 h 320"/>
                <a:gd name="T16" fmla="*/ 214 w 230"/>
                <a:gd name="T17" fmla="*/ 10 h 320"/>
                <a:gd name="T18" fmla="*/ 216 w 230"/>
                <a:gd name="T19" fmla="*/ 8 h 320"/>
                <a:gd name="T20" fmla="*/ 222 w 230"/>
                <a:gd name="T21" fmla="*/ 10 h 320"/>
                <a:gd name="T22" fmla="*/ 222 w 230"/>
                <a:gd name="T23" fmla="*/ 10 h 320"/>
                <a:gd name="T24" fmla="*/ 224 w 230"/>
                <a:gd name="T25" fmla="*/ 12 h 320"/>
                <a:gd name="T26" fmla="*/ 226 w 230"/>
                <a:gd name="T27" fmla="*/ 14 h 320"/>
                <a:gd name="T28" fmla="*/ 226 w 230"/>
                <a:gd name="T29" fmla="*/ 48 h 320"/>
                <a:gd name="T30" fmla="*/ 228 w 230"/>
                <a:gd name="T31" fmla="*/ 48 h 320"/>
                <a:gd name="T32" fmla="*/ 228 w 230"/>
                <a:gd name="T33" fmla="*/ 236 h 320"/>
                <a:gd name="T34" fmla="*/ 230 w 230"/>
                <a:gd name="T35" fmla="*/ 236 h 320"/>
                <a:gd name="T36" fmla="*/ 230 w 230"/>
                <a:gd name="T37" fmla="*/ 320 h 320"/>
                <a:gd name="T38" fmla="*/ 8 w 230"/>
                <a:gd name="T39" fmla="*/ 320 h 320"/>
                <a:gd name="T40" fmla="*/ 8 w 230"/>
                <a:gd name="T41" fmla="*/ 236 h 320"/>
                <a:gd name="T42" fmla="*/ 4 w 230"/>
                <a:gd name="T43" fmla="*/ 236 h 320"/>
                <a:gd name="T44" fmla="*/ 4 w 230"/>
                <a:gd name="T45" fmla="*/ 48 h 320"/>
                <a:gd name="T46" fmla="*/ 0 w 230"/>
                <a:gd name="T47" fmla="*/ 48 h 320"/>
                <a:gd name="T48" fmla="*/ 0 w 230"/>
                <a:gd name="T49" fmla="*/ 0 h 320"/>
                <a:gd name="T50" fmla="*/ 0 w 230"/>
                <a:gd name="T51" fmla="*/ 0 h 320"/>
                <a:gd name="T52" fmla="*/ 0 w 230"/>
                <a:gd name="T53"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0" h="320">
                  <a:moveTo>
                    <a:pt x="0" y="0"/>
                  </a:moveTo>
                  <a:lnTo>
                    <a:pt x="190" y="0"/>
                  </a:lnTo>
                  <a:lnTo>
                    <a:pt x="190" y="2"/>
                  </a:lnTo>
                  <a:lnTo>
                    <a:pt x="190" y="4"/>
                  </a:lnTo>
                  <a:lnTo>
                    <a:pt x="192" y="8"/>
                  </a:lnTo>
                  <a:lnTo>
                    <a:pt x="206" y="12"/>
                  </a:lnTo>
                  <a:lnTo>
                    <a:pt x="210" y="12"/>
                  </a:lnTo>
                  <a:lnTo>
                    <a:pt x="212" y="10"/>
                  </a:lnTo>
                  <a:lnTo>
                    <a:pt x="214" y="10"/>
                  </a:lnTo>
                  <a:lnTo>
                    <a:pt x="216" y="8"/>
                  </a:lnTo>
                  <a:lnTo>
                    <a:pt x="222" y="10"/>
                  </a:lnTo>
                  <a:lnTo>
                    <a:pt x="222" y="10"/>
                  </a:lnTo>
                  <a:lnTo>
                    <a:pt x="224" y="12"/>
                  </a:lnTo>
                  <a:lnTo>
                    <a:pt x="226" y="14"/>
                  </a:lnTo>
                  <a:lnTo>
                    <a:pt x="226" y="48"/>
                  </a:lnTo>
                  <a:lnTo>
                    <a:pt x="228" y="48"/>
                  </a:lnTo>
                  <a:lnTo>
                    <a:pt x="228" y="236"/>
                  </a:lnTo>
                  <a:lnTo>
                    <a:pt x="230" y="236"/>
                  </a:lnTo>
                  <a:lnTo>
                    <a:pt x="230" y="320"/>
                  </a:lnTo>
                  <a:lnTo>
                    <a:pt x="8" y="320"/>
                  </a:lnTo>
                  <a:lnTo>
                    <a:pt x="8" y="236"/>
                  </a:lnTo>
                  <a:lnTo>
                    <a:pt x="4" y="236"/>
                  </a:lnTo>
                  <a:lnTo>
                    <a:pt x="4" y="48"/>
                  </a:lnTo>
                  <a:lnTo>
                    <a:pt x="0" y="48"/>
                  </a:lnTo>
                  <a:lnTo>
                    <a:pt x="0" y="0"/>
                  </a:lnTo>
                  <a:lnTo>
                    <a:pt x="0" y="0"/>
                  </a:lnTo>
                  <a:lnTo>
                    <a:pt x="0" y="0"/>
                  </a:lnTo>
                  <a:close/>
                </a:path>
              </a:pathLst>
            </a:custGeom>
            <a:solidFill>
              <a:srgbClr val="FFC000"/>
            </a:solidFill>
            <a:ln w="3175" cmpd="sng">
              <a:solidFill>
                <a:srgbClr val="000000"/>
              </a:solidFill>
              <a:round/>
              <a:headEnd/>
              <a:tailEnd/>
            </a:ln>
          </p:spPr>
          <p:txBody>
            <a:bodyPr/>
            <a:lstStyle/>
            <a:p>
              <a:endParaRPr lang="en-US"/>
            </a:p>
          </p:txBody>
        </p:sp>
        <p:sp>
          <p:nvSpPr>
            <p:cNvPr id="123" name="Freeform 35"/>
            <p:cNvSpPr>
              <a:spLocks/>
            </p:cNvSpPr>
            <p:nvPr/>
          </p:nvSpPr>
          <p:spPr bwMode="auto">
            <a:xfrm>
              <a:off x="2306" y="2212"/>
              <a:ext cx="396" cy="306"/>
            </a:xfrm>
            <a:custGeom>
              <a:avLst/>
              <a:gdLst>
                <a:gd name="T0" fmla="*/ 140 w 396"/>
                <a:gd name="T1" fmla="*/ 38 h 306"/>
                <a:gd name="T2" fmla="*/ 142 w 396"/>
                <a:gd name="T3" fmla="*/ 40 h 306"/>
                <a:gd name="T4" fmla="*/ 138 w 396"/>
                <a:gd name="T5" fmla="*/ 42 h 306"/>
                <a:gd name="T6" fmla="*/ 136 w 396"/>
                <a:gd name="T7" fmla="*/ 44 h 306"/>
                <a:gd name="T8" fmla="*/ 134 w 396"/>
                <a:gd name="T9" fmla="*/ 46 h 306"/>
                <a:gd name="T10" fmla="*/ 130 w 396"/>
                <a:gd name="T11" fmla="*/ 52 h 306"/>
                <a:gd name="T12" fmla="*/ 128 w 396"/>
                <a:gd name="T13" fmla="*/ 54 h 306"/>
                <a:gd name="T14" fmla="*/ 122 w 396"/>
                <a:gd name="T15" fmla="*/ 58 h 306"/>
                <a:gd name="T16" fmla="*/ 118 w 396"/>
                <a:gd name="T17" fmla="*/ 58 h 306"/>
                <a:gd name="T18" fmla="*/ 118 w 396"/>
                <a:gd name="T19" fmla="*/ 62 h 306"/>
                <a:gd name="T20" fmla="*/ 116 w 396"/>
                <a:gd name="T21" fmla="*/ 62 h 306"/>
                <a:gd name="T22" fmla="*/ 116 w 396"/>
                <a:gd name="T23" fmla="*/ 70 h 306"/>
                <a:gd name="T24" fmla="*/ 116 w 396"/>
                <a:gd name="T25" fmla="*/ 74 h 306"/>
                <a:gd name="T26" fmla="*/ 118 w 396"/>
                <a:gd name="T27" fmla="*/ 76 h 306"/>
                <a:gd name="T28" fmla="*/ 124 w 396"/>
                <a:gd name="T29" fmla="*/ 84 h 306"/>
                <a:gd name="T30" fmla="*/ 128 w 396"/>
                <a:gd name="T31" fmla="*/ 90 h 306"/>
                <a:gd name="T32" fmla="*/ 126 w 396"/>
                <a:gd name="T33" fmla="*/ 96 h 306"/>
                <a:gd name="T34" fmla="*/ 124 w 396"/>
                <a:gd name="T35" fmla="*/ 100 h 306"/>
                <a:gd name="T36" fmla="*/ 376 w 396"/>
                <a:gd name="T37" fmla="*/ 102 h 306"/>
                <a:gd name="T38" fmla="*/ 396 w 396"/>
                <a:gd name="T39" fmla="*/ 196 h 306"/>
                <a:gd name="T40" fmla="*/ 134 w 396"/>
                <a:gd name="T41" fmla="*/ 280 h 306"/>
                <a:gd name="T42" fmla="*/ 136 w 396"/>
                <a:gd name="T43" fmla="*/ 284 h 306"/>
                <a:gd name="T44" fmla="*/ 146 w 396"/>
                <a:gd name="T45" fmla="*/ 292 h 306"/>
                <a:gd name="T46" fmla="*/ 150 w 396"/>
                <a:gd name="T47" fmla="*/ 292 h 306"/>
                <a:gd name="T48" fmla="*/ 152 w 396"/>
                <a:gd name="T49" fmla="*/ 294 h 306"/>
                <a:gd name="T50" fmla="*/ 154 w 396"/>
                <a:gd name="T51" fmla="*/ 298 h 306"/>
                <a:gd name="T52" fmla="*/ 158 w 396"/>
                <a:gd name="T53" fmla="*/ 302 h 306"/>
                <a:gd name="T54" fmla="*/ 168 w 396"/>
                <a:gd name="T55" fmla="*/ 304 h 306"/>
                <a:gd name="T56" fmla="*/ 4 w 396"/>
                <a:gd name="T57" fmla="*/ 222 h 306"/>
                <a:gd name="T58" fmla="*/ 2 w 396"/>
                <a:gd name="T59" fmla="*/ 34 h 306"/>
                <a:gd name="T60" fmla="*/ 0 w 396"/>
                <a:gd name="T61" fmla="*/ 0 h 306"/>
                <a:gd name="T62" fmla="*/ 4 w 396"/>
                <a:gd name="T63" fmla="*/ 0 h 306"/>
                <a:gd name="T64" fmla="*/ 8 w 396"/>
                <a:gd name="T65" fmla="*/ 0 h 306"/>
                <a:gd name="T66" fmla="*/ 10 w 396"/>
                <a:gd name="T67" fmla="*/ 4 h 306"/>
                <a:gd name="T68" fmla="*/ 12 w 396"/>
                <a:gd name="T69" fmla="*/ 10 h 306"/>
                <a:gd name="T70" fmla="*/ 16 w 396"/>
                <a:gd name="T71" fmla="*/ 12 h 306"/>
                <a:gd name="T72" fmla="*/ 20 w 396"/>
                <a:gd name="T73" fmla="*/ 12 h 306"/>
                <a:gd name="T74" fmla="*/ 28 w 396"/>
                <a:gd name="T75" fmla="*/ 12 h 306"/>
                <a:gd name="T76" fmla="*/ 44 w 396"/>
                <a:gd name="T77" fmla="*/ 22 h 306"/>
                <a:gd name="T78" fmla="*/ 50 w 396"/>
                <a:gd name="T79" fmla="*/ 24 h 306"/>
                <a:gd name="T80" fmla="*/ 52 w 396"/>
                <a:gd name="T81" fmla="*/ 22 h 306"/>
                <a:gd name="T82" fmla="*/ 54 w 396"/>
                <a:gd name="T83" fmla="*/ 20 h 306"/>
                <a:gd name="T84" fmla="*/ 60 w 396"/>
                <a:gd name="T85" fmla="*/ 18 h 306"/>
                <a:gd name="T86" fmla="*/ 66 w 396"/>
                <a:gd name="T87" fmla="*/ 16 h 306"/>
                <a:gd name="T88" fmla="*/ 76 w 396"/>
                <a:gd name="T89" fmla="*/ 16 h 306"/>
                <a:gd name="T90" fmla="*/ 84 w 396"/>
                <a:gd name="T91" fmla="*/ 12 h 306"/>
                <a:gd name="T92" fmla="*/ 98 w 396"/>
                <a:gd name="T93" fmla="*/ 8 h 306"/>
                <a:gd name="T94" fmla="*/ 104 w 396"/>
                <a:gd name="T95" fmla="*/ 10 h 306"/>
                <a:gd name="T96" fmla="*/ 112 w 396"/>
                <a:gd name="T97" fmla="*/ 14 h 306"/>
                <a:gd name="T98" fmla="*/ 114 w 396"/>
                <a:gd name="T99" fmla="*/ 18 h 306"/>
                <a:gd name="T100" fmla="*/ 118 w 396"/>
                <a:gd name="T101" fmla="*/ 24 h 306"/>
                <a:gd name="T102" fmla="*/ 124 w 396"/>
                <a:gd name="T103" fmla="*/ 26 h 306"/>
                <a:gd name="T104" fmla="*/ 132 w 396"/>
                <a:gd name="T105" fmla="*/ 26 h 306"/>
                <a:gd name="T106" fmla="*/ 136 w 396"/>
                <a:gd name="T107" fmla="*/ 28 h 306"/>
                <a:gd name="T108" fmla="*/ 138 w 396"/>
                <a:gd name="T109" fmla="*/ 34 h 306"/>
                <a:gd name="T110" fmla="*/ 138 w 396"/>
                <a:gd name="T111" fmla="*/ 36 h 306"/>
                <a:gd name="T112" fmla="*/ 138 w 396"/>
                <a:gd name="T113" fmla="*/ 3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306">
                  <a:moveTo>
                    <a:pt x="138" y="36"/>
                  </a:moveTo>
                  <a:lnTo>
                    <a:pt x="140" y="38"/>
                  </a:lnTo>
                  <a:lnTo>
                    <a:pt x="140" y="38"/>
                  </a:lnTo>
                  <a:lnTo>
                    <a:pt x="142" y="40"/>
                  </a:lnTo>
                  <a:lnTo>
                    <a:pt x="140" y="40"/>
                  </a:lnTo>
                  <a:lnTo>
                    <a:pt x="138" y="42"/>
                  </a:lnTo>
                  <a:lnTo>
                    <a:pt x="136" y="42"/>
                  </a:lnTo>
                  <a:lnTo>
                    <a:pt x="136" y="44"/>
                  </a:lnTo>
                  <a:lnTo>
                    <a:pt x="134" y="44"/>
                  </a:lnTo>
                  <a:lnTo>
                    <a:pt x="134" y="46"/>
                  </a:lnTo>
                  <a:lnTo>
                    <a:pt x="134" y="48"/>
                  </a:lnTo>
                  <a:lnTo>
                    <a:pt x="130" y="52"/>
                  </a:lnTo>
                  <a:lnTo>
                    <a:pt x="128" y="52"/>
                  </a:lnTo>
                  <a:lnTo>
                    <a:pt x="128" y="54"/>
                  </a:lnTo>
                  <a:lnTo>
                    <a:pt x="126" y="56"/>
                  </a:lnTo>
                  <a:lnTo>
                    <a:pt x="122" y="58"/>
                  </a:lnTo>
                  <a:lnTo>
                    <a:pt x="120" y="58"/>
                  </a:lnTo>
                  <a:lnTo>
                    <a:pt x="118" y="58"/>
                  </a:lnTo>
                  <a:lnTo>
                    <a:pt x="118" y="60"/>
                  </a:lnTo>
                  <a:lnTo>
                    <a:pt x="118" y="62"/>
                  </a:lnTo>
                  <a:lnTo>
                    <a:pt x="118" y="62"/>
                  </a:lnTo>
                  <a:lnTo>
                    <a:pt x="116" y="62"/>
                  </a:lnTo>
                  <a:lnTo>
                    <a:pt x="116" y="64"/>
                  </a:lnTo>
                  <a:lnTo>
                    <a:pt x="116" y="70"/>
                  </a:lnTo>
                  <a:lnTo>
                    <a:pt x="116" y="72"/>
                  </a:lnTo>
                  <a:lnTo>
                    <a:pt x="116" y="74"/>
                  </a:lnTo>
                  <a:lnTo>
                    <a:pt x="116" y="74"/>
                  </a:lnTo>
                  <a:lnTo>
                    <a:pt x="118" y="76"/>
                  </a:lnTo>
                  <a:lnTo>
                    <a:pt x="120" y="80"/>
                  </a:lnTo>
                  <a:lnTo>
                    <a:pt x="124" y="84"/>
                  </a:lnTo>
                  <a:lnTo>
                    <a:pt x="128" y="88"/>
                  </a:lnTo>
                  <a:lnTo>
                    <a:pt x="128" y="90"/>
                  </a:lnTo>
                  <a:lnTo>
                    <a:pt x="126" y="92"/>
                  </a:lnTo>
                  <a:lnTo>
                    <a:pt x="126" y="96"/>
                  </a:lnTo>
                  <a:lnTo>
                    <a:pt x="126" y="98"/>
                  </a:lnTo>
                  <a:lnTo>
                    <a:pt x="124" y="100"/>
                  </a:lnTo>
                  <a:lnTo>
                    <a:pt x="124" y="102"/>
                  </a:lnTo>
                  <a:lnTo>
                    <a:pt x="376" y="102"/>
                  </a:lnTo>
                  <a:lnTo>
                    <a:pt x="376" y="196"/>
                  </a:lnTo>
                  <a:lnTo>
                    <a:pt x="396" y="196"/>
                  </a:lnTo>
                  <a:lnTo>
                    <a:pt x="396" y="282"/>
                  </a:lnTo>
                  <a:lnTo>
                    <a:pt x="134" y="280"/>
                  </a:lnTo>
                  <a:lnTo>
                    <a:pt x="136" y="284"/>
                  </a:lnTo>
                  <a:lnTo>
                    <a:pt x="136" y="284"/>
                  </a:lnTo>
                  <a:lnTo>
                    <a:pt x="144" y="292"/>
                  </a:lnTo>
                  <a:lnTo>
                    <a:pt x="146" y="292"/>
                  </a:lnTo>
                  <a:lnTo>
                    <a:pt x="150" y="292"/>
                  </a:lnTo>
                  <a:lnTo>
                    <a:pt x="150" y="292"/>
                  </a:lnTo>
                  <a:lnTo>
                    <a:pt x="152" y="294"/>
                  </a:lnTo>
                  <a:lnTo>
                    <a:pt x="152" y="294"/>
                  </a:lnTo>
                  <a:lnTo>
                    <a:pt x="154" y="296"/>
                  </a:lnTo>
                  <a:lnTo>
                    <a:pt x="154" y="298"/>
                  </a:lnTo>
                  <a:lnTo>
                    <a:pt x="156" y="302"/>
                  </a:lnTo>
                  <a:lnTo>
                    <a:pt x="158" y="302"/>
                  </a:lnTo>
                  <a:lnTo>
                    <a:pt x="166" y="304"/>
                  </a:lnTo>
                  <a:lnTo>
                    <a:pt x="168" y="304"/>
                  </a:lnTo>
                  <a:lnTo>
                    <a:pt x="4" y="306"/>
                  </a:lnTo>
                  <a:lnTo>
                    <a:pt x="4" y="222"/>
                  </a:lnTo>
                  <a:lnTo>
                    <a:pt x="2" y="222"/>
                  </a:lnTo>
                  <a:lnTo>
                    <a:pt x="2" y="34"/>
                  </a:lnTo>
                  <a:lnTo>
                    <a:pt x="0" y="34"/>
                  </a:lnTo>
                  <a:lnTo>
                    <a:pt x="0" y="0"/>
                  </a:lnTo>
                  <a:lnTo>
                    <a:pt x="0" y="0"/>
                  </a:lnTo>
                  <a:lnTo>
                    <a:pt x="4" y="0"/>
                  </a:lnTo>
                  <a:lnTo>
                    <a:pt x="8" y="0"/>
                  </a:lnTo>
                  <a:lnTo>
                    <a:pt x="8" y="0"/>
                  </a:lnTo>
                  <a:lnTo>
                    <a:pt x="10" y="2"/>
                  </a:lnTo>
                  <a:lnTo>
                    <a:pt x="10" y="4"/>
                  </a:lnTo>
                  <a:lnTo>
                    <a:pt x="12" y="8"/>
                  </a:lnTo>
                  <a:lnTo>
                    <a:pt x="12" y="10"/>
                  </a:lnTo>
                  <a:lnTo>
                    <a:pt x="14" y="12"/>
                  </a:lnTo>
                  <a:lnTo>
                    <a:pt x="16" y="12"/>
                  </a:lnTo>
                  <a:lnTo>
                    <a:pt x="18" y="12"/>
                  </a:lnTo>
                  <a:lnTo>
                    <a:pt x="20" y="12"/>
                  </a:lnTo>
                  <a:lnTo>
                    <a:pt x="24" y="10"/>
                  </a:lnTo>
                  <a:lnTo>
                    <a:pt x="28" y="12"/>
                  </a:lnTo>
                  <a:lnTo>
                    <a:pt x="42" y="20"/>
                  </a:lnTo>
                  <a:lnTo>
                    <a:pt x="44" y="22"/>
                  </a:lnTo>
                  <a:lnTo>
                    <a:pt x="46" y="22"/>
                  </a:lnTo>
                  <a:lnTo>
                    <a:pt x="50" y="24"/>
                  </a:lnTo>
                  <a:lnTo>
                    <a:pt x="52" y="22"/>
                  </a:lnTo>
                  <a:lnTo>
                    <a:pt x="52" y="22"/>
                  </a:lnTo>
                  <a:lnTo>
                    <a:pt x="52" y="20"/>
                  </a:lnTo>
                  <a:lnTo>
                    <a:pt x="54" y="20"/>
                  </a:lnTo>
                  <a:lnTo>
                    <a:pt x="56" y="20"/>
                  </a:lnTo>
                  <a:lnTo>
                    <a:pt x="60" y="18"/>
                  </a:lnTo>
                  <a:lnTo>
                    <a:pt x="62" y="18"/>
                  </a:lnTo>
                  <a:lnTo>
                    <a:pt x="66" y="16"/>
                  </a:lnTo>
                  <a:lnTo>
                    <a:pt x="68" y="16"/>
                  </a:lnTo>
                  <a:lnTo>
                    <a:pt x="76" y="16"/>
                  </a:lnTo>
                  <a:lnTo>
                    <a:pt x="80" y="14"/>
                  </a:lnTo>
                  <a:lnTo>
                    <a:pt x="84" y="12"/>
                  </a:lnTo>
                  <a:lnTo>
                    <a:pt x="88" y="10"/>
                  </a:lnTo>
                  <a:lnTo>
                    <a:pt x="98" y="8"/>
                  </a:lnTo>
                  <a:lnTo>
                    <a:pt x="102" y="8"/>
                  </a:lnTo>
                  <a:lnTo>
                    <a:pt x="104" y="10"/>
                  </a:lnTo>
                  <a:lnTo>
                    <a:pt x="108" y="12"/>
                  </a:lnTo>
                  <a:lnTo>
                    <a:pt x="112" y="14"/>
                  </a:lnTo>
                  <a:lnTo>
                    <a:pt x="114" y="18"/>
                  </a:lnTo>
                  <a:lnTo>
                    <a:pt x="114" y="18"/>
                  </a:lnTo>
                  <a:lnTo>
                    <a:pt x="116" y="22"/>
                  </a:lnTo>
                  <a:lnTo>
                    <a:pt x="118" y="24"/>
                  </a:lnTo>
                  <a:lnTo>
                    <a:pt x="120" y="24"/>
                  </a:lnTo>
                  <a:lnTo>
                    <a:pt x="124" y="26"/>
                  </a:lnTo>
                  <a:lnTo>
                    <a:pt x="126" y="26"/>
                  </a:lnTo>
                  <a:lnTo>
                    <a:pt x="132" y="26"/>
                  </a:lnTo>
                  <a:lnTo>
                    <a:pt x="132" y="26"/>
                  </a:lnTo>
                  <a:lnTo>
                    <a:pt x="136" y="28"/>
                  </a:lnTo>
                  <a:lnTo>
                    <a:pt x="136" y="30"/>
                  </a:lnTo>
                  <a:lnTo>
                    <a:pt x="138" y="34"/>
                  </a:lnTo>
                  <a:lnTo>
                    <a:pt x="138" y="36"/>
                  </a:lnTo>
                  <a:lnTo>
                    <a:pt x="138" y="36"/>
                  </a:lnTo>
                  <a:lnTo>
                    <a:pt x="138" y="36"/>
                  </a:lnTo>
                  <a:lnTo>
                    <a:pt x="138" y="36"/>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24" name="Freeform 36"/>
            <p:cNvSpPr>
              <a:spLocks/>
            </p:cNvSpPr>
            <p:nvPr/>
          </p:nvSpPr>
          <p:spPr bwMode="auto">
            <a:xfrm>
              <a:off x="2682" y="2266"/>
              <a:ext cx="170" cy="368"/>
            </a:xfrm>
            <a:custGeom>
              <a:avLst/>
              <a:gdLst>
                <a:gd name="T0" fmla="*/ 0 w 170"/>
                <a:gd name="T1" fmla="*/ 48 h 368"/>
                <a:gd name="T2" fmla="*/ 0 w 170"/>
                <a:gd name="T3" fmla="*/ 2 h 368"/>
                <a:gd name="T4" fmla="*/ 170 w 170"/>
                <a:gd name="T5" fmla="*/ 0 h 368"/>
                <a:gd name="T6" fmla="*/ 170 w 170"/>
                <a:gd name="T7" fmla="*/ 142 h 368"/>
                <a:gd name="T8" fmla="*/ 130 w 170"/>
                <a:gd name="T9" fmla="*/ 142 h 368"/>
                <a:gd name="T10" fmla="*/ 134 w 170"/>
                <a:gd name="T11" fmla="*/ 368 h 368"/>
                <a:gd name="T12" fmla="*/ 22 w 170"/>
                <a:gd name="T13" fmla="*/ 366 h 368"/>
                <a:gd name="T14" fmla="*/ 20 w 170"/>
                <a:gd name="T15" fmla="*/ 142 h 368"/>
                <a:gd name="T16" fmla="*/ 0 w 170"/>
                <a:gd name="T17" fmla="*/ 142 h 368"/>
                <a:gd name="T18" fmla="*/ 0 w 170"/>
                <a:gd name="T19" fmla="*/ 48 h 368"/>
                <a:gd name="T20" fmla="*/ 0 w 170"/>
                <a:gd name="T21" fmla="*/ 48 h 368"/>
                <a:gd name="T22" fmla="*/ 0 w 170"/>
                <a:gd name="T23" fmla="*/ 4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368">
                  <a:moveTo>
                    <a:pt x="0" y="48"/>
                  </a:moveTo>
                  <a:lnTo>
                    <a:pt x="0" y="2"/>
                  </a:lnTo>
                  <a:lnTo>
                    <a:pt x="170" y="0"/>
                  </a:lnTo>
                  <a:lnTo>
                    <a:pt x="170" y="142"/>
                  </a:lnTo>
                  <a:lnTo>
                    <a:pt x="130" y="142"/>
                  </a:lnTo>
                  <a:lnTo>
                    <a:pt x="134" y="368"/>
                  </a:lnTo>
                  <a:lnTo>
                    <a:pt x="22" y="366"/>
                  </a:lnTo>
                  <a:lnTo>
                    <a:pt x="20" y="142"/>
                  </a:lnTo>
                  <a:lnTo>
                    <a:pt x="0" y="142"/>
                  </a:lnTo>
                  <a:lnTo>
                    <a:pt x="0" y="48"/>
                  </a:lnTo>
                  <a:lnTo>
                    <a:pt x="0" y="48"/>
                  </a:lnTo>
                  <a:lnTo>
                    <a:pt x="0" y="48"/>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25" name="Freeform 37"/>
            <p:cNvSpPr>
              <a:spLocks/>
            </p:cNvSpPr>
            <p:nvPr/>
          </p:nvSpPr>
          <p:spPr bwMode="auto">
            <a:xfrm>
              <a:off x="2812" y="2312"/>
              <a:ext cx="209" cy="230"/>
            </a:xfrm>
            <a:custGeom>
              <a:avLst/>
              <a:gdLst>
                <a:gd name="T0" fmla="*/ 209 w 209"/>
                <a:gd name="T1" fmla="*/ 0 h 230"/>
                <a:gd name="T2" fmla="*/ 207 w 209"/>
                <a:gd name="T3" fmla="*/ 94 h 230"/>
                <a:gd name="T4" fmla="*/ 169 w 209"/>
                <a:gd name="T5" fmla="*/ 96 h 230"/>
                <a:gd name="T6" fmla="*/ 169 w 209"/>
                <a:gd name="T7" fmla="*/ 230 h 230"/>
                <a:gd name="T8" fmla="*/ 2 w 209"/>
                <a:gd name="T9" fmla="*/ 228 h 230"/>
                <a:gd name="T10" fmla="*/ 0 w 209"/>
                <a:gd name="T11" fmla="*/ 96 h 230"/>
                <a:gd name="T12" fmla="*/ 40 w 209"/>
                <a:gd name="T13" fmla="*/ 96 h 230"/>
                <a:gd name="T14" fmla="*/ 42 w 209"/>
                <a:gd name="T15" fmla="*/ 2 h 230"/>
                <a:gd name="T16" fmla="*/ 209 w 209"/>
                <a:gd name="T17" fmla="*/ 0 h 230"/>
                <a:gd name="T18" fmla="*/ 209 w 209"/>
                <a:gd name="T1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30">
                  <a:moveTo>
                    <a:pt x="209" y="0"/>
                  </a:moveTo>
                  <a:lnTo>
                    <a:pt x="207" y="94"/>
                  </a:lnTo>
                  <a:lnTo>
                    <a:pt x="169" y="96"/>
                  </a:lnTo>
                  <a:lnTo>
                    <a:pt x="169" y="230"/>
                  </a:lnTo>
                  <a:lnTo>
                    <a:pt x="2" y="228"/>
                  </a:lnTo>
                  <a:lnTo>
                    <a:pt x="0" y="96"/>
                  </a:lnTo>
                  <a:lnTo>
                    <a:pt x="40" y="96"/>
                  </a:lnTo>
                  <a:lnTo>
                    <a:pt x="42" y="2"/>
                  </a:lnTo>
                  <a:lnTo>
                    <a:pt x="209" y="0"/>
                  </a:lnTo>
                  <a:lnTo>
                    <a:pt x="209"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26" name="Freeform 38"/>
            <p:cNvSpPr>
              <a:spLocks/>
            </p:cNvSpPr>
            <p:nvPr/>
          </p:nvSpPr>
          <p:spPr bwMode="auto">
            <a:xfrm>
              <a:off x="1584" y="2338"/>
              <a:ext cx="228" cy="188"/>
            </a:xfrm>
            <a:custGeom>
              <a:avLst/>
              <a:gdLst>
                <a:gd name="T0" fmla="*/ 0 w 228"/>
                <a:gd name="T1" fmla="*/ 0 h 188"/>
                <a:gd name="T2" fmla="*/ 222 w 228"/>
                <a:gd name="T3" fmla="*/ 2 h 188"/>
                <a:gd name="T4" fmla="*/ 222 w 228"/>
                <a:gd name="T5" fmla="*/ 94 h 188"/>
                <a:gd name="T6" fmla="*/ 226 w 228"/>
                <a:gd name="T7" fmla="*/ 94 h 188"/>
                <a:gd name="T8" fmla="*/ 228 w 228"/>
                <a:gd name="T9" fmla="*/ 188 h 188"/>
                <a:gd name="T10" fmla="*/ 6 w 228"/>
                <a:gd name="T11" fmla="*/ 188 h 188"/>
                <a:gd name="T12" fmla="*/ 6 w 228"/>
                <a:gd name="T13" fmla="*/ 94 h 188"/>
                <a:gd name="T14" fmla="*/ 0 w 228"/>
                <a:gd name="T15" fmla="*/ 94 h 188"/>
                <a:gd name="T16" fmla="*/ 0 w 228"/>
                <a:gd name="T17" fmla="*/ 0 h 188"/>
                <a:gd name="T18" fmla="*/ 0 w 228"/>
                <a:gd name="T19" fmla="*/ 0 h 188"/>
                <a:gd name="T20" fmla="*/ 0 w 228"/>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188">
                  <a:moveTo>
                    <a:pt x="0" y="0"/>
                  </a:moveTo>
                  <a:lnTo>
                    <a:pt x="222" y="2"/>
                  </a:lnTo>
                  <a:lnTo>
                    <a:pt x="222" y="94"/>
                  </a:lnTo>
                  <a:lnTo>
                    <a:pt x="226" y="94"/>
                  </a:lnTo>
                  <a:lnTo>
                    <a:pt x="228" y="188"/>
                  </a:lnTo>
                  <a:lnTo>
                    <a:pt x="6" y="188"/>
                  </a:lnTo>
                  <a:lnTo>
                    <a:pt x="6" y="94"/>
                  </a:lnTo>
                  <a:lnTo>
                    <a:pt x="0" y="94"/>
                  </a:lnTo>
                  <a:lnTo>
                    <a:pt x="0" y="0"/>
                  </a:lnTo>
                  <a:lnTo>
                    <a:pt x="0" y="0"/>
                  </a:lnTo>
                  <a:lnTo>
                    <a:pt x="0" y="0"/>
                  </a:lnTo>
                  <a:close/>
                </a:path>
              </a:pathLst>
            </a:custGeom>
            <a:solidFill>
              <a:srgbClr val="FFC000"/>
            </a:solidFill>
            <a:ln w="3175" cmpd="sng">
              <a:solidFill>
                <a:srgbClr val="000000"/>
              </a:solidFill>
              <a:round/>
              <a:headEnd/>
              <a:tailEnd/>
            </a:ln>
          </p:spPr>
          <p:txBody>
            <a:bodyPr/>
            <a:lstStyle/>
            <a:p>
              <a:endParaRPr lang="en-US"/>
            </a:p>
          </p:txBody>
        </p:sp>
        <p:sp>
          <p:nvSpPr>
            <p:cNvPr id="127" name="Freeform 39"/>
            <p:cNvSpPr>
              <a:spLocks/>
            </p:cNvSpPr>
            <p:nvPr/>
          </p:nvSpPr>
          <p:spPr bwMode="auto">
            <a:xfrm>
              <a:off x="1806" y="2340"/>
              <a:ext cx="282" cy="186"/>
            </a:xfrm>
            <a:custGeom>
              <a:avLst/>
              <a:gdLst>
                <a:gd name="T0" fmla="*/ 0 w 282"/>
                <a:gd name="T1" fmla="*/ 0 h 186"/>
                <a:gd name="T2" fmla="*/ 280 w 282"/>
                <a:gd name="T3" fmla="*/ 0 h 186"/>
                <a:gd name="T4" fmla="*/ 278 w 282"/>
                <a:gd name="T5" fmla="*/ 94 h 186"/>
                <a:gd name="T6" fmla="*/ 282 w 282"/>
                <a:gd name="T7" fmla="*/ 94 h 186"/>
                <a:gd name="T8" fmla="*/ 282 w 282"/>
                <a:gd name="T9" fmla="*/ 186 h 186"/>
                <a:gd name="T10" fmla="*/ 6 w 282"/>
                <a:gd name="T11" fmla="*/ 186 h 186"/>
                <a:gd name="T12" fmla="*/ 4 w 282"/>
                <a:gd name="T13" fmla="*/ 92 h 186"/>
                <a:gd name="T14" fmla="*/ 0 w 282"/>
                <a:gd name="T15" fmla="*/ 92 h 186"/>
                <a:gd name="T16" fmla="*/ 0 w 282"/>
                <a:gd name="T17" fmla="*/ 0 h 186"/>
                <a:gd name="T18" fmla="*/ 0 w 282"/>
                <a:gd name="T19" fmla="*/ 0 h 186"/>
                <a:gd name="T20" fmla="*/ 0 w 282"/>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186">
                  <a:moveTo>
                    <a:pt x="0" y="0"/>
                  </a:moveTo>
                  <a:lnTo>
                    <a:pt x="280" y="0"/>
                  </a:lnTo>
                  <a:lnTo>
                    <a:pt x="278" y="94"/>
                  </a:lnTo>
                  <a:lnTo>
                    <a:pt x="282" y="94"/>
                  </a:lnTo>
                  <a:lnTo>
                    <a:pt x="282" y="186"/>
                  </a:lnTo>
                  <a:lnTo>
                    <a:pt x="6" y="186"/>
                  </a:lnTo>
                  <a:lnTo>
                    <a:pt x="4" y="92"/>
                  </a:lnTo>
                  <a:lnTo>
                    <a:pt x="0" y="92"/>
                  </a:lnTo>
                  <a:lnTo>
                    <a:pt x="0" y="0"/>
                  </a:lnTo>
                  <a:lnTo>
                    <a:pt x="0" y="0"/>
                  </a:lnTo>
                  <a:lnTo>
                    <a:pt x="0"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28" name="Freeform 40"/>
            <p:cNvSpPr>
              <a:spLocks/>
            </p:cNvSpPr>
            <p:nvPr/>
          </p:nvSpPr>
          <p:spPr bwMode="auto">
            <a:xfrm>
              <a:off x="1322" y="2384"/>
              <a:ext cx="268" cy="236"/>
            </a:xfrm>
            <a:custGeom>
              <a:avLst/>
              <a:gdLst>
                <a:gd name="T0" fmla="*/ 124 w 268"/>
                <a:gd name="T1" fmla="*/ 0 h 236"/>
                <a:gd name="T2" fmla="*/ 262 w 268"/>
                <a:gd name="T3" fmla="*/ 2 h 236"/>
                <a:gd name="T4" fmla="*/ 262 w 268"/>
                <a:gd name="T5" fmla="*/ 48 h 236"/>
                <a:gd name="T6" fmla="*/ 268 w 268"/>
                <a:gd name="T7" fmla="*/ 48 h 236"/>
                <a:gd name="T8" fmla="*/ 268 w 268"/>
                <a:gd name="T9" fmla="*/ 234 h 236"/>
                <a:gd name="T10" fmla="*/ 8 w 268"/>
                <a:gd name="T11" fmla="*/ 236 h 236"/>
                <a:gd name="T12" fmla="*/ 6 w 268"/>
                <a:gd name="T13" fmla="*/ 234 h 236"/>
                <a:gd name="T14" fmla="*/ 2 w 268"/>
                <a:gd name="T15" fmla="*/ 228 h 236"/>
                <a:gd name="T16" fmla="*/ 0 w 268"/>
                <a:gd name="T17" fmla="*/ 226 h 236"/>
                <a:gd name="T18" fmla="*/ 0 w 268"/>
                <a:gd name="T19" fmla="*/ 224 h 236"/>
                <a:gd name="T20" fmla="*/ 0 w 268"/>
                <a:gd name="T21" fmla="*/ 222 h 236"/>
                <a:gd name="T22" fmla="*/ 2 w 268"/>
                <a:gd name="T23" fmla="*/ 208 h 236"/>
                <a:gd name="T24" fmla="*/ 2 w 268"/>
                <a:gd name="T25" fmla="*/ 208 h 236"/>
                <a:gd name="T26" fmla="*/ 4 w 268"/>
                <a:gd name="T27" fmla="*/ 204 h 236"/>
                <a:gd name="T28" fmla="*/ 10 w 268"/>
                <a:gd name="T29" fmla="*/ 198 h 236"/>
                <a:gd name="T30" fmla="*/ 32 w 268"/>
                <a:gd name="T31" fmla="*/ 186 h 236"/>
                <a:gd name="T32" fmla="*/ 54 w 268"/>
                <a:gd name="T33" fmla="*/ 168 h 236"/>
                <a:gd name="T34" fmla="*/ 84 w 268"/>
                <a:gd name="T35" fmla="*/ 156 h 236"/>
                <a:gd name="T36" fmla="*/ 86 w 268"/>
                <a:gd name="T37" fmla="*/ 154 h 236"/>
                <a:gd name="T38" fmla="*/ 90 w 268"/>
                <a:gd name="T39" fmla="*/ 148 h 236"/>
                <a:gd name="T40" fmla="*/ 92 w 268"/>
                <a:gd name="T41" fmla="*/ 146 h 236"/>
                <a:gd name="T42" fmla="*/ 96 w 268"/>
                <a:gd name="T43" fmla="*/ 138 h 236"/>
                <a:gd name="T44" fmla="*/ 98 w 268"/>
                <a:gd name="T45" fmla="*/ 134 h 236"/>
                <a:gd name="T46" fmla="*/ 100 w 268"/>
                <a:gd name="T47" fmla="*/ 130 h 236"/>
                <a:gd name="T48" fmla="*/ 102 w 268"/>
                <a:gd name="T49" fmla="*/ 128 h 236"/>
                <a:gd name="T50" fmla="*/ 104 w 268"/>
                <a:gd name="T51" fmla="*/ 124 h 236"/>
                <a:gd name="T52" fmla="*/ 110 w 268"/>
                <a:gd name="T53" fmla="*/ 122 h 236"/>
                <a:gd name="T54" fmla="*/ 112 w 268"/>
                <a:gd name="T55" fmla="*/ 118 h 236"/>
                <a:gd name="T56" fmla="*/ 118 w 268"/>
                <a:gd name="T57" fmla="*/ 112 h 236"/>
                <a:gd name="T58" fmla="*/ 122 w 268"/>
                <a:gd name="T59" fmla="*/ 106 h 236"/>
                <a:gd name="T60" fmla="*/ 122 w 268"/>
                <a:gd name="T61" fmla="*/ 104 h 236"/>
                <a:gd name="T62" fmla="*/ 126 w 268"/>
                <a:gd name="T63" fmla="*/ 92 h 236"/>
                <a:gd name="T64" fmla="*/ 126 w 268"/>
                <a:gd name="T65" fmla="*/ 88 h 236"/>
                <a:gd name="T66" fmla="*/ 130 w 268"/>
                <a:gd name="T67" fmla="*/ 64 h 236"/>
                <a:gd name="T68" fmla="*/ 130 w 268"/>
                <a:gd name="T69" fmla="*/ 60 h 236"/>
                <a:gd name="T70" fmla="*/ 130 w 268"/>
                <a:gd name="T71" fmla="*/ 60 h 236"/>
                <a:gd name="T72" fmla="*/ 128 w 268"/>
                <a:gd name="T73" fmla="*/ 56 h 236"/>
                <a:gd name="T74" fmla="*/ 130 w 268"/>
                <a:gd name="T75" fmla="*/ 52 h 236"/>
                <a:gd name="T76" fmla="*/ 130 w 268"/>
                <a:gd name="T77" fmla="*/ 50 h 236"/>
                <a:gd name="T78" fmla="*/ 130 w 268"/>
                <a:gd name="T79" fmla="*/ 48 h 236"/>
                <a:gd name="T80" fmla="*/ 132 w 268"/>
                <a:gd name="T81" fmla="*/ 46 h 236"/>
                <a:gd name="T82" fmla="*/ 132 w 268"/>
                <a:gd name="T83" fmla="*/ 44 h 236"/>
                <a:gd name="T84" fmla="*/ 132 w 268"/>
                <a:gd name="T85" fmla="*/ 42 h 236"/>
                <a:gd name="T86" fmla="*/ 132 w 268"/>
                <a:gd name="T87" fmla="*/ 42 h 236"/>
                <a:gd name="T88" fmla="*/ 130 w 268"/>
                <a:gd name="T89" fmla="*/ 34 h 236"/>
                <a:gd name="T90" fmla="*/ 126 w 268"/>
                <a:gd name="T91" fmla="*/ 18 h 236"/>
                <a:gd name="T92" fmla="*/ 124 w 268"/>
                <a:gd name="T93" fmla="*/ 8 h 236"/>
                <a:gd name="T94" fmla="*/ 124 w 268"/>
                <a:gd name="T95" fmla="*/ 4 h 236"/>
                <a:gd name="T96" fmla="*/ 124 w 268"/>
                <a:gd name="T97" fmla="*/ 2 h 236"/>
                <a:gd name="T98" fmla="*/ 124 w 268"/>
                <a:gd name="T99" fmla="*/ 0 h 236"/>
                <a:gd name="T100" fmla="*/ 124 w 268"/>
                <a:gd name="T101" fmla="*/ 0 h 236"/>
                <a:gd name="T102" fmla="*/ 124 w 268"/>
                <a:gd name="T10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236">
                  <a:moveTo>
                    <a:pt x="124" y="0"/>
                  </a:moveTo>
                  <a:lnTo>
                    <a:pt x="262" y="2"/>
                  </a:lnTo>
                  <a:lnTo>
                    <a:pt x="262" y="48"/>
                  </a:lnTo>
                  <a:lnTo>
                    <a:pt x="268" y="48"/>
                  </a:lnTo>
                  <a:lnTo>
                    <a:pt x="268" y="234"/>
                  </a:lnTo>
                  <a:lnTo>
                    <a:pt x="8" y="236"/>
                  </a:lnTo>
                  <a:lnTo>
                    <a:pt x="6" y="234"/>
                  </a:lnTo>
                  <a:lnTo>
                    <a:pt x="2" y="228"/>
                  </a:lnTo>
                  <a:lnTo>
                    <a:pt x="0" y="226"/>
                  </a:lnTo>
                  <a:lnTo>
                    <a:pt x="0" y="224"/>
                  </a:lnTo>
                  <a:lnTo>
                    <a:pt x="0" y="222"/>
                  </a:lnTo>
                  <a:lnTo>
                    <a:pt x="2" y="208"/>
                  </a:lnTo>
                  <a:lnTo>
                    <a:pt x="2" y="208"/>
                  </a:lnTo>
                  <a:lnTo>
                    <a:pt x="4" y="204"/>
                  </a:lnTo>
                  <a:lnTo>
                    <a:pt x="10" y="198"/>
                  </a:lnTo>
                  <a:lnTo>
                    <a:pt x="32" y="186"/>
                  </a:lnTo>
                  <a:lnTo>
                    <a:pt x="54" y="168"/>
                  </a:lnTo>
                  <a:lnTo>
                    <a:pt x="84" y="156"/>
                  </a:lnTo>
                  <a:lnTo>
                    <a:pt x="86" y="154"/>
                  </a:lnTo>
                  <a:lnTo>
                    <a:pt x="90" y="148"/>
                  </a:lnTo>
                  <a:lnTo>
                    <a:pt x="92" y="146"/>
                  </a:lnTo>
                  <a:lnTo>
                    <a:pt x="96" y="138"/>
                  </a:lnTo>
                  <a:lnTo>
                    <a:pt x="98" y="134"/>
                  </a:lnTo>
                  <a:lnTo>
                    <a:pt x="100" y="130"/>
                  </a:lnTo>
                  <a:lnTo>
                    <a:pt x="102" y="128"/>
                  </a:lnTo>
                  <a:lnTo>
                    <a:pt x="104" y="124"/>
                  </a:lnTo>
                  <a:lnTo>
                    <a:pt x="110" y="122"/>
                  </a:lnTo>
                  <a:lnTo>
                    <a:pt x="112" y="118"/>
                  </a:lnTo>
                  <a:lnTo>
                    <a:pt x="118" y="112"/>
                  </a:lnTo>
                  <a:lnTo>
                    <a:pt x="122" y="106"/>
                  </a:lnTo>
                  <a:lnTo>
                    <a:pt x="122" y="104"/>
                  </a:lnTo>
                  <a:lnTo>
                    <a:pt x="126" y="92"/>
                  </a:lnTo>
                  <a:lnTo>
                    <a:pt x="126" y="88"/>
                  </a:lnTo>
                  <a:lnTo>
                    <a:pt x="130" y="64"/>
                  </a:lnTo>
                  <a:lnTo>
                    <a:pt x="130" y="60"/>
                  </a:lnTo>
                  <a:lnTo>
                    <a:pt x="130" y="60"/>
                  </a:lnTo>
                  <a:lnTo>
                    <a:pt x="128" y="56"/>
                  </a:lnTo>
                  <a:lnTo>
                    <a:pt x="130" y="52"/>
                  </a:lnTo>
                  <a:lnTo>
                    <a:pt x="130" y="50"/>
                  </a:lnTo>
                  <a:lnTo>
                    <a:pt x="130" y="48"/>
                  </a:lnTo>
                  <a:lnTo>
                    <a:pt x="132" y="46"/>
                  </a:lnTo>
                  <a:lnTo>
                    <a:pt x="132" y="44"/>
                  </a:lnTo>
                  <a:lnTo>
                    <a:pt x="132" y="42"/>
                  </a:lnTo>
                  <a:lnTo>
                    <a:pt x="132" y="42"/>
                  </a:lnTo>
                  <a:lnTo>
                    <a:pt x="130" y="34"/>
                  </a:lnTo>
                  <a:lnTo>
                    <a:pt x="126" y="18"/>
                  </a:lnTo>
                  <a:lnTo>
                    <a:pt x="124" y="8"/>
                  </a:lnTo>
                  <a:lnTo>
                    <a:pt x="124" y="4"/>
                  </a:lnTo>
                  <a:lnTo>
                    <a:pt x="124" y="2"/>
                  </a:lnTo>
                  <a:lnTo>
                    <a:pt x="124" y="0"/>
                  </a:lnTo>
                  <a:lnTo>
                    <a:pt x="124" y="0"/>
                  </a:lnTo>
                  <a:lnTo>
                    <a:pt x="124"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29" name="Freeform 41"/>
            <p:cNvSpPr>
              <a:spLocks/>
            </p:cNvSpPr>
            <p:nvPr/>
          </p:nvSpPr>
          <p:spPr bwMode="auto">
            <a:xfrm>
              <a:off x="2440" y="2492"/>
              <a:ext cx="264" cy="142"/>
            </a:xfrm>
            <a:custGeom>
              <a:avLst/>
              <a:gdLst>
                <a:gd name="T0" fmla="*/ 32 w 264"/>
                <a:gd name="T1" fmla="*/ 24 h 142"/>
                <a:gd name="T2" fmla="*/ 22 w 264"/>
                <a:gd name="T3" fmla="*/ 22 h 142"/>
                <a:gd name="T4" fmla="*/ 20 w 264"/>
                <a:gd name="T5" fmla="*/ 16 h 142"/>
                <a:gd name="T6" fmla="*/ 18 w 264"/>
                <a:gd name="T7" fmla="*/ 14 h 142"/>
                <a:gd name="T8" fmla="*/ 16 w 264"/>
                <a:gd name="T9" fmla="*/ 12 h 142"/>
                <a:gd name="T10" fmla="*/ 10 w 264"/>
                <a:gd name="T11" fmla="*/ 12 h 142"/>
                <a:gd name="T12" fmla="*/ 2 w 264"/>
                <a:gd name="T13" fmla="*/ 4 h 142"/>
                <a:gd name="T14" fmla="*/ 262 w 264"/>
                <a:gd name="T15" fmla="*/ 2 h 142"/>
                <a:gd name="T16" fmla="*/ 158 w 264"/>
                <a:gd name="T17" fmla="*/ 142 h 142"/>
                <a:gd name="T18" fmla="*/ 92 w 264"/>
                <a:gd name="T19" fmla="*/ 142 h 142"/>
                <a:gd name="T20" fmla="*/ 88 w 264"/>
                <a:gd name="T21" fmla="*/ 140 h 142"/>
                <a:gd name="T22" fmla="*/ 86 w 264"/>
                <a:gd name="T23" fmla="*/ 136 h 142"/>
                <a:gd name="T24" fmla="*/ 84 w 264"/>
                <a:gd name="T25" fmla="*/ 130 h 142"/>
                <a:gd name="T26" fmla="*/ 82 w 264"/>
                <a:gd name="T27" fmla="*/ 128 h 142"/>
                <a:gd name="T28" fmla="*/ 74 w 264"/>
                <a:gd name="T29" fmla="*/ 120 h 142"/>
                <a:gd name="T30" fmla="*/ 68 w 264"/>
                <a:gd name="T31" fmla="*/ 110 h 142"/>
                <a:gd name="T32" fmla="*/ 70 w 264"/>
                <a:gd name="T33" fmla="*/ 106 h 142"/>
                <a:gd name="T34" fmla="*/ 68 w 264"/>
                <a:gd name="T35" fmla="*/ 102 h 142"/>
                <a:gd name="T36" fmla="*/ 68 w 264"/>
                <a:gd name="T37" fmla="*/ 96 h 142"/>
                <a:gd name="T38" fmla="*/ 68 w 264"/>
                <a:gd name="T39" fmla="*/ 94 h 142"/>
                <a:gd name="T40" fmla="*/ 70 w 264"/>
                <a:gd name="T41" fmla="*/ 92 h 142"/>
                <a:gd name="T42" fmla="*/ 70 w 264"/>
                <a:gd name="T43" fmla="*/ 84 h 142"/>
                <a:gd name="T44" fmla="*/ 74 w 264"/>
                <a:gd name="T45" fmla="*/ 80 h 142"/>
                <a:gd name="T46" fmla="*/ 74 w 264"/>
                <a:gd name="T47" fmla="*/ 78 h 142"/>
                <a:gd name="T48" fmla="*/ 72 w 264"/>
                <a:gd name="T49" fmla="*/ 78 h 142"/>
                <a:gd name="T50" fmla="*/ 70 w 264"/>
                <a:gd name="T51" fmla="*/ 78 h 142"/>
                <a:gd name="T52" fmla="*/ 68 w 264"/>
                <a:gd name="T53" fmla="*/ 76 h 142"/>
                <a:gd name="T54" fmla="*/ 66 w 264"/>
                <a:gd name="T55" fmla="*/ 68 h 142"/>
                <a:gd name="T56" fmla="*/ 64 w 264"/>
                <a:gd name="T57" fmla="*/ 64 h 142"/>
                <a:gd name="T58" fmla="*/ 60 w 264"/>
                <a:gd name="T59" fmla="*/ 60 h 142"/>
                <a:gd name="T60" fmla="*/ 60 w 264"/>
                <a:gd name="T61" fmla="*/ 58 h 142"/>
                <a:gd name="T62" fmla="*/ 62 w 264"/>
                <a:gd name="T63" fmla="*/ 56 h 142"/>
                <a:gd name="T64" fmla="*/ 62 w 264"/>
                <a:gd name="T65" fmla="*/ 54 h 142"/>
                <a:gd name="T66" fmla="*/ 60 w 264"/>
                <a:gd name="T67" fmla="*/ 52 h 142"/>
                <a:gd name="T68" fmla="*/ 48 w 264"/>
                <a:gd name="T69" fmla="*/ 48 h 142"/>
                <a:gd name="T70" fmla="*/ 42 w 264"/>
                <a:gd name="T71" fmla="*/ 42 h 142"/>
                <a:gd name="T72" fmla="*/ 42 w 264"/>
                <a:gd name="T73" fmla="*/ 42 h 142"/>
                <a:gd name="T74" fmla="*/ 40 w 264"/>
                <a:gd name="T75" fmla="*/ 36 h 142"/>
                <a:gd name="T76" fmla="*/ 40 w 264"/>
                <a:gd name="T77" fmla="*/ 34 h 142"/>
                <a:gd name="T78" fmla="*/ 38 w 264"/>
                <a:gd name="T79" fmla="*/ 32 h 142"/>
                <a:gd name="T80" fmla="*/ 38 w 264"/>
                <a:gd name="T81" fmla="*/ 28 h 142"/>
                <a:gd name="T82" fmla="*/ 36 w 264"/>
                <a:gd name="T83" fmla="*/ 26 h 142"/>
                <a:gd name="T84" fmla="*/ 34 w 264"/>
                <a:gd name="T85"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 h="142">
                  <a:moveTo>
                    <a:pt x="34" y="24"/>
                  </a:moveTo>
                  <a:lnTo>
                    <a:pt x="32" y="24"/>
                  </a:lnTo>
                  <a:lnTo>
                    <a:pt x="24" y="22"/>
                  </a:lnTo>
                  <a:lnTo>
                    <a:pt x="22" y="22"/>
                  </a:lnTo>
                  <a:lnTo>
                    <a:pt x="20" y="18"/>
                  </a:lnTo>
                  <a:lnTo>
                    <a:pt x="20" y="16"/>
                  </a:lnTo>
                  <a:lnTo>
                    <a:pt x="18" y="14"/>
                  </a:lnTo>
                  <a:lnTo>
                    <a:pt x="18" y="14"/>
                  </a:lnTo>
                  <a:lnTo>
                    <a:pt x="16" y="12"/>
                  </a:lnTo>
                  <a:lnTo>
                    <a:pt x="16" y="12"/>
                  </a:lnTo>
                  <a:lnTo>
                    <a:pt x="12" y="12"/>
                  </a:lnTo>
                  <a:lnTo>
                    <a:pt x="10" y="12"/>
                  </a:lnTo>
                  <a:lnTo>
                    <a:pt x="2" y="4"/>
                  </a:lnTo>
                  <a:lnTo>
                    <a:pt x="2" y="4"/>
                  </a:lnTo>
                  <a:lnTo>
                    <a:pt x="0" y="0"/>
                  </a:lnTo>
                  <a:lnTo>
                    <a:pt x="262" y="2"/>
                  </a:lnTo>
                  <a:lnTo>
                    <a:pt x="264" y="140"/>
                  </a:lnTo>
                  <a:lnTo>
                    <a:pt x="158" y="142"/>
                  </a:lnTo>
                  <a:lnTo>
                    <a:pt x="150" y="140"/>
                  </a:lnTo>
                  <a:lnTo>
                    <a:pt x="92" y="142"/>
                  </a:lnTo>
                  <a:lnTo>
                    <a:pt x="90" y="142"/>
                  </a:lnTo>
                  <a:lnTo>
                    <a:pt x="88" y="140"/>
                  </a:lnTo>
                  <a:lnTo>
                    <a:pt x="86" y="138"/>
                  </a:lnTo>
                  <a:lnTo>
                    <a:pt x="86" y="136"/>
                  </a:lnTo>
                  <a:lnTo>
                    <a:pt x="84" y="134"/>
                  </a:lnTo>
                  <a:lnTo>
                    <a:pt x="84" y="130"/>
                  </a:lnTo>
                  <a:lnTo>
                    <a:pt x="82" y="128"/>
                  </a:lnTo>
                  <a:lnTo>
                    <a:pt x="82" y="128"/>
                  </a:lnTo>
                  <a:lnTo>
                    <a:pt x="82" y="126"/>
                  </a:lnTo>
                  <a:lnTo>
                    <a:pt x="74" y="120"/>
                  </a:lnTo>
                  <a:lnTo>
                    <a:pt x="70" y="114"/>
                  </a:lnTo>
                  <a:lnTo>
                    <a:pt x="68" y="110"/>
                  </a:lnTo>
                  <a:lnTo>
                    <a:pt x="68" y="108"/>
                  </a:lnTo>
                  <a:lnTo>
                    <a:pt x="70" y="106"/>
                  </a:lnTo>
                  <a:lnTo>
                    <a:pt x="68" y="104"/>
                  </a:lnTo>
                  <a:lnTo>
                    <a:pt x="68" y="102"/>
                  </a:lnTo>
                  <a:lnTo>
                    <a:pt x="68" y="100"/>
                  </a:lnTo>
                  <a:lnTo>
                    <a:pt x="68" y="96"/>
                  </a:lnTo>
                  <a:lnTo>
                    <a:pt x="68" y="94"/>
                  </a:lnTo>
                  <a:lnTo>
                    <a:pt x="68" y="94"/>
                  </a:lnTo>
                  <a:lnTo>
                    <a:pt x="68" y="94"/>
                  </a:lnTo>
                  <a:lnTo>
                    <a:pt x="70" y="92"/>
                  </a:lnTo>
                  <a:lnTo>
                    <a:pt x="70" y="90"/>
                  </a:lnTo>
                  <a:lnTo>
                    <a:pt x="70" y="84"/>
                  </a:lnTo>
                  <a:lnTo>
                    <a:pt x="72" y="82"/>
                  </a:lnTo>
                  <a:lnTo>
                    <a:pt x="74" y="80"/>
                  </a:lnTo>
                  <a:lnTo>
                    <a:pt x="76" y="78"/>
                  </a:lnTo>
                  <a:lnTo>
                    <a:pt x="74" y="78"/>
                  </a:lnTo>
                  <a:lnTo>
                    <a:pt x="74" y="78"/>
                  </a:lnTo>
                  <a:lnTo>
                    <a:pt x="72" y="78"/>
                  </a:lnTo>
                  <a:lnTo>
                    <a:pt x="70" y="78"/>
                  </a:lnTo>
                  <a:lnTo>
                    <a:pt x="70" y="78"/>
                  </a:lnTo>
                  <a:lnTo>
                    <a:pt x="68" y="78"/>
                  </a:lnTo>
                  <a:lnTo>
                    <a:pt x="68" y="76"/>
                  </a:lnTo>
                  <a:lnTo>
                    <a:pt x="66" y="74"/>
                  </a:lnTo>
                  <a:lnTo>
                    <a:pt x="66" y="68"/>
                  </a:lnTo>
                  <a:lnTo>
                    <a:pt x="64" y="66"/>
                  </a:lnTo>
                  <a:lnTo>
                    <a:pt x="64" y="64"/>
                  </a:lnTo>
                  <a:lnTo>
                    <a:pt x="62" y="64"/>
                  </a:lnTo>
                  <a:lnTo>
                    <a:pt x="60" y="60"/>
                  </a:lnTo>
                  <a:lnTo>
                    <a:pt x="60" y="60"/>
                  </a:lnTo>
                  <a:lnTo>
                    <a:pt x="60" y="58"/>
                  </a:lnTo>
                  <a:lnTo>
                    <a:pt x="60" y="58"/>
                  </a:lnTo>
                  <a:lnTo>
                    <a:pt x="62" y="56"/>
                  </a:lnTo>
                  <a:lnTo>
                    <a:pt x="62" y="54"/>
                  </a:lnTo>
                  <a:lnTo>
                    <a:pt x="62" y="54"/>
                  </a:lnTo>
                  <a:lnTo>
                    <a:pt x="62" y="52"/>
                  </a:lnTo>
                  <a:lnTo>
                    <a:pt x="60" y="52"/>
                  </a:lnTo>
                  <a:lnTo>
                    <a:pt x="52" y="50"/>
                  </a:lnTo>
                  <a:lnTo>
                    <a:pt x="48" y="48"/>
                  </a:lnTo>
                  <a:lnTo>
                    <a:pt x="48" y="48"/>
                  </a:lnTo>
                  <a:lnTo>
                    <a:pt x="42" y="42"/>
                  </a:lnTo>
                  <a:lnTo>
                    <a:pt x="42" y="42"/>
                  </a:lnTo>
                  <a:lnTo>
                    <a:pt x="42" y="42"/>
                  </a:lnTo>
                  <a:lnTo>
                    <a:pt x="42" y="40"/>
                  </a:lnTo>
                  <a:lnTo>
                    <a:pt x="40" y="36"/>
                  </a:lnTo>
                  <a:lnTo>
                    <a:pt x="40" y="34"/>
                  </a:lnTo>
                  <a:lnTo>
                    <a:pt x="40" y="34"/>
                  </a:lnTo>
                  <a:lnTo>
                    <a:pt x="38" y="32"/>
                  </a:lnTo>
                  <a:lnTo>
                    <a:pt x="38" y="32"/>
                  </a:lnTo>
                  <a:lnTo>
                    <a:pt x="38" y="30"/>
                  </a:lnTo>
                  <a:lnTo>
                    <a:pt x="38" y="28"/>
                  </a:lnTo>
                  <a:lnTo>
                    <a:pt x="36" y="26"/>
                  </a:lnTo>
                  <a:lnTo>
                    <a:pt x="36" y="26"/>
                  </a:lnTo>
                  <a:lnTo>
                    <a:pt x="34" y="24"/>
                  </a:lnTo>
                  <a:lnTo>
                    <a:pt x="34" y="24"/>
                  </a:lnTo>
                  <a:lnTo>
                    <a:pt x="34" y="24"/>
                  </a:lnTo>
                  <a:close/>
                </a:path>
              </a:pathLst>
            </a:custGeom>
            <a:solidFill>
              <a:srgbClr val="FFC000"/>
            </a:solidFill>
            <a:ln w="3175" cmpd="sng">
              <a:solidFill>
                <a:srgbClr val="000000"/>
              </a:solidFill>
              <a:round/>
              <a:headEnd/>
              <a:tailEnd/>
            </a:ln>
          </p:spPr>
          <p:txBody>
            <a:bodyPr/>
            <a:lstStyle/>
            <a:p>
              <a:endParaRPr lang="en-US"/>
            </a:p>
          </p:txBody>
        </p:sp>
        <p:sp>
          <p:nvSpPr>
            <p:cNvPr id="130" name="Freeform 42"/>
            <p:cNvSpPr>
              <a:spLocks/>
            </p:cNvSpPr>
            <p:nvPr/>
          </p:nvSpPr>
          <p:spPr bwMode="auto">
            <a:xfrm>
              <a:off x="2088" y="2516"/>
              <a:ext cx="488" cy="268"/>
            </a:xfrm>
            <a:custGeom>
              <a:avLst/>
              <a:gdLst>
                <a:gd name="T0" fmla="*/ 388 w 488"/>
                <a:gd name="T1" fmla="*/ 2 h 268"/>
                <a:gd name="T2" fmla="*/ 390 w 488"/>
                <a:gd name="T3" fmla="*/ 6 h 268"/>
                <a:gd name="T4" fmla="*/ 392 w 488"/>
                <a:gd name="T5" fmla="*/ 10 h 268"/>
                <a:gd name="T6" fmla="*/ 394 w 488"/>
                <a:gd name="T7" fmla="*/ 16 h 268"/>
                <a:gd name="T8" fmla="*/ 394 w 488"/>
                <a:gd name="T9" fmla="*/ 18 h 268"/>
                <a:gd name="T10" fmla="*/ 404 w 488"/>
                <a:gd name="T11" fmla="*/ 26 h 268"/>
                <a:gd name="T12" fmla="*/ 414 w 488"/>
                <a:gd name="T13" fmla="*/ 30 h 268"/>
                <a:gd name="T14" fmla="*/ 412 w 488"/>
                <a:gd name="T15" fmla="*/ 34 h 268"/>
                <a:gd name="T16" fmla="*/ 412 w 488"/>
                <a:gd name="T17" fmla="*/ 36 h 268"/>
                <a:gd name="T18" fmla="*/ 416 w 488"/>
                <a:gd name="T19" fmla="*/ 42 h 268"/>
                <a:gd name="T20" fmla="*/ 420 w 488"/>
                <a:gd name="T21" fmla="*/ 52 h 268"/>
                <a:gd name="T22" fmla="*/ 422 w 488"/>
                <a:gd name="T23" fmla="*/ 54 h 268"/>
                <a:gd name="T24" fmla="*/ 426 w 488"/>
                <a:gd name="T25" fmla="*/ 54 h 268"/>
                <a:gd name="T26" fmla="*/ 424 w 488"/>
                <a:gd name="T27" fmla="*/ 58 h 268"/>
                <a:gd name="T28" fmla="*/ 422 w 488"/>
                <a:gd name="T29" fmla="*/ 68 h 268"/>
                <a:gd name="T30" fmla="*/ 420 w 488"/>
                <a:gd name="T31" fmla="*/ 70 h 268"/>
                <a:gd name="T32" fmla="*/ 420 w 488"/>
                <a:gd name="T33" fmla="*/ 78 h 268"/>
                <a:gd name="T34" fmla="*/ 420 w 488"/>
                <a:gd name="T35" fmla="*/ 84 h 268"/>
                <a:gd name="T36" fmla="*/ 426 w 488"/>
                <a:gd name="T37" fmla="*/ 96 h 268"/>
                <a:gd name="T38" fmla="*/ 434 w 488"/>
                <a:gd name="T39" fmla="*/ 104 h 268"/>
                <a:gd name="T40" fmla="*/ 438 w 488"/>
                <a:gd name="T41" fmla="*/ 112 h 268"/>
                <a:gd name="T42" fmla="*/ 442 w 488"/>
                <a:gd name="T43" fmla="*/ 118 h 268"/>
                <a:gd name="T44" fmla="*/ 444 w 488"/>
                <a:gd name="T45" fmla="*/ 134 h 268"/>
                <a:gd name="T46" fmla="*/ 448 w 488"/>
                <a:gd name="T47" fmla="*/ 142 h 268"/>
                <a:gd name="T48" fmla="*/ 446 w 488"/>
                <a:gd name="T49" fmla="*/ 146 h 268"/>
                <a:gd name="T50" fmla="*/ 446 w 488"/>
                <a:gd name="T51" fmla="*/ 152 h 268"/>
                <a:gd name="T52" fmla="*/ 450 w 488"/>
                <a:gd name="T53" fmla="*/ 156 h 268"/>
                <a:gd name="T54" fmla="*/ 464 w 488"/>
                <a:gd name="T55" fmla="*/ 166 h 268"/>
                <a:gd name="T56" fmla="*/ 464 w 488"/>
                <a:gd name="T57" fmla="*/ 172 h 268"/>
                <a:gd name="T58" fmla="*/ 468 w 488"/>
                <a:gd name="T59" fmla="*/ 176 h 268"/>
                <a:gd name="T60" fmla="*/ 474 w 488"/>
                <a:gd name="T61" fmla="*/ 178 h 268"/>
                <a:gd name="T62" fmla="*/ 476 w 488"/>
                <a:gd name="T63" fmla="*/ 182 h 268"/>
                <a:gd name="T64" fmla="*/ 480 w 488"/>
                <a:gd name="T65" fmla="*/ 184 h 268"/>
                <a:gd name="T66" fmla="*/ 486 w 488"/>
                <a:gd name="T67" fmla="*/ 184 h 268"/>
                <a:gd name="T68" fmla="*/ 486 w 488"/>
                <a:gd name="T69" fmla="*/ 190 h 268"/>
                <a:gd name="T70" fmla="*/ 480 w 488"/>
                <a:gd name="T71" fmla="*/ 198 h 268"/>
                <a:gd name="T72" fmla="*/ 472 w 488"/>
                <a:gd name="T73" fmla="*/ 212 h 268"/>
                <a:gd name="T74" fmla="*/ 472 w 488"/>
                <a:gd name="T75" fmla="*/ 218 h 268"/>
                <a:gd name="T76" fmla="*/ 470 w 488"/>
                <a:gd name="T77" fmla="*/ 224 h 268"/>
                <a:gd name="T78" fmla="*/ 468 w 488"/>
                <a:gd name="T79" fmla="*/ 230 h 268"/>
                <a:gd name="T80" fmla="*/ 462 w 488"/>
                <a:gd name="T81" fmla="*/ 232 h 268"/>
                <a:gd name="T82" fmla="*/ 454 w 488"/>
                <a:gd name="T83" fmla="*/ 244 h 268"/>
                <a:gd name="T84" fmla="*/ 438 w 488"/>
                <a:gd name="T85" fmla="*/ 252 h 268"/>
                <a:gd name="T86" fmla="*/ 434 w 488"/>
                <a:gd name="T87" fmla="*/ 254 h 268"/>
                <a:gd name="T88" fmla="*/ 430 w 488"/>
                <a:gd name="T89" fmla="*/ 252 h 268"/>
                <a:gd name="T90" fmla="*/ 428 w 488"/>
                <a:gd name="T91" fmla="*/ 248 h 268"/>
                <a:gd name="T92" fmla="*/ 420 w 488"/>
                <a:gd name="T93" fmla="*/ 246 h 268"/>
                <a:gd name="T94" fmla="*/ 408 w 488"/>
                <a:gd name="T95" fmla="*/ 250 h 268"/>
                <a:gd name="T96" fmla="*/ 394 w 488"/>
                <a:gd name="T97" fmla="*/ 252 h 268"/>
                <a:gd name="T98" fmla="*/ 390 w 488"/>
                <a:gd name="T99" fmla="*/ 254 h 268"/>
                <a:gd name="T100" fmla="*/ 400 w 488"/>
                <a:gd name="T101" fmla="*/ 264 h 268"/>
                <a:gd name="T102" fmla="*/ 392 w 488"/>
                <a:gd name="T103" fmla="*/ 268 h 268"/>
                <a:gd name="T104" fmla="*/ 338 w 488"/>
                <a:gd name="T105" fmla="*/ 242 h 268"/>
                <a:gd name="T106" fmla="*/ 4 w 488"/>
                <a:gd name="T107" fmla="*/ 196 h 268"/>
                <a:gd name="T108" fmla="*/ 0 w 488"/>
                <a:gd name="T109" fmla="*/ 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268">
                  <a:moveTo>
                    <a:pt x="222" y="2"/>
                  </a:moveTo>
                  <a:lnTo>
                    <a:pt x="386" y="0"/>
                  </a:lnTo>
                  <a:lnTo>
                    <a:pt x="388" y="2"/>
                  </a:lnTo>
                  <a:lnTo>
                    <a:pt x="388" y="2"/>
                  </a:lnTo>
                  <a:lnTo>
                    <a:pt x="390" y="4"/>
                  </a:lnTo>
                  <a:lnTo>
                    <a:pt x="390" y="6"/>
                  </a:lnTo>
                  <a:lnTo>
                    <a:pt x="390" y="8"/>
                  </a:lnTo>
                  <a:lnTo>
                    <a:pt x="390" y="8"/>
                  </a:lnTo>
                  <a:lnTo>
                    <a:pt x="392" y="10"/>
                  </a:lnTo>
                  <a:lnTo>
                    <a:pt x="392" y="10"/>
                  </a:lnTo>
                  <a:lnTo>
                    <a:pt x="392" y="12"/>
                  </a:lnTo>
                  <a:lnTo>
                    <a:pt x="394" y="16"/>
                  </a:lnTo>
                  <a:lnTo>
                    <a:pt x="394" y="18"/>
                  </a:lnTo>
                  <a:lnTo>
                    <a:pt x="394" y="18"/>
                  </a:lnTo>
                  <a:lnTo>
                    <a:pt x="394" y="18"/>
                  </a:lnTo>
                  <a:lnTo>
                    <a:pt x="400" y="24"/>
                  </a:lnTo>
                  <a:lnTo>
                    <a:pt x="400" y="24"/>
                  </a:lnTo>
                  <a:lnTo>
                    <a:pt x="404" y="26"/>
                  </a:lnTo>
                  <a:lnTo>
                    <a:pt x="412" y="28"/>
                  </a:lnTo>
                  <a:lnTo>
                    <a:pt x="414" y="28"/>
                  </a:lnTo>
                  <a:lnTo>
                    <a:pt x="414" y="30"/>
                  </a:lnTo>
                  <a:lnTo>
                    <a:pt x="414" y="30"/>
                  </a:lnTo>
                  <a:lnTo>
                    <a:pt x="414" y="32"/>
                  </a:lnTo>
                  <a:lnTo>
                    <a:pt x="412" y="34"/>
                  </a:lnTo>
                  <a:lnTo>
                    <a:pt x="412" y="34"/>
                  </a:lnTo>
                  <a:lnTo>
                    <a:pt x="412" y="36"/>
                  </a:lnTo>
                  <a:lnTo>
                    <a:pt x="412" y="36"/>
                  </a:lnTo>
                  <a:lnTo>
                    <a:pt x="414" y="40"/>
                  </a:lnTo>
                  <a:lnTo>
                    <a:pt x="416" y="40"/>
                  </a:lnTo>
                  <a:lnTo>
                    <a:pt x="416" y="42"/>
                  </a:lnTo>
                  <a:lnTo>
                    <a:pt x="418" y="44"/>
                  </a:lnTo>
                  <a:lnTo>
                    <a:pt x="418" y="50"/>
                  </a:lnTo>
                  <a:lnTo>
                    <a:pt x="420" y="52"/>
                  </a:lnTo>
                  <a:lnTo>
                    <a:pt x="420" y="54"/>
                  </a:lnTo>
                  <a:lnTo>
                    <a:pt x="422" y="54"/>
                  </a:lnTo>
                  <a:lnTo>
                    <a:pt x="422" y="54"/>
                  </a:lnTo>
                  <a:lnTo>
                    <a:pt x="424" y="54"/>
                  </a:lnTo>
                  <a:lnTo>
                    <a:pt x="426" y="54"/>
                  </a:lnTo>
                  <a:lnTo>
                    <a:pt x="426" y="54"/>
                  </a:lnTo>
                  <a:lnTo>
                    <a:pt x="428" y="54"/>
                  </a:lnTo>
                  <a:lnTo>
                    <a:pt x="426" y="56"/>
                  </a:lnTo>
                  <a:lnTo>
                    <a:pt x="424" y="58"/>
                  </a:lnTo>
                  <a:lnTo>
                    <a:pt x="422" y="60"/>
                  </a:lnTo>
                  <a:lnTo>
                    <a:pt x="422" y="66"/>
                  </a:lnTo>
                  <a:lnTo>
                    <a:pt x="422" y="68"/>
                  </a:lnTo>
                  <a:lnTo>
                    <a:pt x="420" y="70"/>
                  </a:lnTo>
                  <a:lnTo>
                    <a:pt x="420" y="70"/>
                  </a:lnTo>
                  <a:lnTo>
                    <a:pt x="420" y="70"/>
                  </a:lnTo>
                  <a:lnTo>
                    <a:pt x="420" y="72"/>
                  </a:lnTo>
                  <a:lnTo>
                    <a:pt x="420" y="76"/>
                  </a:lnTo>
                  <a:lnTo>
                    <a:pt x="420" y="78"/>
                  </a:lnTo>
                  <a:lnTo>
                    <a:pt x="420" y="80"/>
                  </a:lnTo>
                  <a:lnTo>
                    <a:pt x="422" y="82"/>
                  </a:lnTo>
                  <a:lnTo>
                    <a:pt x="420" y="84"/>
                  </a:lnTo>
                  <a:lnTo>
                    <a:pt x="420" y="86"/>
                  </a:lnTo>
                  <a:lnTo>
                    <a:pt x="422" y="90"/>
                  </a:lnTo>
                  <a:lnTo>
                    <a:pt x="426" y="96"/>
                  </a:lnTo>
                  <a:lnTo>
                    <a:pt x="434" y="102"/>
                  </a:lnTo>
                  <a:lnTo>
                    <a:pt x="434" y="104"/>
                  </a:lnTo>
                  <a:lnTo>
                    <a:pt x="434" y="104"/>
                  </a:lnTo>
                  <a:lnTo>
                    <a:pt x="436" y="106"/>
                  </a:lnTo>
                  <a:lnTo>
                    <a:pt x="436" y="110"/>
                  </a:lnTo>
                  <a:lnTo>
                    <a:pt x="438" y="112"/>
                  </a:lnTo>
                  <a:lnTo>
                    <a:pt x="438" y="114"/>
                  </a:lnTo>
                  <a:lnTo>
                    <a:pt x="440" y="116"/>
                  </a:lnTo>
                  <a:lnTo>
                    <a:pt x="442" y="118"/>
                  </a:lnTo>
                  <a:lnTo>
                    <a:pt x="444" y="118"/>
                  </a:lnTo>
                  <a:lnTo>
                    <a:pt x="446" y="120"/>
                  </a:lnTo>
                  <a:lnTo>
                    <a:pt x="444" y="134"/>
                  </a:lnTo>
                  <a:lnTo>
                    <a:pt x="446" y="136"/>
                  </a:lnTo>
                  <a:lnTo>
                    <a:pt x="448" y="140"/>
                  </a:lnTo>
                  <a:lnTo>
                    <a:pt x="448" y="142"/>
                  </a:lnTo>
                  <a:lnTo>
                    <a:pt x="448" y="144"/>
                  </a:lnTo>
                  <a:lnTo>
                    <a:pt x="446" y="146"/>
                  </a:lnTo>
                  <a:lnTo>
                    <a:pt x="446" y="146"/>
                  </a:lnTo>
                  <a:lnTo>
                    <a:pt x="446" y="148"/>
                  </a:lnTo>
                  <a:lnTo>
                    <a:pt x="446" y="150"/>
                  </a:lnTo>
                  <a:lnTo>
                    <a:pt x="446" y="152"/>
                  </a:lnTo>
                  <a:lnTo>
                    <a:pt x="448" y="152"/>
                  </a:lnTo>
                  <a:lnTo>
                    <a:pt x="448" y="154"/>
                  </a:lnTo>
                  <a:lnTo>
                    <a:pt x="450" y="156"/>
                  </a:lnTo>
                  <a:lnTo>
                    <a:pt x="460" y="162"/>
                  </a:lnTo>
                  <a:lnTo>
                    <a:pt x="462" y="164"/>
                  </a:lnTo>
                  <a:lnTo>
                    <a:pt x="464" y="166"/>
                  </a:lnTo>
                  <a:lnTo>
                    <a:pt x="466" y="168"/>
                  </a:lnTo>
                  <a:lnTo>
                    <a:pt x="466" y="170"/>
                  </a:lnTo>
                  <a:lnTo>
                    <a:pt x="464" y="172"/>
                  </a:lnTo>
                  <a:lnTo>
                    <a:pt x="466" y="174"/>
                  </a:lnTo>
                  <a:lnTo>
                    <a:pt x="466" y="174"/>
                  </a:lnTo>
                  <a:lnTo>
                    <a:pt x="468" y="176"/>
                  </a:lnTo>
                  <a:lnTo>
                    <a:pt x="470" y="178"/>
                  </a:lnTo>
                  <a:lnTo>
                    <a:pt x="472" y="178"/>
                  </a:lnTo>
                  <a:lnTo>
                    <a:pt x="474" y="178"/>
                  </a:lnTo>
                  <a:lnTo>
                    <a:pt x="476" y="180"/>
                  </a:lnTo>
                  <a:lnTo>
                    <a:pt x="476" y="182"/>
                  </a:lnTo>
                  <a:lnTo>
                    <a:pt x="476" y="182"/>
                  </a:lnTo>
                  <a:lnTo>
                    <a:pt x="478" y="184"/>
                  </a:lnTo>
                  <a:lnTo>
                    <a:pt x="478" y="184"/>
                  </a:lnTo>
                  <a:lnTo>
                    <a:pt x="480" y="184"/>
                  </a:lnTo>
                  <a:lnTo>
                    <a:pt x="482" y="186"/>
                  </a:lnTo>
                  <a:lnTo>
                    <a:pt x="482" y="186"/>
                  </a:lnTo>
                  <a:lnTo>
                    <a:pt x="486" y="184"/>
                  </a:lnTo>
                  <a:lnTo>
                    <a:pt x="486" y="184"/>
                  </a:lnTo>
                  <a:lnTo>
                    <a:pt x="488" y="188"/>
                  </a:lnTo>
                  <a:lnTo>
                    <a:pt x="486" y="190"/>
                  </a:lnTo>
                  <a:lnTo>
                    <a:pt x="484" y="192"/>
                  </a:lnTo>
                  <a:lnTo>
                    <a:pt x="482" y="196"/>
                  </a:lnTo>
                  <a:lnTo>
                    <a:pt x="480" y="198"/>
                  </a:lnTo>
                  <a:lnTo>
                    <a:pt x="478" y="202"/>
                  </a:lnTo>
                  <a:lnTo>
                    <a:pt x="472" y="210"/>
                  </a:lnTo>
                  <a:lnTo>
                    <a:pt x="472" y="212"/>
                  </a:lnTo>
                  <a:lnTo>
                    <a:pt x="472" y="214"/>
                  </a:lnTo>
                  <a:lnTo>
                    <a:pt x="472" y="216"/>
                  </a:lnTo>
                  <a:lnTo>
                    <a:pt x="472" y="218"/>
                  </a:lnTo>
                  <a:lnTo>
                    <a:pt x="472" y="218"/>
                  </a:lnTo>
                  <a:lnTo>
                    <a:pt x="472" y="220"/>
                  </a:lnTo>
                  <a:lnTo>
                    <a:pt x="470" y="224"/>
                  </a:lnTo>
                  <a:lnTo>
                    <a:pt x="468" y="224"/>
                  </a:lnTo>
                  <a:lnTo>
                    <a:pt x="468" y="228"/>
                  </a:lnTo>
                  <a:lnTo>
                    <a:pt x="468" y="230"/>
                  </a:lnTo>
                  <a:lnTo>
                    <a:pt x="468" y="230"/>
                  </a:lnTo>
                  <a:lnTo>
                    <a:pt x="466" y="232"/>
                  </a:lnTo>
                  <a:lnTo>
                    <a:pt x="462" y="232"/>
                  </a:lnTo>
                  <a:lnTo>
                    <a:pt x="462" y="234"/>
                  </a:lnTo>
                  <a:lnTo>
                    <a:pt x="460" y="236"/>
                  </a:lnTo>
                  <a:lnTo>
                    <a:pt x="454" y="244"/>
                  </a:lnTo>
                  <a:lnTo>
                    <a:pt x="448" y="248"/>
                  </a:lnTo>
                  <a:lnTo>
                    <a:pt x="442" y="252"/>
                  </a:lnTo>
                  <a:lnTo>
                    <a:pt x="438" y="252"/>
                  </a:lnTo>
                  <a:lnTo>
                    <a:pt x="438" y="254"/>
                  </a:lnTo>
                  <a:lnTo>
                    <a:pt x="436" y="254"/>
                  </a:lnTo>
                  <a:lnTo>
                    <a:pt x="434" y="254"/>
                  </a:lnTo>
                  <a:lnTo>
                    <a:pt x="432" y="254"/>
                  </a:lnTo>
                  <a:lnTo>
                    <a:pt x="432" y="254"/>
                  </a:lnTo>
                  <a:lnTo>
                    <a:pt x="430" y="252"/>
                  </a:lnTo>
                  <a:lnTo>
                    <a:pt x="430" y="250"/>
                  </a:lnTo>
                  <a:lnTo>
                    <a:pt x="430" y="250"/>
                  </a:lnTo>
                  <a:lnTo>
                    <a:pt x="428" y="248"/>
                  </a:lnTo>
                  <a:lnTo>
                    <a:pt x="426" y="246"/>
                  </a:lnTo>
                  <a:lnTo>
                    <a:pt x="424" y="246"/>
                  </a:lnTo>
                  <a:lnTo>
                    <a:pt x="420" y="246"/>
                  </a:lnTo>
                  <a:lnTo>
                    <a:pt x="416" y="246"/>
                  </a:lnTo>
                  <a:lnTo>
                    <a:pt x="412" y="248"/>
                  </a:lnTo>
                  <a:lnTo>
                    <a:pt x="408" y="250"/>
                  </a:lnTo>
                  <a:lnTo>
                    <a:pt x="404" y="250"/>
                  </a:lnTo>
                  <a:lnTo>
                    <a:pt x="398" y="252"/>
                  </a:lnTo>
                  <a:lnTo>
                    <a:pt x="394" y="252"/>
                  </a:lnTo>
                  <a:lnTo>
                    <a:pt x="392" y="252"/>
                  </a:lnTo>
                  <a:lnTo>
                    <a:pt x="390" y="252"/>
                  </a:lnTo>
                  <a:lnTo>
                    <a:pt x="390" y="254"/>
                  </a:lnTo>
                  <a:lnTo>
                    <a:pt x="392" y="256"/>
                  </a:lnTo>
                  <a:lnTo>
                    <a:pt x="400" y="262"/>
                  </a:lnTo>
                  <a:lnTo>
                    <a:pt x="400" y="264"/>
                  </a:lnTo>
                  <a:lnTo>
                    <a:pt x="400" y="266"/>
                  </a:lnTo>
                  <a:lnTo>
                    <a:pt x="396" y="268"/>
                  </a:lnTo>
                  <a:lnTo>
                    <a:pt x="392" y="268"/>
                  </a:lnTo>
                  <a:lnTo>
                    <a:pt x="392" y="264"/>
                  </a:lnTo>
                  <a:lnTo>
                    <a:pt x="338" y="266"/>
                  </a:lnTo>
                  <a:lnTo>
                    <a:pt x="338" y="242"/>
                  </a:lnTo>
                  <a:lnTo>
                    <a:pt x="170" y="242"/>
                  </a:lnTo>
                  <a:lnTo>
                    <a:pt x="168" y="196"/>
                  </a:lnTo>
                  <a:lnTo>
                    <a:pt x="4" y="196"/>
                  </a:lnTo>
                  <a:lnTo>
                    <a:pt x="4" y="104"/>
                  </a:lnTo>
                  <a:lnTo>
                    <a:pt x="0" y="102"/>
                  </a:lnTo>
                  <a:lnTo>
                    <a:pt x="0" y="2"/>
                  </a:lnTo>
                  <a:lnTo>
                    <a:pt x="222" y="2"/>
                  </a:lnTo>
                  <a:lnTo>
                    <a:pt x="222" y="2"/>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31" name="Freeform 43"/>
            <p:cNvSpPr>
              <a:spLocks/>
            </p:cNvSpPr>
            <p:nvPr/>
          </p:nvSpPr>
          <p:spPr bwMode="auto">
            <a:xfrm>
              <a:off x="1590" y="2526"/>
              <a:ext cx="228" cy="186"/>
            </a:xfrm>
            <a:custGeom>
              <a:avLst/>
              <a:gdLst>
                <a:gd name="T0" fmla="*/ 0 w 228"/>
                <a:gd name="T1" fmla="*/ 0 h 186"/>
                <a:gd name="T2" fmla="*/ 222 w 228"/>
                <a:gd name="T3" fmla="*/ 0 h 186"/>
                <a:gd name="T4" fmla="*/ 222 w 228"/>
                <a:gd name="T5" fmla="*/ 94 h 186"/>
                <a:gd name="T6" fmla="*/ 226 w 228"/>
                <a:gd name="T7" fmla="*/ 94 h 186"/>
                <a:gd name="T8" fmla="*/ 228 w 228"/>
                <a:gd name="T9" fmla="*/ 186 h 186"/>
                <a:gd name="T10" fmla="*/ 6 w 228"/>
                <a:gd name="T11" fmla="*/ 186 h 186"/>
                <a:gd name="T12" fmla="*/ 6 w 228"/>
                <a:gd name="T13" fmla="*/ 92 h 186"/>
                <a:gd name="T14" fmla="*/ 0 w 228"/>
                <a:gd name="T15" fmla="*/ 92 h 186"/>
                <a:gd name="T16" fmla="*/ 0 w 228"/>
                <a:gd name="T17" fmla="*/ 0 h 186"/>
                <a:gd name="T18" fmla="*/ 0 w 228"/>
                <a:gd name="T19" fmla="*/ 0 h 186"/>
                <a:gd name="T20" fmla="*/ 0 w 228"/>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186">
                  <a:moveTo>
                    <a:pt x="0" y="0"/>
                  </a:moveTo>
                  <a:lnTo>
                    <a:pt x="222" y="0"/>
                  </a:lnTo>
                  <a:lnTo>
                    <a:pt x="222" y="94"/>
                  </a:lnTo>
                  <a:lnTo>
                    <a:pt x="226" y="94"/>
                  </a:lnTo>
                  <a:lnTo>
                    <a:pt x="228" y="186"/>
                  </a:lnTo>
                  <a:lnTo>
                    <a:pt x="6" y="186"/>
                  </a:lnTo>
                  <a:lnTo>
                    <a:pt x="6" y="92"/>
                  </a:lnTo>
                  <a:lnTo>
                    <a:pt x="0" y="92"/>
                  </a:lnTo>
                  <a:lnTo>
                    <a:pt x="0" y="0"/>
                  </a:lnTo>
                  <a:lnTo>
                    <a:pt x="0" y="0"/>
                  </a:lnTo>
                  <a:lnTo>
                    <a:pt x="0"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32" name="Freeform 44"/>
            <p:cNvSpPr>
              <a:spLocks/>
            </p:cNvSpPr>
            <p:nvPr/>
          </p:nvSpPr>
          <p:spPr bwMode="auto">
            <a:xfrm>
              <a:off x="1812" y="2526"/>
              <a:ext cx="280" cy="186"/>
            </a:xfrm>
            <a:custGeom>
              <a:avLst/>
              <a:gdLst>
                <a:gd name="T0" fmla="*/ 0 w 280"/>
                <a:gd name="T1" fmla="*/ 0 h 186"/>
                <a:gd name="T2" fmla="*/ 276 w 280"/>
                <a:gd name="T3" fmla="*/ 0 h 186"/>
                <a:gd name="T4" fmla="*/ 276 w 280"/>
                <a:gd name="T5" fmla="*/ 92 h 186"/>
                <a:gd name="T6" fmla="*/ 280 w 280"/>
                <a:gd name="T7" fmla="*/ 94 h 186"/>
                <a:gd name="T8" fmla="*/ 280 w 280"/>
                <a:gd name="T9" fmla="*/ 186 h 186"/>
                <a:gd name="T10" fmla="*/ 6 w 280"/>
                <a:gd name="T11" fmla="*/ 186 h 186"/>
                <a:gd name="T12" fmla="*/ 4 w 280"/>
                <a:gd name="T13" fmla="*/ 94 h 186"/>
                <a:gd name="T14" fmla="*/ 0 w 280"/>
                <a:gd name="T15" fmla="*/ 94 h 186"/>
                <a:gd name="T16" fmla="*/ 0 w 280"/>
                <a:gd name="T17" fmla="*/ 0 h 186"/>
                <a:gd name="T18" fmla="*/ 0 w 280"/>
                <a:gd name="T19" fmla="*/ 0 h 186"/>
                <a:gd name="T20" fmla="*/ 0 w 280"/>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186">
                  <a:moveTo>
                    <a:pt x="0" y="0"/>
                  </a:moveTo>
                  <a:lnTo>
                    <a:pt x="276" y="0"/>
                  </a:lnTo>
                  <a:lnTo>
                    <a:pt x="276" y="92"/>
                  </a:lnTo>
                  <a:lnTo>
                    <a:pt x="280" y="94"/>
                  </a:lnTo>
                  <a:lnTo>
                    <a:pt x="280" y="186"/>
                  </a:lnTo>
                  <a:lnTo>
                    <a:pt x="6" y="186"/>
                  </a:lnTo>
                  <a:lnTo>
                    <a:pt x="4" y="94"/>
                  </a:lnTo>
                  <a:lnTo>
                    <a:pt x="0" y="94"/>
                  </a:lnTo>
                  <a:lnTo>
                    <a:pt x="0" y="0"/>
                  </a:lnTo>
                  <a:lnTo>
                    <a:pt x="0" y="0"/>
                  </a:lnTo>
                  <a:lnTo>
                    <a:pt x="0" y="0"/>
                  </a:lnTo>
                  <a:close/>
                </a:path>
              </a:pathLst>
            </a:custGeom>
            <a:solidFill>
              <a:srgbClr val="FFC000"/>
            </a:solidFill>
            <a:ln w="3175" cmpd="sng">
              <a:solidFill>
                <a:srgbClr val="000000"/>
              </a:solidFill>
              <a:round/>
              <a:headEnd/>
              <a:tailEnd/>
            </a:ln>
          </p:spPr>
          <p:txBody>
            <a:bodyPr/>
            <a:lstStyle/>
            <a:p>
              <a:endParaRPr lang="en-US"/>
            </a:p>
          </p:txBody>
        </p:sp>
        <p:sp>
          <p:nvSpPr>
            <p:cNvPr id="133" name="Freeform 45"/>
            <p:cNvSpPr>
              <a:spLocks/>
            </p:cNvSpPr>
            <p:nvPr/>
          </p:nvSpPr>
          <p:spPr bwMode="auto">
            <a:xfrm>
              <a:off x="2814" y="2540"/>
              <a:ext cx="221" cy="172"/>
            </a:xfrm>
            <a:custGeom>
              <a:avLst/>
              <a:gdLst>
                <a:gd name="T0" fmla="*/ 0 w 221"/>
                <a:gd name="T1" fmla="*/ 0 h 172"/>
                <a:gd name="T2" fmla="*/ 167 w 221"/>
                <a:gd name="T3" fmla="*/ 2 h 172"/>
                <a:gd name="T4" fmla="*/ 167 w 221"/>
                <a:gd name="T5" fmla="*/ 92 h 172"/>
                <a:gd name="T6" fmla="*/ 219 w 221"/>
                <a:gd name="T7" fmla="*/ 94 h 172"/>
                <a:gd name="T8" fmla="*/ 221 w 221"/>
                <a:gd name="T9" fmla="*/ 172 h 172"/>
                <a:gd name="T10" fmla="*/ 2 w 221"/>
                <a:gd name="T11" fmla="*/ 170 h 172"/>
                <a:gd name="T12" fmla="*/ 0 w 221"/>
                <a:gd name="T13" fmla="*/ 0 h 172"/>
                <a:gd name="T14" fmla="*/ 0 w 221"/>
                <a:gd name="T15" fmla="*/ 0 h 172"/>
                <a:gd name="T16" fmla="*/ 0 w 221"/>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72">
                  <a:moveTo>
                    <a:pt x="0" y="0"/>
                  </a:moveTo>
                  <a:lnTo>
                    <a:pt x="167" y="2"/>
                  </a:lnTo>
                  <a:lnTo>
                    <a:pt x="167" y="92"/>
                  </a:lnTo>
                  <a:lnTo>
                    <a:pt x="219" y="94"/>
                  </a:lnTo>
                  <a:lnTo>
                    <a:pt x="221" y="172"/>
                  </a:lnTo>
                  <a:lnTo>
                    <a:pt x="2" y="170"/>
                  </a:lnTo>
                  <a:lnTo>
                    <a:pt x="0" y="0"/>
                  </a:lnTo>
                  <a:lnTo>
                    <a:pt x="0" y="0"/>
                  </a:lnTo>
                  <a:lnTo>
                    <a:pt x="0"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34" name="Freeform 46"/>
            <p:cNvSpPr>
              <a:spLocks/>
            </p:cNvSpPr>
            <p:nvPr/>
          </p:nvSpPr>
          <p:spPr bwMode="auto">
            <a:xfrm>
              <a:off x="2981" y="2540"/>
              <a:ext cx="222" cy="234"/>
            </a:xfrm>
            <a:custGeom>
              <a:avLst/>
              <a:gdLst>
                <a:gd name="T0" fmla="*/ 140 w 222"/>
                <a:gd name="T1" fmla="*/ 0 h 234"/>
                <a:gd name="T2" fmla="*/ 128 w 222"/>
                <a:gd name="T3" fmla="*/ 6 h 234"/>
                <a:gd name="T4" fmla="*/ 124 w 222"/>
                <a:gd name="T5" fmla="*/ 6 h 234"/>
                <a:gd name="T6" fmla="*/ 122 w 222"/>
                <a:gd name="T7" fmla="*/ 8 h 234"/>
                <a:gd name="T8" fmla="*/ 120 w 222"/>
                <a:gd name="T9" fmla="*/ 16 h 234"/>
                <a:gd name="T10" fmla="*/ 120 w 222"/>
                <a:gd name="T11" fmla="*/ 20 h 234"/>
                <a:gd name="T12" fmla="*/ 118 w 222"/>
                <a:gd name="T13" fmla="*/ 34 h 234"/>
                <a:gd name="T14" fmla="*/ 118 w 222"/>
                <a:gd name="T15" fmla="*/ 38 h 234"/>
                <a:gd name="T16" fmla="*/ 116 w 222"/>
                <a:gd name="T17" fmla="*/ 42 h 234"/>
                <a:gd name="T18" fmla="*/ 114 w 222"/>
                <a:gd name="T19" fmla="*/ 46 h 234"/>
                <a:gd name="T20" fmla="*/ 114 w 222"/>
                <a:gd name="T21" fmla="*/ 52 h 234"/>
                <a:gd name="T22" fmla="*/ 114 w 222"/>
                <a:gd name="T23" fmla="*/ 60 h 234"/>
                <a:gd name="T24" fmla="*/ 114 w 222"/>
                <a:gd name="T25" fmla="*/ 64 h 234"/>
                <a:gd name="T26" fmla="*/ 114 w 222"/>
                <a:gd name="T27" fmla="*/ 68 h 234"/>
                <a:gd name="T28" fmla="*/ 114 w 222"/>
                <a:gd name="T29" fmla="*/ 74 h 234"/>
                <a:gd name="T30" fmla="*/ 116 w 222"/>
                <a:gd name="T31" fmla="*/ 76 h 234"/>
                <a:gd name="T32" fmla="*/ 116 w 222"/>
                <a:gd name="T33" fmla="*/ 82 h 234"/>
                <a:gd name="T34" fmla="*/ 116 w 222"/>
                <a:gd name="T35" fmla="*/ 86 h 234"/>
                <a:gd name="T36" fmla="*/ 120 w 222"/>
                <a:gd name="T37" fmla="*/ 88 h 234"/>
                <a:gd name="T38" fmla="*/ 130 w 222"/>
                <a:gd name="T39" fmla="*/ 90 h 234"/>
                <a:gd name="T40" fmla="*/ 138 w 222"/>
                <a:gd name="T41" fmla="*/ 92 h 234"/>
                <a:gd name="T42" fmla="*/ 146 w 222"/>
                <a:gd name="T43" fmla="*/ 94 h 234"/>
                <a:gd name="T44" fmla="*/ 150 w 222"/>
                <a:gd name="T45" fmla="*/ 92 h 234"/>
                <a:gd name="T46" fmla="*/ 154 w 222"/>
                <a:gd name="T47" fmla="*/ 90 h 234"/>
                <a:gd name="T48" fmla="*/ 164 w 222"/>
                <a:gd name="T49" fmla="*/ 88 h 234"/>
                <a:gd name="T50" fmla="*/ 172 w 222"/>
                <a:gd name="T51" fmla="*/ 92 h 234"/>
                <a:gd name="T52" fmla="*/ 182 w 222"/>
                <a:gd name="T53" fmla="*/ 100 h 234"/>
                <a:gd name="T54" fmla="*/ 186 w 222"/>
                <a:gd name="T55" fmla="*/ 104 h 234"/>
                <a:gd name="T56" fmla="*/ 186 w 222"/>
                <a:gd name="T57" fmla="*/ 108 h 234"/>
                <a:gd name="T58" fmla="*/ 186 w 222"/>
                <a:gd name="T59" fmla="*/ 110 h 234"/>
                <a:gd name="T60" fmla="*/ 184 w 222"/>
                <a:gd name="T61" fmla="*/ 114 h 234"/>
                <a:gd name="T62" fmla="*/ 186 w 222"/>
                <a:gd name="T63" fmla="*/ 118 h 234"/>
                <a:gd name="T64" fmla="*/ 196 w 222"/>
                <a:gd name="T65" fmla="*/ 128 h 234"/>
                <a:gd name="T66" fmla="*/ 200 w 222"/>
                <a:gd name="T67" fmla="*/ 136 h 234"/>
                <a:gd name="T68" fmla="*/ 206 w 222"/>
                <a:gd name="T69" fmla="*/ 144 h 234"/>
                <a:gd name="T70" fmla="*/ 212 w 222"/>
                <a:gd name="T71" fmla="*/ 146 h 234"/>
                <a:gd name="T72" fmla="*/ 214 w 222"/>
                <a:gd name="T73" fmla="*/ 148 h 234"/>
                <a:gd name="T74" fmla="*/ 218 w 222"/>
                <a:gd name="T75" fmla="*/ 150 h 234"/>
                <a:gd name="T76" fmla="*/ 222 w 222"/>
                <a:gd name="T77" fmla="*/ 156 h 234"/>
                <a:gd name="T78" fmla="*/ 220 w 222"/>
                <a:gd name="T79" fmla="*/ 164 h 234"/>
                <a:gd name="T80" fmla="*/ 220 w 222"/>
                <a:gd name="T81" fmla="*/ 168 h 234"/>
                <a:gd name="T82" fmla="*/ 222 w 222"/>
                <a:gd name="T83" fmla="*/ 172 h 234"/>
                <a:gd name="T84" fmla="*/ 220 w 222"/>
                <a:gd name="T85" fmla="*/ 176 h 234"/>
                <a:gd name="T86" fmla="*/ 220 w 222"/>
                <a:gd name="T87" fmla="*/ 178 h 234"/>
                <a:gd name="T88" fmla="*/ 210 w 222"/>
                <a:gd name="T89" fmla="*/ 188 h 234"/>
                <a:gd name="T90" fmla="*/ 206 w 222"/>
                <a:gd name="T91" fmla="*/ 192 h 234"/>
                <a:gd name="T92" fmla="*/ 200 w 222"/>
                <a:gd name="T93" fmla="*/ 196 h 234"/>
                <a:gd name="T94" fmla="*/ 198 w 222"/>
                <a:gd name="T95" fmla="*/ 200 h 234"/>
                <a:gd name="T96" fmla="*/ 196 w 222"/>
                <a:gd name="T97" fmla="*/ 204 h 234"/>
                <a:gd name="T98" fmla="*/ 196 w 222"/>
                <a:gd name="T99" fmla="*/ 208 h 234"/>
                <a:gd name="T100" fmla="*/ 196 w 222"/>
                <a:gd name="T101" fmla="*/ 212 h 234"/>
                <a:gd name="T102" fmla="*/ 194 w 222"/>
                <a:gd name="T103" fmla="*/ 218 h 234"/>
                <a:gd name="T104" fmla="*/ 184 w 222"/>
                <a:gd name="T105" fmla="*/ 230 h 234"/>
                <a:gd name="T106" fmla="*/ 178 w 222"/>
                <a:gd name="T107" fmla="*/ 234 h 234"/>
                <a:gd name="T108" fmla="*/ 54 w 222"/>
                <a:gd name="T109" fmla="*/ 234 h 234"/>
                <a:gd name="T110" fmla="*/ 0 w 222"/>
                <a:gd name="T111" fmla="*/ 92 h 234"/>
                <a:gd name="T112" fmla="*/ 0 w 222"/>
                <a:gd name="T113" fmla="*/ 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234">
                  <a:moveTo>
                    <a:pt x="0" y="2"/>
                  </a:moveTo>
                  <a:lnTo>
                    <a:pt x="140" y="0"/>
                  </a:lnTo>
                  <a:lnTo>
                    <a:pt x="130" y="6"/>
                  </a:lnTo>
                  <a:lnTo>
                    <a:pt x="128" y="6"/>
                  </a:lnTo>
                  <a:lnTo>
                    <a:pt x="126" y="6"/>
                  </a:lnTo>
                  <a:lnTo>
                    <a:pt x="124" y="6"/>
                  </a:lnTo>
                  <a:lnTo>
                    <a:pt x="124" y="8"/>
                  </a:lnTo>
                  <a:lnTo>
                    <a:pt x="122" y="8"/>
                  </a:lnTo>
                  <a:lnTo>
                    <a:pt x="122" y="14"/>
                  </a:lnTo>
                  <a:lnTo>
                    <a:pt x="120" y="16"/>
                  </a:lnTo>
                  <a:lnTo>
                    <a:pt x="122" y="18"/>
                  </a:lnTo>
                  <a:lnTo>
                    <a:pt x="120" y="20"/>
                  </a:lnTo>
                  <a:lnTo>
                    <a:pt x="120" y="22"/>
                  </a:lnTo>
                  <a:lnTo>
                    <a:pt x="118" y="34"/>
                  </a:lnTo>
                  <a:lnTo>
                    <a:pt x="118" y="36"/>
                  </a:lnTo>
                  <a:lnTo>
                    <a:pt x="118" y="38"/>
                  </a:lnTo>
                  <a:lnTo>
                    <a:pt x="116" y="40"/>
                  </a:lnTo>
                  <a:lnTo>
                    <a:pt x="116" y="42"/>
                  </a:lnTo>
                  <a:lnTo>
                    <a:pt x="116" y="44"/>
                  </a:lnTo>
                  <a:lnTo>
                    <a:pt x="114" y="46"/>
                  </a:lnTo>
                  <a:lnTo>
                    <a:pt x="114" y="48"/>
                  </a:lnTo>
                  <a:lnTo>
                    <a:pt x="114" y="52"/>
                  </a:lnTo>
                  <a:lnTo>
                    <a:pt x="114" y="52"/>
                  </a:lnTo>
                  <a:lnTo>
                    <a:pt x="114" y="60"/>
                  </a:lnTo>
                  <a:lnTo>
                    <a:pt x="114" y="64"/>
                  </a:lnTo>
                  <a:lnTo>
                    <a:pt x="114" y="64"/>
                  </a:lnTo>
                  <a:lnTo>
                    <a:pt x="114" y="66"/>
                  </a:lnTo>
                  <a:lnTo>
                    <a:pt x="114" y="68"/>
                  </a:lnTo>
                  <a:lnTo>
                    <a:pt x="114" y="70"/>
                  </a:lnTo>
                  <a:lnTo>
                    <a:pt x="114" y="74"/>
                  </a:lnTo>
                  <a:lnTo>
                    <a:pt x="114" y="76"/>
                  </a:lnTo>
                  <a:lnTo>
                    <a:pt x="116" y="76"/>
                  </a:lnTo>
                  <a:lnTo>
                    <a:pt x="116" y="78"/>
                  </a:lnTo>
                  <a:lnTo>
                    <a:pt x="116" y="82"/>
                  </a:lnTo>
                  <a:lnTo>
                    <a:pt x="116" y="84"/>
                  </a:lnTo>
                  <a:lnTo>
                    <a:pt x="116" y="86"/>
                  </a:lnTo>
                  <a:lnTo>
                    <a:pt x="118" y="88"/>
                  </a:lnTo>
                  <a:lnTo>
                    <a:pt x="120" y="88"/>
                  </a:lnTo>
                  <a:lnTo>
                    <a:pt x="126" y="90"/>
                  </a:lnTo>
                  <a:lnTo>
                    <a:pt x="130" y="90"/>
                  </a:lnTo>
                  <a:lnTo>
                    <a:pt x="132" y="90"/>
                  </a:lnTo>
                  <a:lnTo>
                    <a:pt x="138" y="92"/>
                  </a:lnTo>
                  <a:lnTo>
                    <a:pt x="144" y="92"/>
                  </a:lnTo>
                  <a:lnTo>
                    <a:pt x="146" y="94"/>
                  </a:lnTo>
                  <a:lnTo>
                    <a:pt x="148" y="92"/>
                  </a:lnTo>
                  <a:lnTo>
                    <a:pt x="150" y="92"/>
                  </a:lnTo>
                  <a:lnTo>
                    <a:pt x="152" y="92"/>
                  </a:lnTo>
                  <a:lnTo>
                    <a:pt x="154" y="90"/>
                  </a:lnTo>
                  <a:lnTo>
                    <a:pt x="160" y="88"/>
                  </a:lnTo>
                  <a:lnTo>
                    <a:pt x="164" y="88"/>
                  </a:lnTo>
                  <a:lnTo>
                    <a:pt x="168" y="90"/>
                  </a:lnTo>
                  <a:lnTo>
                    <a:pt x="172" y="92"/>
                  </a:lnTo>
                  <a:lnTo>
                    <a:pt x="174" y="94"/>
                  </a:lnTo>
                  <a:lnTo>
                    <a:pt x="182" y="100"/>
                  </a:lnTo>
                  <a:lnTo>
                    <a:pt x="184" y="102"/>
                  </a:lnTo>
                  <a:lnTo>
                    <a:pt x="186" y="104"/>
                  </a:lnTo>
                  <a:lnTo>
                    <a:pt x="186" y="106"/>
                  </a:lnTo>
                  <a:lnTo>
                    <a:pt x="186" y="108"/>
                  </a:lnTo>
                  <a:lnTo>
                    <a:pt x="186" y="110"/>
                  </a:lnTo>
                  <a:lnTo>
                    <a:pt x="186" y="110"/>
                  </a:lnTo>
                  <a:lnTo>
                    <a:pt x="184" y="112"/>
                  </a:lnTo>
                  <a:lnTo>
                    <a:pt x="184" y="114"/>
                  </a:lnTo>
                  <a:lnTo>
                    <a:pt x="184" y="116"/>
                  </a:lnTo>
                  <a:lnTo>
                    <a:pt x="186" y="118"/>
                  </a:lnTo>
                  <a:lnTo>
                    <a:pt x="194" y="126"/>
                  </a:lnTo>
                  <a:lnTo>
                    <a:pt x="196" y="128"/>
                  </a:lnTo>
                  <a:lnTo>
                    <a:pt x="198" y="132"/>
                  </a:lnTo>
                  <a:lnTo>
                    <a:pt x="200" y="136"/>
                  </a:lnTo>
                  <a:lnTo>
                    <a:pt x="204" y="142"/>
                  </a:lnTo>
                  <a:lnTo>
                    <a:pt x="206" y="144"/>
                  </a:lnTo>
                  <a:lnTo>
                    <a:pt x="208" y="146"/>
                  </a:lnTo>
                  <a:lnTo>
                    <a:pt x="212" y="146"/>
                  </a:lnTo>
                  <a:lnTo>
                    <a:pt x="214" y="148"/>
                  </a:lnTo>
                  <a:lnTo>
                    <a:pt x="214" y="148"/>
                  </a:lnTo>
                  <a:lnTo>
                    <a:pt x="216" y="148"/>
                  </a:lnTo>
                  <a:lnTo>
                    <a:pt x="218" y="150"/>
                  </a:lnTo>
                  <a:lnTo>
                    <a:pt x="220" y="154"/>
                  </a:lnTo>
                  <a:lnTo>
                    <a:pt x="222" y="156"/>
                  </a:lnTo>
                  <a:lnTo>
                    <a:pt x="222" y="158"/>
                  </a:lnTo>
                  <a:lnTo>
                    <a:pt x="220" y="164"/>
                  </a:lnTo>
                  <a:lnTo>
                    <a:pt x="220" y="166"/>
                  </a:lnTo>
                  <a:lnTo>
                    <a:pt x="220" y="168"/>
                  </a:lnTo>
                  <a:lnTo>
                    <a:pt x="220" y="170"/>
                  </a:lnTo>
                  <a:lnTo>
                    <a:pt x="222" y="172"/>
                  </a:lnTo>
                  <a:lnTo>
                    <a:pt x="222" y="174"/>
                  </a:lnTo>
                  <a:lnTo>
                    <a:pt x="220" y="176"/>
                  </a:lnTo>
                  <a:lnTo>
                    <a:pt x="220" y="178"/>
                  </a:lnTo>
                  <a:lnTo>
                    <a:pt x="220" y="178"/>
                  </a:lnTo>
                  <a:lnTo>
                    <a:pt x="218" y="182"/>
                  </a:lnTo>
                  <a:lnTo>
                    <a:pt x="210" y="188"/>
                  </a:lnTo>
                  <a:lnTo>
                    <a:pt x="208" y="190"/>
                  </a:lnTo>
                  <a:lnTo>
                    <a:pt x="206" y="192"/>
                  </a:lnTo>
                  <a:lnTo>
                    <a:pt x="206" y="194"/>
                  </a:lnTo>
                  <a:lnTo>
                    <a:pt x="200" y="196"/>
                  </a:lnTo>
                  <a:lnTo>
                    <a:pt x="198" y="198"/>
                  </a:lnTo>
                  <a:lnTo>
                    <a:pt x="198" y="200"/>
                  </a:lnTo>
                  <a:lnTo>
                    <a:pt x="196" y="202"/>
                  </a:lnTo>
                  <a:lnTo>
                    <a:pt x="196" y="204"/>
                  </a:lnTo>
                  <a:lnTo>
                    <a:pt x="196" y="206"/>
                  </a:lnTo>
                  <a:lnTo>
                    <a:pt x="196" y="208"/>
                  </a:lnTo>
                  <a:lnTo>
                    <a:pt x="198" y="210"/>
                  </a:lnTo>
                  <a:lnTo>
                    <a:pt x="196" y="212"/>
                  </a:lnTo>
                  <a:lnTo>
                    <a:pt x="196" y="214"/>
                  </a:lnTo>
                  <a:lnTo>
                    <a:pt x="194" y="218"/>
                  </a:lnTo>
                  <a:lnTo>
                    <a:pt x="190" y="226"/>
                  </a:lnTo>
                  <a:lnTo>
                    <a:pt x="184" y="230"/>
                  </a:lnTo>
                  <a:lnTo>
                    <a:pt x="182" y="232"/>
                  </a:lnTo>
                  <a:lnTo>
                    <a:pt x="178" y="234"/>
                  </a:lnTo>
                  <a:lnTo>
                    <a:pt x="176" y="234"/>
                  </a:lnTo>
                  <a:lnTo>
                    <a:pt x="54" y="234"/>
                  </a:lnTo>
                  <a:lnTo>
                    <a:pt x="52" y="94"/>
                  </a:lnTo>
                  <a:lnTo>
                    <a:pt x="0" y="92"/>
                  </a:lnTo>
                  <a:lnTo>
                    <a:pt x="0" y="2"/>
                  </a:lnTo>
                  <a:lnTo>
                    <a:pt x="0" y="2"/>
                  </a:lnTo>
                  <a:lnTo>
                    <a:pt x="0" y="2"/>
                  </a:lnTo>
                  <a:close/>
                </a:path>
              </a:pathLst>
            </a:custGeom>
            <a:solidFill>
              <a:srgbClr val="FFC000"/>
            </a:solidFill>
            <a:ln w="3175" cmpd="sng">
              <a:solidFill>
                <a:srgbClr val="000000"/>
              </a:solidFill>
              <a:round/>
              <a:headEnd/>
              <a:tailEnd/>
            </a:ln>
          </p:spPr>
          <p:txBody>
            <a:bodyPr/>
            <a:lstStyle/>
            <a:p>
              <a:endParaRPr lang="en-US"/>
            </a:p>
          </p:txBody>
        </p:sp>
        <p:sp>
          <p:nvSpPr>
            <p:cNvPr id="135" name="Freeform 47"/>
            <p:cNvSpPr>
              <a:spLocks/>
            </p:cNvSpPr>
            <p:nvPr/>
          </p:nvSpPr>
          <p:spPr bwMode="auto">
            <a:xfrm>
              <a:off x="1330" y="2618"/>
              <a:ext cx="328" cy="218"/>
            </a:xfrm>
            <a:custGeom>
              <a:avLst/>
              <a:gdLst>
                <a:gd name="T0" fmla="*/ 266 w 328"/>
                <a:gd name="T1" fmla="*/ 0 h 218"/>
                <a:gd name="T2" fmla="*/ 320 w 328"/>
                <a:gd name="T3" fmla="*/ 94 h 218"/>
                <a:gd name="T4" fmla="*/ 328 w 328"/>
                <a:gd name="T5" fmla="*/ 186 h 218"/>
                <a:gd name="T6" fmla="*/ 326 w 328"/>
                <a:gd name="T7" fmla="*/ 218 h 218"/>
                <a:gd name="T8" fmla="*/ 316 w 328"/>
                <a:gd name="T9" fmla="*/ 214 h 218"/>
                <a:gd name="T10" fmla="*/ 308 w 328"/>
                <a:gd name="T11" fmla="*/ 212 h 218"/>
                <a:gd name="T12" fmla="*/ 290 w 328"/>
                <a:gd name="T13" fmla="*/ 206 h 218"/>
                <a:gd name="T14" fmla="*/ 280 w 328"/>
                <a:gd name="T15" fmla="*/ 202 h 218"/>
                <a:gd name="T16" fmla="*/ 274 w 328"/>
                <a:gd name="T17" fmla="*/ 196 h 218"/>
                <a:gd name="T18" fmla="*/ 264 w 328"/>
                <a:gd name="T19" fmla="*/ 196 h 218"/>
                <a:gd name="T20" fmla="*/ 250 w 328"/>
                <a:gd name="T21" fmla="*/ 194 h 218"/>
                <a:gd name="T22" fmla="*/ 248 w 328"/>
                <a:gd name="T23" fmla="*/ 188 h 218"/>
                <a:gd name="T24" fmla="*/ 246 w 328"/>
                <a:gd name="T25" fmla="*/ 186 h 218"/>
                <a:gd name="T26" fmla="*/ 242 w 328"/>
                <a:gd name="T27" fmla="*/ 182 h 218"/>
                <a:gd name="T28" fmla="*/ 228 w 328"/>
                <a:gd name="T29" fmla="*/ 180 h 218"/>
                <a:gd name="T30" fmla="*/ 212 w 328"/>
                <a:gd name="T31" fmla="*/ 178 h 218"/>
                <a:gd name="T32" fmla="*/ 194 w 328"/>
                <a:gd name="T33" fmla="*/ 176 h 218"/>
                <a:gd name="T34" fmla="*/ 188 w 328"/>
                <a:gd name="T35" fmla="*/ 176 h 218"/>
                <a:gd name="T36" fmla="*/ 178 w 328"/>
                <a:gd name="T37" fmla="*/ 166 h 218"/>
                <a:gd name="T38" fmla="*/ 172 w 328"/>
                <a:gd name="T39" fmla="*/ 154 h 218"/>
                <a:gd name="T40" fmla="*/ 168 w 328"/>
                <a:gd name="T41" fmla="*/ 148 h 218"/>
                <a:gd name="T42" fmla="*/ 164 w 328"/>
                <a:gd name="T43" fmla="*/ 142 h 218"/>
                <a:gd name="T44" fmla="*/ 164 w 328"/>
                <a:gd name="T45" fmla="*/ 138 h 218"/>
                <a:gd name="T46" fmla="*/ 152 w 328"/>
                <a:gd name="T47" fmla="*/ 120 h 218"/>
                <a:gd name="T48" fmla="*/ 126 w 328"/>
                <a:gd name="T49" fmla="*/ 110 h 218"/>
                <a:gd name="T50" fmla="*/ 102 w 328"/>
                <a:gd name="T51" fmla="*/ 96 h 218"/>
                <a:gd name="T52" fmla="*/ 72 w 328"/>
                <a:gd name="T53" fmla="*/ 94 h 218"/>
                <a:gd name="T54" fmla="*/ 64 w 328"/>
                <a:gd name="T55" fmla="*/ 88 h 218"/>
                <a:gd name="T56" fmla="*/ 42 w 328"/>
                <a:gd name="T57" fmla="*/ 60 h 218"/>
                <a:gd name="T58" fmla="*/ 38 w 328"/>
                <a:gd name="T59" fmla="*/ 48 h 218"/>
                <a:gd name="T60" fmla="*/ 32 w 328"/>
                <a:gd name="T61" fmla="*/ 38 h 218"/>
                <a:gd name="T62" fmla="*/ 0 w 328"/>
                <a:gd name="T63" fmla="*/ 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8" h="218">
                  <a:moveTo>
                    <a:pt x="0" y="2"/>
                  </a:moveTo>
                  <a:lnTo>
                    <a:pt x="266" y="0"/>
                  </a:lnTo>
                  <a:lnTo>
                    <a:pt x="266" y="94"/>
                  </a:lnTo>
                  <a:lnTo>
                    <a:pt x="320" y="94"/>
                  </a:lnTo>
                  <a:lnTo>
                    <a:pt x="320" y="186"/>
                  </a:lnTo>
                  <a:lnTo>
                    <a:pt x="328" y="186"/>
                  </a:lnTo>
                  <a:lnTo>
                    <a:pt x="326" y="216"/>
                  </a:lnTo>
                  <a:lnTo>
                    <a:pt x="326" y="218"/>
                  </a:lnTo>
                  <a:lnTo>
                    <a:pt x="326" y="218"/>
                  </a:lnTo>
                  <a:lnTo>
                    <a:pt x="316" y="214"/>
                  </a:lnTo>
                  <a:lnTo>
                    <a:pt x="310" y="212"/>
                  </a:lnTo>
                  <a:lnTo>
                    <a:pt x="308" y="212"/>
                  </a:lnTo>
                  <a:lnTo>
                    <a:pt x="296" y="208"/>
                  </a:lnTo>
                  <a:lnTo>
                    <a:pt x="290" y="206"/>
                  </a:lnTo>
                  <a:lnTo>
                    <a:pt x="284" y="206"/>
                  </a:lnTo>
                  <a:lnTo>
                    <a:pt x="280" y="202"/>
                  </a:lnTo>
                  <a:lnTo>
                    <a:pt x="278" y="198"/>
                  </a:lnTo>
                  <a:lnTo>
                    <a:pt x="274" y="196"/>
                  </a:lnTo>
                  <a:lnTo>
                    <a:pt x="270" y="196"/>
                  </a:lnTo>
                  <a:lnTo>
                    <a:pt x="264" y="196"/>
                  </a:lnTo>
                  <a:lnTo>
                    <a:pt x="254" y="196"/>
                  </a:lnTo>
                  <a:lnTo>
                    <a:pt x="250" y="194"/>
                  </a:lnTo>
                  <a:lnTo>
                    <a:pt x="248" y="192"/>
                  </a:lnTo>
                  <a:lnTo>
                    <a:pt x="248" y="188"/>
                  </a:lnTo>
                  <a:lnTo>
                    <a:pt x="246" y="188"/>
                  </a:lnTo>
                  <a:lnTo>
                    <a:pt x="246" y="186"/>
                  </a:lnTo>
                  <a:lnTo>
                    <a:pt x="244" y="184"/>
                  </a:lnTo>
                  <a:lnTo>
                    <a:pt x="242" y="182"/>
                  </a:lnTo>
                  <a:lnTo>
                    <a:pt x="240" y="182"/>
                  </a:lnTo>
                  <a:lnTo>
                    <a:pt x="228" y="180"/>
                  </a:lnTo>
                  <a:lnTo>
                    <a:pt x="222" y="178"/>
                  </a:lnTo>
                  <a:lnTo>
                    <a:pt x="212" y="178"/>
                  </a:lnTo>
                  <a:lnTo>
                    <a:pt x="210" y="178"/>
                  </a:lnTo>
                  <a:lnTo>
                    <a:pt x="194" y="176"/>
                  </a:lnTo>
                  <a:lnTo>
                    <a:pt x="190" y="178"/>
                  </a:lnTo>
                  <a:lnTo>
                    <a:pt x="188" y="176"/>
                  </a:lnTo>
                  <a:lnTo>
                    <a:pt x="182" y="172"/>
                  </a:lnTo>
                  <a:lnTo>
                    <a:pt x="178" y="166"/>
                  </a:lnTo>
                  <a:lnTo>
                    <a:pt x="172" y="166"/>
                  </a:lnTo>
                  <a:lnTo>
                    <a:pt x="172" y="154"/>
                  </a:lnTo>
                  <a:lnTo>
                    <a:pt x="170" y="150"/>
                  </a:lnTo>
                  <a:lnTo>
                    <a:pt x="168" y="148"/>
                  </a:lnTo>
                  <a:lnTo>
                    <a:pt x="164" y="144"/>
                  </a:lnTo>
                  <a:lnTo>
                    <a:pt x="164" y="142"/>
                  </a:lnTo>
                  <a:lnTo>
                    <a:pt x="164" y="140"/>
                  </a:lnTo>
                  <a:lnTo>
                    <a:pt x="164" y="138"/>
                  </a:lnTo>
                  <a:lnTo>
                    <a:pt x="160" y="130"/>
                  </a:lnTo>
                  <a:lnTo>
                    <a:pt x="152" y="120"/>
                  </a:lnTo>
                  <a:lnTo>
                    <a:pt x="148" y="116"/>
                  </a:lnTo>
                  <a:lnTo>
                    <a:pt x="126" y="110"/>
                  </a:lnTo>
                  <a:lnTo>
                    <a:pt x="108" y="100"/>
                  </a:lnTo>
                  <a:lnTo>
                    <a:pt x="102" y="96"/>
                  </a:lnTo>
                  <a:lnTo>
                    <a:pt x="72" y="94"/>
                  </a:lnTo>
                  <a:lnTo>
                    <a:pt x="72" y="94"/>
                  </a:lnTo>
                  <a:lnTo>
                    <a:pt x="70" y="94"/>
                  </a:lnTo>
                  <a:lnTo>
                    <a:pt x="64" y="88"/>
                  </a:lnTo>
                  <a:lnTo>
                    <a:pt x="46" y="70"/>
                  </a:lnTo>
                  <a:lnTo>
                    <a:pt x="42" y="60"/>
                  </a:lnTo>
                  <a:lnTo>
                    <a:pt x="40" y="56"/>
                  </a:lnTo>
                  <a:lnTo>
                    <a:pt x="38" y="48"/>
                  </a:lnTo>
                  <a:lnTo>
                    <a:pt x="36" y="46"/>
                  </a:lnTo>
                  <a:lnTo>
                    <a:pt x="32" y="38"/>
                  </a:lnTo>
                  <a:lnTo>
                    <a:pt x="0" y="2"/>
                  </a:lnTo>
                  <a:lnTo>
                    <a:pt x="0" y="2"/>
                  </a:lnTo>
                  <a:lnTo>
                    <a:pt x="0" y="2"/>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36" name="Freeform 48"/>
            <p:cNvSpPr>
              <a:spLocks/>
            </p:cNvSpPr>
            <p:nvPr/>
          </p:nvSpPr>
          <p:spPr bwMode="auto">
            <a:xfrm>
              <a:off x="2532" y="2632"/>
              <a:ext cx="284" cy="170"/>
            </a:xfrm>
            <a:custGeom>
              <a:avLst/>
              <a:gdLst>
                <a:gd name="T0" fmla="*/ 282 w 284"/>
                <a:gd name="T1" fmla="*/ 170 h 170"/>
                <a:gd name="T2" fmla="*/ 278 w 284"/>
                <a:gd name="T3" fmla="*/ 166 h 170"/>
                <a:gd name="T4" fmla="*/ 270 w 284"/>
                <a:gd name="T5" fmla="*/ 164 h 170"/>
                <a:gd name="T6" fmla="*/ 264 w 284"/>
                <a:gd name="T7" fmla="*/ 150 h 170"/>
                <a:gd name="T8" fmla="*/ 260 w 284"/>
                <a:gd name="T9" fmla="*/ 144 h 170"/>
                <a:gd name="T10" fmla="*/ 260 w 284"/>
                <a:gd name="T11" fmla="*/ 142 h 170"/>
                <a:gd name="T12" fmla="*/ 256 w 284"/>
                <a:gd name="T13" fmla="*/ 144 h 170"/>
                <a:gd name="T14" fmla="*/ 236 w 284"/>
                <a:gd name="T15" fmla="*/ 144 h 170"/>
                <a:gd name="T16" fmla="*/ 228 w 284"/>
                <a:gd name="T17" fmla="*/ 144 h 170"/>
                <a:gd name="T18" fmla="*/ 218 w 284"/>
                <a:gd name="T19" fmla="*/ 142 h 170"/>
                <a:gd name="T20" fmla="*/ 212 w 284"/>
                <a:gd name="T21" fmla="*/ 142 h 170"/>
                <a:gd name="T22" fmla="*/ 208 w 284"/>
                <a:gd name="T23" fmla="*/ 140 h 170"/>
                <a:gd name="T24" fmla="*/ 206 w 284"/>
                <a:gd name="T25" fmla="*/ 138 h 170"/>
                <a:gd name="T26" fmla="*/ 204 w 284"/>
                <a:gd name="T27" fmla="*/ 138 h 170"/>
                <a:gd name="T28" fmla="*/ 202 w 284"/>
                <a:gd name="T29" fmla="*/ 140 h 170"/>
                <a:gd name="T30" fmla="*/ 194 w 284"/>
                <a:gd name="T31" fmla="*/ 142 h 170"/>
                <a:gd name="T32" fmla="*/ 186 w 284"/>
                <a:gd name="T33" fmla="*/ 140 h 170"/>
                <a:gd name="T34" fmla="*/ 178 w 284"/>
                <a:gd name="T35" fmla="*/ 142 h 170"/>
                <a:gd name="T36" fmla="*/ 172 w 284"/>
                <a:gd name="T37" fmla="*/ 142 h 170"/>
                <a:gd name="T38" fmla="*/ 166 w 284"/>
                <a:gd name="T39" fmla="*/ 138 h 170"/>
                <a:gd name="T40" fmla="*/ 154 w 284"/>
                <a:gd name="T41" fmla="*/ 134 h 170"/>
                <a:gd name="T42" fmla="*/ 148 w 284"/>
                <a:gd name="T43" fmla="*/ 130 h 170"/>
                <a:gd name="T44" fmla="*/ 144 w 284"/>
                <a:gd name="T45" fmla="*/ 126 h 170"/>
                <a:gd name="T46" fmla="*/ 140 w 284"/>
                <a:gd name="T47" fmla="*/ 120 h 170"/>
                <a:gd name="T48" fmla="*/ 132 w 284"/>
                <a:gd name="T49" fmla="*/ 120 h 170"/>
                <a:gd name="T50" fmla="*/ 120 w 284"/>
                <a:gd name="T51" fmla="*/ 116 h 170"/>
                <a:gd name="T52" fmla="*/ 116 w 284"/>
                <a:gd name="T53" fmla="*/ 112 h 170"/>
                <a:gd name="T54" fmla="*/ 114 w 284"/>
                <a:gd name="T55" fmla="*/ 106 h 170"/>
                <a:gd name="T56" fmla="*/ 112 w 284"/>
                <a:gd name="T57" fmla="*/ 104 h 170"/>
                <a:gd name="T58" fmla="*/ 104 w 284"/>
                <a:gd name="T59" fmla="*/ 98 h 170"/>
                <a:gd name="T60" fmla="*/ 96 w 284"/>
                <a:gd name="T61" fmla="*/ 96 h 170"/>
                <a:gd name="T62" fmla="*/ 88 w 284"/>
                <a:gd name="T63" fmla="*/ 96 h 170"/>
                <a:gd name="T64" fmla="*/ 84 w 284"/>
                <a:gd name="T65" fmla="*/ 98 h 170"/>
                <a:gd name="T66" fmla="*/ 74 w 284"/>
                <a:gd name="T67" fmla="*/ 90 h 170"/>
                <a:gd name="T68" fmla="*/ 70 w 284"/>
                <a:gd name="T69" fmla="*/ 86 h 170"/>
                <a:gd name="T70" fmla="*/ 64 w 284"/>
                <a:gd name="T71" fmla="*/ 86 h 170"/>
                <a:gd name="T72" fmla="*/ 60 w 284"/>
                <a:gd name="T73" fmla="*/ 86 h 170"/>
                <a:gd name="T74" fmla="*/ 56 w 284"/>
                <a:gd name="T75" fmla="*/ 86 h 170"/>
                <a:gd name="T76" fmla="*/ 46 w 284"/>
                <a:gd name="T77" fmla="*/ 72 h 170"/>
                <a:gd name="T78" fmla="*/ 42 w 284"/>
                <a:gd name="T79" fmla="*/ 68 h 170"/>
                <a:gd name="T80" fmla="*/ 36 w 284"/>
                <a:gd name="T81" fmla="*/ 68 h 170"/>
                <a:gd name="T82" fmla="*/ 32 w 284"/>
                <a:gd name="T83" fmla="*/ 66 h 170"/>
                <a:gd name="T84" fmla="*/ 30 w 284"/>
                <a:gd name="T85" fmla="*/ 62 h 170"/>
                <a:gd name="T86" fmla="*/ 24 w 284"/>
                <a:gd name="T87" fmla="*/ 60 h 170"/>
                <a:gd name="T88" fmla="*/ 20 w 284"/>
                <a:gd name="T89" fmla="*/ 56 h 170"/>
                <a:gd name="T90" fmla="*/ 20 w 284"/>
                <a:gd name="T91" fmla="*/ 50 h 170"/>
                <a:gd name="T92" fmla="*/ 6 w 284"/>
                <a:gd name="T93" fmla="*/ 40 h 170"/>
                <a:gd name="T94" fmla="*/ 2 w 284"/>
                <a:gd name="T95" fmla="*/ 36 h 170"/>
                <a:gd name="T96" fmla="*/ 2 w 284"/>
                <a:gd name="T97" fmla="*/ 30 h 170"/>
                <a:gd name="T98" fmla="*/ 4 w 284"/>
                <a:gd name="T99" fmla="*/ 26 h 170"/>
                <a:gd name="T100" fmla="*/ 0 w 284"/>
                <a:gd name="T101" fmla="*/ 18 h 170"/>
                <a:gd name="T102" fmla="*/ 58 w 284"/>
                <a:gd name="T103" fmla="*/ 0 h 170"/>
                <a:gd name="T104" fmla="*/ 284 w 284"/>
                <a:gd name="T10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4" h="170">
                  <a:moveTo>
                    <a:pt x="284" y="2"/>
                  </a:moveTo>
                  <a:lnTo>
                    <a:pt x="282" y="170"/>
                  </a:lnTo>
                  <a:lnTo>
                    <a:pt x="282" y="170"/>
                  </a:lnTo>
                  <a:lnTo>
                    <a:pt x="280" y="168"/>
                  </a:lnTo>
                  <a:lnTo>
                    <a:pt x="278" y="168"/>
                  </a:lnTo>
                  <a:lnTo>
                    <a:pt x="278" y="166"/>
                  </a:lnTo>
                  <a:lnTo>
                    <a:pt x="276" y="166"/>
                  </a:lnTo>
                  <a:lnTo>
                    <a:pt x="272" y="164"/>
                  </a:lnTo>
                  <a:lnTo>
                    <a:pt x="270" y="164"/>
                  </a:lnTo>
                  <a:lnTo>
                    <a:pt x="266" y="160"/>
                  </a:lnTo>
                  <a:lnTo>
                    <a:pt x="266" y="156"/>
                  </a:lnTo>
                  <a:lnTo>
                    <a:pt x="264" y="150"/>
                  </a:lnTo>
                  <a:lnTo>
                    <a:pt x="264" y="148"/>
                  </a:lnTo>
                  <a:lnTo>
                    <a:pt x="262" y="146"/>
                  </a:lnTo>
                  <a:lnTo>
                    <a:pt x="260" y="144"/>
                  </a:lnTo>
                  <a:lnTo>
                    <a:pt x="260" y="144"/>
                  </a:lnTo>
                  <a:lnTo>
                    <a:pt x="260" y="142"/>
                  </a:lnTo>
                  <a:lnTo>
                    <a:pt x="260" y="142"/>
                  </a:lnTo>
                  <a:lnTo>
                    <a:pt x="258" y="142"/>
                  </a:lnTo>
                  <a:lnTo>
                    <a:pt x="258" y="142"/>
                  </a:lnTo>
                  <a:lnTo>
                    <a:pt x="256" y="144"/>
                  </a:lnTo>
                  <a:lnTo>
                    <a:pt x="254" y="144"/>
                  </a:lnTo>
                  <a:lnTo>
                    <a:pt x="238" y="144"/>
                  </a:lnTo>
                  <a:lnTo>
                    <a:pt x="236" y="144"/>
                  </a:lnTo>
                  <a:lnTo>
                    <a:pt x="234" y="144"/>
                  </a:lnTo>
                  <a:lnTo>
                    <a:pt x="230" y="144"/>
                  </a:lnTo>
                  <a:lnTo>
                    <a:pt x="228" y="144"/>
                  </a:lnTo>
                  <a:lnTo>
                    <a:pt x="226" y="142"/>
                  </a:lnTo>
                  <a:lnTo>
                    <a:pt x="220" y="142"/>
                  </a:lnTo>
                  <a:lnTo>
                    <a:pt x="218" y="142"/>
                  </a:lnTo>
                  <a:lnTo>
                    <a:pt x="216" y="142"/>
                  </a:lnTo>
                  <a:lnTo>
                    <a:pt x="214" y="142"/>
                  </a:lnTo>
                  <a:lnTo>
                    <a:pt x="212" y="142"/>
                  </a:lnTo>
                  <a:lnTo>
                    <a:pt x="210" y="142"/>
                  </a:lnTo>
                  <a:lnTo>
                    <a:pt x="208" y="140"/>
                  </a:lnTo>
                  <a:lnTo>
                    <a:pt x="208" y="140"/>
                  </a:lnTo>
                  <a:lnTo>
                    <a:pt x="208" y="138"/>
                  </a:lnTo>
                  <a:lnTo>
                    <a:pt x="208" y="138"/>
                  </a:lnTo>
                  <a:lnTo>
                    <a:pt x="206" y="138"/>
                  </a:lnTo>
                  <a:lnTo>
                    <a:pt x="206" y="138"/>
                  </a:lnTo>
                  <a:lnTo>
                    <a:pt x="204" y="138"/>
                  </a:lnTo>
                  <a:lnTo>
                    <a:pt x="204" y="138"/>
                  </a:lnTo>
                  <a:lnTo>
                    <a:pt x="202" y="138"/>
                  </a:lnTo>
                  <a:lnTo>
                    <a:pt x="202" y="140"/>
                  </a:lnTo>
                  <a:lnTo>
                    <a:pt x="202" y="140"/>
                  </a:lnTo>
                  <a:lnTo>
                    <a:pt x="198" y="142"/>
                  </a:lnTo>
                  <a:lnTo>
                    <a:pt x="196" y="142"/>
                  </a:lnTo>
                  <a:lnTo>
                    <a:pt x="194" y="142"/>
                  </a:lnTo>
                  <a:lnTo>
                    <a:pt x="192" y="142"/>
                  </a:lnTo>
                  <a:lnTo>
                    <a:pt x="188" y="140"/>
                  </a:lnTo>
                  <a:lnTo>
                    <a:pt x="186" y="140"/>
                  </a:lnTo>
                  <a:lnTo>
                    <a:pt x="186" y="138"/>
                  </a:lnTo>
                  <a:lnTo>
                    <a:pt x="182" y="140"/>
                  </a:lnTo>
                  <a:lnTo>
                    <a:pt x="178" y="142"/>
                  </a:lnTo>
                  <a:lnTo>
                    <a:pt x="176" y="142"/>
                  </a:lnTo>
                  <a:lnTo>
                    <a:pt x="172" y="142"/>
                  </a:lnTo>
                  <a:lnTo>
                    <a:pt x="172" y="142"/>
                  </a:lnTo>
                  <a:lnTo>
                    <a:pt x="170" y="142"/>
                  </a:lnTo>
                  <a:lnTo>
                    <a:pt x="168" y="140"/>
                  </a:lnTo>
                  <a:lnTo>
                    <a:pt x="166" y="138"/>
                  </a:lnTo>
                  <a:lnTo>
                    <a:pt x="164" y="138"/>
                  </a:lnTo>
                  <a:lnTo>
                    <a:pt x="162" y="136"/>
                  </a:lnTo>
                  <a:lnTo>
                    <a:pt x="154" y="134"/>
                  </a:lnTo>
                  <a:lnTo>
                    <a:pt x="152" y="132"/>
                  </a:lnTo>
                  <a:lnTo>
                    <a:pt x="150" y="132"/>
                  </a:lnTo>
                  <a:lnTo>
                    <a:pt x="148" y="130"/>
                  </a:lnTo>
                  <a:lnTo>
                    <a:pt x="146" y="128"/>
                  </a:lnTo>
                  <a:lnTo>
                    <a:pt x="146" y="126"/>
                  </a:lnTo>
                  <a:lnTo>
                    <a:pt x="144" y="126"/>
                  </a:lnTo>
                  <a:lnTo>
                    <a:pt x="142" y="124"/>
                  </a:lnTo>
                  <a:lnTo>
                    <a:pt x="142" y="124"/>
                  </a:lnTo>
                  <a:lnTo>
                    <a:pt x="140" y="120"/>
                  </a:lnTo>
                  <a:lnTo>
                    <a:pt x="140" y="120"/>
                  </a:lnTo>
                  <a:lnTo>
                    <a:pt x="134" y="120"/>
                  </a:lnTo>
                  <a:lnTo>
                    <a:pt x="132" y="120"/>
                  </a:lnTo>
                  <a:lnTo>
                    <a:pt x="130" y="120"/>
                  </a:lnTo>
                  <a:lnTo>
                    <a:pt x="128" y="120"/>
                  </a:lnTo>
                  <a:lnTo>
                    <a:pt x="120" y="116"/>
                  </a:lnTo>
                  <a:lnTo>
                    <a:pt x="118" y="114"/>
                  </a:lnTo>
                  <a:lnTo>
                    <a:pt x="116" y="114"/>
                  </a:lnTo>
                  <a:lnTo>
                    <a:pt x="116" y="112"/>
                  </a:lnTo>
                  <a:lnTo>
                    <a:pt x="116" y="112"/>
                  </a:lnTo>
                  <a:lnTo>
                    <a:pt x="114" y="110"/>
                  </a:lnTo>
                  <a:lnTo>
                    <a:pt x="114" y="106"/>
                  </a:lnTo>
                  <a:lnTo>
                    <a:pt x="112" y="106"/>
                  </a:lnTo>
                  <a:lnTo>
                    <a:pt x="112" y="106"/>
                  </a:lnTo>
                  <a:lnTo>
                    <a:pt x="112" y="104"/>
                  </a:lnTo>
                  <a:lnTo>
                    <a:pt x="106" y="102"/>
                  </a:lnTo>
                  <a:lnTo>
                    <a:pt x="104" y="102"/>
                  </a:lnTo>
                  <a:lnTo>
                    <a:pt x="104" y="98"/>
                  </a:lnTo>
                  <a:lnTo>
                    <a:pt x="100" y="94"/>
                  </a:lnTo>
                  <a:lnTo>
                    <a:pt x="98" y="94"/>
                  </a:lnTo>
                  <a:lnTo>
                    <a:pt x="96" y="96"/>
                  </a:lnTo>
                  <a:lnTo>
                    <a:pt x="90" y="94"/>
                  </a:lnTo>
                  <a:lnTo>
                    <a:pt x="88" y="96"/>
                  </a:lnTo>
                  <a:lnTo>
                    <a:pt x="88" y="96"/>
                  </a:lnTo>
                  <a:lnTo>
                    <a:pt x="86" y="98"/>
                  </a:lnTo>
                  <a:lnTo>
                    <a:pt x="86" y="98"/>
                  </a:lnTo>
                  <a:lnTo>
                    <a:pt x="84" y="98"/>
                  </a:lnTo>
                  <a:lnTo>
                    <a:pt x="78" y="92"/>
                  </a:lnTo>
                  <a:lnTo>
                    <a:pt x="76" y="92"/>
                  </a:lnTo>
                  <a:lnTo>
                    <a:pt x="74" y="90"/>
                  </a:lnTo>
                  <a:lnTo>
                    <a:pt x="72" y="90"/>
                  </a:lnTo>
                  <a:lnTo>
                    <a:pt x="72" y="88"/>
                  </a:lnTo>
                  <a:lnTo>
                    <a:pt x="70" y="86"/>
                  </a:lnTo>
                  <a:lnTo>
                    <a:pt x="68" y="86"/>
                  </a:lnTo>
                  <a:lnTo>
                    <a:pt x="66" y="86"/>
                  </a:lnTo>
                  <a:lnTo>
                    <a:pt x="64" y="86"/>
                  </a:lnTo>
                  <a:lnTo>
                    <a:pt x="62" y="86"/>
                  </a:lnTo>
                  <a:lnTo>
                    <a:pt x="62" y="86"/>
                  </a:lnTo>
                  <a:lnTo>
                    <a:pt x="60" y="86"/>
                  </a:lnTo>
                  <a:lnTo>
                    <a:pt x="60" y="86"/>
                  </a:lnTo>
                  <a:lnTo>
                    <a:pt x="58" y="86"/>
                  </a:lnTo>
                  <a:lnTo>
                    <a:pt x="56" y="86"/>
                  </a:lnTo>
                  <a:lnTo>
                    <a:pt x="56" y="84"/>
                  </a:lnTo>
                  <a:lnTo>
                    <a:pt x="52" y="82"/>
                  </a:lnTo>
                  <a:lnTo>
                    <a:pt x="46" y="72"/>
                  </a:lnTo>
                  <a:lnTo>
                    <a:pt x="44" y="70"/>
                  </a:lnTo>
                  <a:lnTo>
                    <a:pt x="42" y="68"/>
                  </a:lnTo>
                  <a:lnTo>
                    <a:pt x="42" y="68"/>
                  </a:lnTo>
                  <a:lnTo>
                    <a:pt x="38" y="70"/>
                  </a:lnTo>
                  <a:lnTo>
                    <a:pt x="38" y="70"/>
                  </a:lnTo>
                  <a:lnTo>
                    <a:pt x="36" y="68"/>
                  </a:lnTo>
                  <a:lnTo>
                    <a:pt x="34" y="68"/>
                  </a:lnTo>
                  <a:lnTo>
                    <a:pt x="34" y="68"/>
                  </a:lnTo>
                  <a:lnTo>
                    <a:pt x="32" y="66"/>
                  </a:lnTo>
                  <a:lnTo>
                    <a:pt x="32" y="66"/>
                  </a:lnTo>
                  <a:lnTo>
                    <a:pt x="32" y="64"/>
                  </a:lnTo>
                  <a:lnTo>
                    <a:pt x="30" y="62"/>
                  </a:lnTo>
                  <a:lnTo>
                    <a:pt x="28" y="62"/>
                  </a:lnTo>
                  <a:lnTo>
                    <a:pt x="26" y="62"/>
                  </a:lnTo>
                  <a:lnTo>
                    <a:pt x="24" y="60"/>
                  </a:lnTo>
                  <a:lnTo>
                    <a:pt x="22" y="58"/>
                  </a:lnTo>
                  <a:lnTo>
                    <a:pt x="22" y="58"/>
                  </a:lnTo>
                  <a:lnTo>
                    <a:pt x="20" y="56"/>
                  </a:lnTo>
                  <a:lnTo>
                    <a:pt x="22" y="54"/>
                  </a:lnTo>
                  <a:lnTo>
                    <a:pt x="22" y="52"/>
                  </a:lnTo>
                  <a:lnTo>
                    <a:pt x="20" y="50"/>
                  </a:lnTo>
                  <a:lnTo>
                    <a:pt x="18" y="48"/>
                  </a:lnTo>
                  <a:lnTo>
                    <a:pt x="16" y="46"/>
                  </a:lnTo>
                  <a:lnTo>
                    <a:pt x="6" y="40"/>
                  </a:lnTo>
                  <a:lnTo>
                    <a:pt x="4" y="38"/>
                  </a:lnTo>
                  <a:lnTo>
                    <a:pt x="4" y="36"/>
                  </a:lnTo>
                  <a:lnTo>
                    <a:pt x="2" y="36"/>
                  </a:lnTo>
                  <a:lnTo>
                    <a:pt x="2" y="34"/>
                  </a:lnTo>
                  <a:lnTo>
                    <a:pt x="2" y="32"/>
                  </a:lnTo>
                  <a:lnTo>
                    <a:pt x="2" y="30"/>
                  </a:lnTo>
                  <a:lnTo>
                    <a:pt x="2" y="30"/>
                  </a:lnTo>
                  <a:lnTo>
                    <a:pt x="4" y="28"/>
                  </a:lnTo>
                  <a:lnTo>
                    <a:pt x="4" y="26"/>
                  </a:lnTo>
                  <a:lnTo>
                    <a:pt x="4" y="24"/>
                  </a:lnTo>
                  <a:lnTo>
                    <a:pt x="2" y="20"/>
                  </a:lnTo>
                  <a:lnTo>
                    <a:pt x="0" y="18"/>
                  </a:lnTo>
                  <a:lnTo>
                    <a:pt x="2" y="4"/>
                  </a:lnTo>
                  <a:lnTo>
                    <a:pt x="0" y="2"/>
                  </a:lnTo>
                  <a:lnTo>
                    <a:pt x="58" y="0"/>
                  </a:lnTo>
                  <a:lnTo>
                    <a:pt x="66" y="2"/>
                  </a:lnTo>
                  <a:lnTo>
                    <a:pt x="284" y="2"/>
                  </a:lnTo>
                  <a:lnTo>
                    <a:pt x="284" y="2"/>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37" name="Freeform 49"/>
            <p:cNvSpPr>
              <a:spLocks/>
            </p:cNvSpPr>
            <p:nvPr/>
          </p:nvSpPr>
          <p:spPr bwMode="auto">
            <a:xfrm>
              <a:off x="2478" y="2704"/>
              <a:ext cx="336" cy="240"/>
            </a:xfrm>
            <a:custGeom>
              <a:avLst/>
              <a:gdLst>
                <a:gd name="T0" fmla="*/ 10 w 336"/>
                <a:gd name="T1" fmla="*/ 76 h 240"/>
                <a:gd name="T2" fmla="*/ 0 w 336"/>
                <a:gd name="T3" fmla="*/ 64 h 240"/>
                <a:gd name="T4" fmla="*/ 14 w 336"/>
                <a:gd name="T5" fmla="*/ 62 h 240"/>
                <a:gd name="T6" fmla="*/ 30 w 336"/>
                <a:gd name="T7" fmla="*/ 58 h 240"/>
                <a:gd name="T8" fmla="*/ 40 w 336"/>
                <a:gd name="T9" fmla="*/ 62 h 240"/>
                <a:gd name="T10" fmla="*/ 42 w 336"/>
                <a:gd name="T11" fmla="*/ 66 h 240"/>
                <a:gd name="T12" fmla="*/ 48 w 336"/>
                <a:gd name="T13" fmla="*/ 64 h 240"/>
                <a:gd name="T14" fmla="*/ 70 w 336"/>
                <a:gd name="T15" fmla="*/ 48 h 240"/>
                <a:gd name="T16" fmla="*/ 78 w 336"/>
                <a:gd name="T17" fmla="*/ 42 h 240"/>
                <a:gd name="T18" fmla="*/ 80 w 336"/>
                <a:gd name="T19" fmla="*/ 36 h 240"/>
                <a:gd name="T20" fmla="*/ 82 w 336"/>
                <a:gd name="T21" fmla="*/ 28 h 240"/>
                <a:gd name="T22" fmla="*/ 88 w 336"/>
                <a:gd name="T23" fmla="*/ 14 h 240"/>
                <a:gd name="T24" fmla="*/ 96 w 336"/>
                <a:gd name="T25" fmla="*/ 2 h 240"/>
                <a:gd name="T26" fmla="*/ 106 w 336"/>
                <a:gd name="T27" fmla="*/ 10 h 240"/>
                <a:gd name="T28" fmla="*/ 114 w 336"/>
                <a:gd name="T29" fmla="*/ 14 h 240"/>
                <a:gd name="T30" fmla="*/ 118 w 336"/>
                <a:gd name="T31" fmla="*/ 14 h 240"/>
                <a:gd name="T32" fmla="*/ 126 w 336"/>
                <a:gd name="T33" fmla="*/ 16 h 240"/>
                <a:gd name="T34" fmla="*/ 132 w 336"/>
                <a:gd name="T35" fmla="*/ 20 h 240"/>
                <a:gd name="T36" fmla="*/ 142 w 336"/>
                <a:gd name="T37" fmla="*/ 24 h 240"/>
                <a:gd name="T38" fmla="*/ 152 w 336"/>
                <a:gd name="T39" fmla="*/ 22 h 240"/>
                <a:gd name="T40" fmla="*/ 160 w 336"/>
                <a:gd name="T41" fmla="*/ 30 h 240"/>
                <a:gd name="T42" fmla="*/ 168 w 336"/>
                <a:gd name="T43" fmla="*/ 34 h 240"/>
                <a:gd name="T44" fmla="*/ 170 w 336"/>
                <a:gd name="T45" fmla="*/ 42 h 240"/>
                <a:gd name="T46" fmla="*/ 184 w 336"/>
                <a:gd name="T47" fmla="*/ 48 h 240"/>
                <a:gd name="T48" fmla="*/ 194 w 336"/>
                <a:gd name="T49" fmla="*/ 48 h 240"/>
                <a:gd name="T50" fmla="*/ 200 w 336"/>
                <a:gd name="T51" fmla="*/ 54 h 240"/>
                <a:gd name="T52" fmla="*/ 206 w 336"/>
                <a:gd name="T53" fmla="*/ 60 h 240"/>
                <a:gd name="T54" fmla="*/ 220 w 336"/>
                <a:gd name="T55" fmla="*/ 66 h 240"/>
                <a:gd name="T56" fmla="*/ 226 w 336"/>
                <a:gd name="T57" fmla="*/ 70 h 240"/>
                <a:gd name="T58" fmla="*/ 240 w 336"/>
                <a:gd name="T59" fmla="*/ 66 h 240"/>
                <a:gd name="T60" fmla="*/ 248 w 336"/>
                <a:gd name="T61" fmla="*/ 70 h 240"/>
                <a:gd name="T62" fmla="*/ 256 w 336"/>
                <a:gd name="T63" fmla="*/ 68 h 240"/>
                <a:gd name="T64" fmla="*/ 260 w 336"/>
                <a:gd name="T65" fmla="*/ 66 h 240"/>
                <a:gd name="T66" fmla="*/ 262 w 336"/>
                <a:gd name="T67" fmla="*/ 68 h 240"/>
                <a:gd name="T68" fmla="*/ 268 w 336"/>
                <a:gd name="T69" fmla="*/ 70 h 240"/>
                <a:gd name="T70" fmla="*/ 280 w 336"/>
                <a:gd name="T71" fmla="*/ 70 h 240"/>
                <a:gd name="T72" fmla="*/ 290 w 336"/>
                <a:gd name="T73" fmla="*/ 72 h 240"/>
                <a:gd name="T74" fmla="*/ 312 w 336"/>
                <a:gd name="T75" fmla="*/ 70 h 240"/>
                <a:gd name="T76" fmla="*/ 314 w 336"/>
                <a:gd name="T77" fmla="*/ 72 h 240"/>
                <a:gd name="T78" fmla="*/ 318 w 336"/>
                <a:gd name="T79" fmla="*/ 78 h 240"/>
                <a:gd name="T80" fmla="*/ 326 w 336"/>
                <a:gd name="T81" fmla="*/ 92 h 240"/>
                <a:gd name="T82" fmla="*/ 334 w 336"/>
                <a:gd name="T83" fmla="*/ 96 h 240"/>
                <a:gd name="T84" fmla="*/ 326 w 336"/>
                <a:gd name="T85" fmla="*/ 106 h 240"/>
                <a:gd name="T86" fmla="*/ 312 w 336"/>
                <a:gd name="T87" fmla="*/ 110 h 240"/>
                <a:gd name="T88" fmla="*/ 300 w 336"/>
                <a:gd name="T89" fmla="*/ 114 h 240"/>
                <a:gd name="T90" fmla="*/ 284 w 336"/>
                <a:gd name="T91" fmla="*/ 120 h 240"/>
                <a:gd name="T92" fmla="*/ 274 w 336"/>
                <a:gd name="T93" fmla="*/ 122 h 240"/>
                <a:gd name="T94" fmla="*/ 274 w 336"/>
                <a:gd name="T95" fmla="*/ 142 h 240"/>
                <a:gd name="T96" fmla="*/ 262 w 336"/>
                <a:gd name="T97" fmla="*/ 148 h 240"/>
                <a:gd name="T98" fmla="*/ 242 w 336"/>
                <a:gd name="T99" fmla="*/ 174 h 240"/>
                <a:gd name="T100" fmla="*/ 230 w 336"/>
                <a:gd name="T101" fmla="*/ 184 h 240"/>
                <a:gd name="T102" fmla="*/ 222 w 336"/>
                <a:gd name="T103" fmla="*/ 240 h 240"/>
                <a:gd name="T104" fmla="*/ 2 w 336"/>
                <a:gd name="T105" fmla="*/ 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6" h="240">
                  <a:moveTo>
                    <a:pt x="2" y="80"/>
                  </a:moveTo>
                  <a:lnTo>
                    <a:pt x="6" y="80"/>
                  </a:lnTo>
                  <a:lnTo>
                    <a:pt x="10" y="78"/>
                  </a:lnTo>
                  <a:lnTo>
                    <a:pt x="10" y="76"/>
                  </a:lnTo>
                  <a:lnTo>
                    <a:pt x="10" y="74"/>
                  </a:lnTo>
                  <a:lnTo>
                    <a:pt x="2" y="68"/>
                  </a:lnTo>
                  <a:lnTo>
                    <a:pt x="0" y="66"/>
                  </a:lnTo>
                  <a:lnTo>
                    <a:pt x="0" y="64"/>
                  </a:lnTo>
                  <a:lnTo>
                    <a:pt x="2" y="64"/>
                  </a:lnTo>
                  <a:lnTo>
                    <a:pt x="4" y="64"/>
                  </a:lnTo>
                  <a:lnTo>
                    <a:pt x="8" y="64"/>
                  </a:lnTo>
                  <a:lnTo>
                    <a:pt x="14" y="62"/>
                  </a:lnTo>
                  <a:lnTo>
                    <a:pt x="18" y="62"/>
                  </a:lnTo>
                  <a:lnTo>
                    <a:pt x="22" y="60"/>
                  </a:lnTo>
                  <a:lnTo>
                    <a:pt x="26" y="58"/>
                  </a:lnTo>
                  <a:lnTo>
                    <a:pt x="30" y="58"/>
                  </a:lnTo>
                  <a:lnTo>
                    <a:pt x="34" y="58"/>
                  </a:lnTo>
                  <a:lnTo>
                    <a:pt x="36" y="58"/>
                  </a:lnTo>
                  <a:lnTo>
                    <a:pt x="38" y="60"/>
                  </a:lnTo>
                  <a:lnTo>
                    <a:pt x="40" y="62"/>
                  </a:lnTo>
                  <a:lnTo>
                    <a:pt x="40" y="62"/>
                  </a:lnTo>
                  <a:lnTo>
                    <a:pt x="40" y="64"/>
                  </a:lnTo>
                  <a:lnTo>
                    <a:pt x="42" y="66"/>
                  </a:lnTo>
                  <a:lnTo>
                    <a:pt x="42" y="66"/>
                  </a:lnTo>
                  <a:lnTo>
                    <a:pt x="44" y="66"/>
                  </a:lnTo>
                  <a:lnTo>
                    <a:pt x="46" y="66"/>
                  </a:lnTo>
                  <a:lnTo>
                    <a:pt x="48" y="66"/>
                  </a:lnTo>
                  <a:lnTo>
                    <a:pt x="48" y="64"/>
                  </a:lnTo>
                  <a:lnTo>
                    <a:pt x="52" y="64"/>
                  </a:lnTo>
                  <a:lnTo>
                    <a:pt x="58" y="60"/>
                  </a:lnTo>
                  <a:lnTo>
                    <a:pt x="64" y="56"/>
                  </a:lnTo>
                  <a:lnTo>
                    <a:pt x="70" y="48"/>
                  </a:lnTo>
                  <a:lnTo>
                    <a:pt x="72" y="46"/>
                  </a:lnTo>
                  <a:lnTo>
                    <a:pt x="72" y="44"/>
                  </a:lnTo>
                  <a:lnTo>
                    <a:pt x="76" y="44"/>
                  </a:lnTo>
                  <a:lnTo>
                    <a:pt x="78" y="42"/>
                  </a:lnTo>
                  <a:lnTo>
                    <a:pt x="78" y="42"/>
                  </a:lnTo>
                  <a:lnTo>
                    <a:pt x="78" y="40"/>
                  </a:lnTo>
                  <a:lnTo>
                    <a:pt x="78" y="36"/>
                  </a:lnTo>
                  <a:lnTo>
                    <a:pt x="80" y="36"/>
                  </a:lnTo>
                  <a:lnTo>
                    <a:pt x="82" y="32"/>
                  </a:lnTo>
                  <a:lnTo>
                    <a:pt x="82" y="30"/>
                  </a:lnTo>
                  <a:lnTo>
                    <a:pt x="82" y="30"/>
                  </a:lnTo>
                  <a:lnTo>
                    <a:pt x="82" y="28"/>
                  </a:lnTo>
                  <a:lnTo>
                    <a:pt x="82" y="26"/>
                  </a:lnTo>
                  <a:lnTo>
                    <a:pt x="82" y="24"/>
                  </a:lnTo>
                  <a:lnTo>
                    <a:pt x="82" y="22"/>
                  </a:lnTo>
                  <a:lnTo>
                    <a:pt x="88" y="14"/>
                  </a:lnTo>
                  <a:lnTo>
                    <a:pt x="90" y="10"/>
                  </a:lnTo>
                  <a:lnTo>
                    <a:pt x="92" y="8"/>
                  </a:lnTo>
                  <a:lnTo>
                    <a:pt x="94" y="4"/>
                  </a:lnTo>
                  <a:lnTo>
                    <a:pt x="96" y="2"/>
                  </a:lnTo>
                  <a:lnTo>
                    <a:pt x="98" y="0"/>
                  </a:lnTo>
                  <a:lnTo>
                    <a:pt x="100" y="0"/>
                  </a:lnTo>
                  <a:lnTo>
                    <a:pt x="104" y="8"/>
                  </a:lnTo>
                  <a:lnTo>
                    <a:pt x="106" y="10"/>
                  </a:lnTo>
                  <a:lnTo>
                    <a:pt x="110" y="12"/>
                  </a:lnTo>
                  <a:lnTo>
                    <a:pt x="110" y="14"/>
                  </a:lnTo>
                  <a:lnTo>
                    <a:pt x="112" y="14"/>
                  </a:lnTo>
                  <a:lnTo>
                    <a:pt x="114" y="14"/>
                  </a:lnTo>
                  <a:lnTo>
                    <a:pt x="114" y="14"/>
                  </a:lnTo>
                  <a:lnTo>
                    <a:pt x="116" y="14"/>
                  </a:lnTo>
                  <a:lnTo>
                    <a:pt x="116" y="14"/>
                  </a:lnTo>
                  <a:lnTo>
                    <a:pt x="118" y="14"/>
                  </a:lnTo>
                  <a:lnTo>
                    <a:pt x="120" y="14"/>
                  </a:lnTo>
                  <a:lnTo>
                    <a:pt x="122" y="14"/>
                  </a:lnTo>
                  <a:lnTo>
                    <a:pt x="124" y="14"/>
                  </a:lnTo>
                  <a:lnTo>
                    <a:pt x="126" y="16"/>
                  </a:lnTo>
                  <a:lnTo>
                    <a:pt x="126" y="18"/>
                  </a:lnTo>
                  <a:lnTo>
                    <a:pt x="128" y="18"/>
                  </a:lnTo>
                  <a:lnTo>
                    <a:pt x="130" y="20"/>
                  </a:lnTo>
                  <a:lnTo>
                    <a:pt x="132" y="20"/>
                  </a:lnTo>
                  <a:lnTo>
                    <a:pt x="138" y="26"/>
                  </a:lnTo>
                  <a:lnTo>
                    <a:pt x="140" y="26"/>
                  </a:lnTo>
                  <a:lnTo>
                    <a:pt x="140" y="26"/>
                  </a:lnTo>
                  <a:lnTo>
                    <a:pt x="142" y="24"/>
                  </a:lnTo>
                  <a:lnTo>
                    <a:pt x="142" y="24"/>
                  </a:lnTo>
                  <a:lnTo>
                    <a:pt x="144" y="22"/>
                  </a:lnTo>
                  <a:lnTo>
                    <a:pt x="150" y="24"/>
                  </a:lnTo>
                  <a:lnTo>
                    <a:pt x="152" y="22"/>
                  </a:lnTo>
                  <a:lnTo>
                    <a:pt x="154" y="22"/>
                  </a:lnTo>
                  <a:lnTo>
                    <a:pt x="158" y="26"/>
                  </a:lnTo>
                  <a:lnTo>
                    <a:pt x="158" y="30"/>
                  </a:lnTo>
                  <a:lnTo>
                    <a:pt x="160" y="30"/>
                  </a:lnTo>
                  <a:lnTo>
                    <a:pt x="166" y="32"/>
                  </a:lnTo>
                  <a:lnTo>
                    <a:pt x="166" y="34"/>
                  </a:lnTo>
                  <a:lnTo>
                    <a:pt x="166" y="34"/>
                  </a:lnTo>
                  <a:lnTo>
                    <a:pt x="168" y="34"/>
                  </a:lnTo>
                  <a:lnTo>
                    <a:pt x="168" y="38"/>
                  </a:lnTo>
                  <a:lnTo>
                    <a:pt x="170" y="40"/>
                  </a:lnTo>
                  <a:lnTo>
                    <a:pt x="170" y="40"/>
                  </a:lnTo>
                  <a:lnTo>
                    <a:pt x="170" y="42"/>
                  </a:lnTo>
                  <a:lnTo>
                    <a:pt x="172" y="42"/>
                  </a:lnTo>
                  <a:lnTo>
                    <a:pt x="174" y="44"/>
                  </a:lnTo>
                  <a:lnTo>
                    <a:pt x="182" y="48"/>
                  </a:lnTo>
                  <a:lnTo>
                    <a:pt x="184" y="48"/>
                  </a:lnTo>
                  <a:lnTo>
                    <a:pt x="186" y="48"/>
                  </a:lnTo>
                  <a:lnTo>
                    <a:pt x="188" y="48"/>
                  </a:lnTo>
                  <a:lnTo>
                    <a:pt x="194" y="48"/>
                  </a:lnTo>
                  <a:lnTo>
                    <a:pt x="194" y="48"/>
                  </a:lnTo>
                  <a:lnTo>
                    <a:pt x="196" y="52"/>
                  </a:lnTo>
                  <a:lnTo>
                    <a:pt x="196" y="52"/>
                  </a:lnTo>
                  <a:lnTo>
                    <a:pt x="198" y="54"/>
                  </a:lnTo>
                  <a:lnTo>
                    <a:pt x="200" y="54"/>
                  </a:lnTo>
                  <a:lnTo>
                    <a:pt x="200" y="56"/>
                  </a:lnTo>
                  <a:lnTo>
                    <a:pt x="202" y="58"/>
                  </a:lnTo>
                  <a:lnTo>
                    <a:pt x="204" y="60"/>
                  </a:lnTo>
                  <a:lnTo>
                    <a:pt x="206" y="60"/>
                  </a:lnTo>
                  <a:lnTo>
                    <a:pt x="208" y="62"/>
                  </a:lnTo>
                  <a:lnTo>
                    <a:pt x="216" y="64"/>
                  </a:lnTo>
                  <a:lnTo>
                    <a:pt x="218" y="66"/>
                  </a:lnTo>
                  <a:lnTo>
                    <a:pt x="220" y="66"/>
                  </a:lnTo>
                  <a:lnTo>
                    <a:pt x="222" y="68"/>
                  </a:lnTo>
                  <a:lnTo>
                    <a:pt x="224" y="70"/>
                  </a:lnTo>
                  <a:lnTo>
                    <a:pt x="226" y="70"/>
                  </a:lnTo>
                  <a:lnTo>
                    <a:pt x="226" y="70"/>
                  </a:lnTo>
                  <a:lnTo>
                    <a:pt x="230" y="70"/>
                  </a:lnTo>
                  <a:lnTo>
                    <a:pt x="232" y="70"/>
                  </a:lnTo>
                  <a:lnTo>
                    <a:pt x="236" y="68"/>
                  </a:lnTo>
                  <a:lnTo>
                    <a:pt x="240" y="66"/>
                  </a:lnTo>
                  <a:lnTo>
                    <a:pt x="240" y="68"/>
                  </a:lnTo>
                  <a:lnTo>
                    <a:pt x="242" y="68"/>
                  </a:lnTo>
                  <a:lnTo>
                    <a:pt x="246" y="70"/>
                  </a:lnTo>
                  <a:lnTo>
                    <a:pt x="248" y="70"/>
                  </a:lnTo>
                  <a:lnTo>
                    <a:pt x="250" y="70"/>
                  </a:lnTo>
                  <a:lnTo>
                    <a:pt x="252" y="70"/>
                  </a:lnTo>
                  <a:lnTo>
                    <a:pt x="256" y="68"/>
                  </a:lnTo>
                  <a:lnTo>
                    <a:pt x="256" y="68"/>
                  </a:lnTo>
                  <a:lnTo>
                    <a:pt x="256" y="66"/>
                  </a:lnTo>
                  <a:lnTo>
                    <a:pt x="258" y="66"/>
                  </a:lnTo>
                  <a:lnTo>
                    <a:pt x="258" y="66"/>
                  </a:lnTo>
                  <a:lnTo>
                    <a:pt x="260" y="66"/>
                  </a:lnTo>
                  <a:lnTo>
                    <a:pt x="260" y="66"/>
                  </a:lnTo>
                  <a:lnTo>
                    <a:pt x="262" y="66"/>
                  </a:lnTo>
                  <a:lnTo>
                    <a:pt x="262" y="66"/>
                  </a:lnTo>
                  <a:lnTo>
                    <a:pt x="262" y="68"/>
                  </a:lnTo>
                  <a:lnTo>
                    <a:pt x="262" y="68"/>
                  </a:lnTo>
                  <a:lnTo>
                    <a:pt x="264" y="70"/>
                  </a:lnTo>
                  <a:lnTo>
                    <a:pt x="266" y="70"/>
                  </a:lnTo>
                  <a:lnTo>
                    <a:pt x="268" y="70"/>
                  </a:lnTo>
                  <a:lnTo>
                    <a:pt x="270" y="70"/>
                  </a:lnTo>
                  <a:lnTo>
                    <a:pt x="272" y="70"/>
                  </a:lnTo>
                  <a:lnTo>
                    <a:pt x="274" y="70"/>
                  </a:lnTo>
                  <a:lnTo>
                    <a:pt x="280" y="70"/>
                  </a:lnTo>
                  <a:lnTo>
                    <a:pt x="282" y="72"/>
                  </a:lnTo>
                  <a:lnTo>
                    <a:pt x="284" y="72"/>
                  </a:lnTo>
                  <a:lnTo>
                    <a:pt x="288" y="72"/>
                  </a:lnTo>
                  <a:lnTo>
                    <a:pt x="290" y="72"/>
                  </a:lnTo>
                  <a:lnTo>
                    <a:pt x="292" y="72"/>
                  </a:lnTo>
                  <a:lnTo>
                    <a:pt x="308" y="72"/>
                  </a:lnTo>
                  <a:lnTo>
                    <a:pt x="310" y="72"/>
                  </a:lnTo>
                  <a:lnTo>
                    <a:pt x="312" y="70"/>
                  </a:lnTo>
                  <a:lnTo>
                    <a:pt x="312" y="70"/>
                  </a:lnTo>
                  <a:lnTo>
                    <a:pt x="314" y="70"/>
                  </a:lnTo>
                  <a:lnTo>
                    <a:pt x="314" y="70"/>
                  </a:lnTo>
                  <a:lnTo>
                    <a:pt x="314" y="72"/>
                  </a:lnTo>
                  <a:lnTo>
                    <a:pt x="314" y="72"/>
                  </a:lnTo>
                  <a:lnTo>
                    <a:pt x="316" y="74"/>
                  </a:lnTo>
                  <a:lnTo>
                    <a:pt x="318" y="76"/>
                  </a:lnTo>
                  <a:lnTo>
                    <a:pt x="318" y="78"/>
                  </a:lnTo>
                  <a:lnTo>
                    <a:pt x="320" y="84"/>
                  </a:lnTo>
                  <a:lnTo>
                    <a:pt x="320" y="88"/>
                  </a:lnTo>
                  <a:lnTo>
                    <a:pt x="324" y="92"/>
                  </a:lnTo>
                  <a:lnTo>
                    <a:pt x="326" y="92"/>
                  </a:lnTo>
                  <a:lnTo>
                    <a:pt x="330" y="94"/>
                  </a:lnTo>
                  <a:lnTo>
                    <a:pt x="332" y="94"/>
                  </a:lnTo>
                  <a:lnTo>
                    <a:pt x="332" y="96"/>
                  </a:lnTo>
                  <a:lnTo>
                    <a:pt x="334" y="96"/>
                  </a:lnTo>
                  <a:lnTo>
                    <a:pt x="336" y="98"/>
                  </a:lnTo>
                  <a:lnTo>
                    <a:pt x="334" y="100"/>
                  </a:lnTo>
                  <a:lnTo>
                    <a:pt x="328" y="106"/>
                  </a:lnTo>
                  <a:lnTo>
                    <a:pt x="326" y="106"/>
                  </a:lnTo>
                  <a:lnTo>
                    <a:pt x="322" y="106"/>
                  </a:lnTo>
                  <a:lnTo>
                    <a:pt x="318" y="106"/>
                  </a:lnTo>
                  <a:lnTo>
                    <a:pt x="316" y="106"/>
                  </a:lnTo>
                  <a:lnTo>
                    <a:pt x="312" y="110"/>
                  </a:lnTo>
                  <a:lnTo>
                    <a:pt x="310" y="112"/>
                  </a:lnTo>
                  <a:lnTo>
                    <a:pt x="308" y="112"/>
                  </a:lnTo>
                  <a:lnTo>
                    <a:pt x="304" y="112"/>
                  </a:lnTo>
                  <a:lnTo>
                    <a:pt x="300" y="114"/>
                  </a:lnTo>
                  <a:lnTo>
                    <a:pt x="296" y="116"/>
                  </a:lnTo>
                  <a:lnTo>
                    <a:pt x="290" y="116"/>
                  </a:lnTo>
                  <a:lnTo>
                    <a:pt x="286" y="118"/>
                  </a:lnTo>
                  <a:lnTo>
                    <a:pt x="284" y="120"/>
                  </a:lnTo>
                  <a:lnTo>
                    <a:pt x="282" y="118"/>
                  </a:lnTo>
                  <a:lnTo>
                    <a:pt x="280" y="118"/>
                  </a:lnTo>
                  <a:lnTo>
                    <a:pt x="278" y="118"/>
                  </a:lnTo>
                  <a:lnTo>
                    <a:pt x="274" y="122"/>
                  </a:lnTo>
                  <a:lnTo>
                    <a:pt x="274" y="128"/>
                  </a:lnTo>
                  <a:lnTo>
                    <a:pt x="276" y="130"/>
                  </a:lnTo>
                  <a:lnTo>
                    <a:pt x="276" y="138"/>
                  </a:lnTo>
                  <a:lnTo>
                    <a:pt x="274" y="142"/>
                  </a:lnTo>
                  <a:lnTo>
                    <a:pt x="274" y="144"/>
                  </a:lnTo>
                  <a:lnTo>
                    <a:pt x="272" y="144"/>
                  </a:lnTo>
                  <a:lnTo>
                    <a:pt x="266" y="146"/>
                  </a:lnTo>
                  <a:lnTo>
                    <a:pt x="262" y="148"/>
                  </a:lnTo>
                  <a:lnTo>
                    <a:pt x="246" y="162"/>
                  </a:lnTo>
                  <a:lnTo>
                    <a:pt x="244" y="164"/>
                  </a:lnTo>
                  <a:lnTo>
                    <a:pt x="244" y="170"/>
                  </a:lnTo>
                  <a:lnTo>
                    <a:pt x="242" y="174"/>
                  </a:lnTo>
                  <a:lnTo>
                    <a:pt x="240" y="178"/>
                  </a:lnTo>
                  <a:lnTo>
                    <a:pt x="238" y="180"/>
                  </a:lnTo>
                  <a:lnTo>
                    <a:pt x="236" y="182"/>
                  </a:lnTo>
                  <a:lnTo>
                    <a:pt x="230" y="184"/>
                  </a:lnTo>
                  <a:lnTo>
                    <a:pt x="226" y="184"/>
                  </a:lnTo>
                  <a:lnTo>
                    <a:pt x="224" y="188"/>
                  </a:lnTo>
                  <a:lnTo>
                    <a:pt x="222" y="190"/>
                  </a:lnTo>
                  <a:lnTo>
                    <a:pt x="222" y="240"/>
                  </a:lnTo>
                  <a:lnTo>
                    <a:pt x="6" y="240"/>
                  </a:lnTo>
                  <a:lnTo>
                    <a:pt x="6" y="108"/>
                  </a:lnTo>
                  <a:lnTo>
                    <a:pt x="4" y="108"/>
                  </a:lnTo>
                  <a:lnTo>
                    <a:pt x="2" y="80"/>
                  </a:lnTo>
                  <a:lnTo>
                    <a:pt x="2" y="80"/>
                  </a:lnTo>
                  <a:lnTo>
                    <a:pt x="2" y="8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38" name="Freeform 50"/>
            <p:cNvSpPr>
              <a:spLocks/>
            </p:cNvSpPr>
            <p:nvPr/>
          </p:nvSpPr>
          <p:spPr bwMode="auto">
            <a:xfrm>
              <a:off x="2814" y="2710"/>
              <a:ext cx="221" cy="204"/>
            </a:xfrm>
            <a:custGeom>
              <a:avLst/>
              <a:gdLst>
                <a:gd name="T0" fmla="*/ 221 w 221"/>
                <a:gd name="T1" fmla="*/ 156 h 204"/>
                <a:gd name="T2" fmla="*/ 127 w 221"/>
                <a:gd name="T3" fmla="*/ 204 h 204"/>
                <a:gd name="T4" fmla="*/ 103 w 221"/>
                <a:gd name="T5" fmla="*/ 196 h 204"/>
                <a:gd name="T6" fmla="*/ 103 w 221"/>
                <a:gd name="T7" fmla="*/ 192 h 204"/>
                <a:gd name="T8" fmla="*/ 103 w 221"/>
                <a:gd name="T9" fmla="*/ 188 h 204"/>
                <a:gd name="T10" fmla="*/ 103 w 221"/>
                <a:gd name="T11" fmla="*/ 184 h 204"/>
                <a:gd name="T12" fmla="*/ 105 w 221"/>
                <a:gd name="T13" fmla="*/ 180 h 204"/>
                <a:gd name="T14" fmla="*/ 105 w 221"/>
                <a:gd name="T15" fmla="*/ 176 h 204"/>
                <a:gd name="T16" fmla="*/ 105 w 221"/>
                <a:gd name="T17" fmla="*/ 170 h 204"/>
                <a:gd name="T18" fmla="*/ 105 w 221"/>
                <a:gd name="T19" fmla="*/ 166 h 204"/>
                <a:gd name="T20" fmla="*/ 99 w 221"/>
                <a:gd name="T21" fmla="*/ 160 h 204"/>
                <a:gd name="T22" fmla="*/ 97 w 221"/>
                <a:gd name="T23" fmla="*/ 154 h 204"/>
                <a:gd name="T24" fmla="*/ 95 w 221"/>
                <a:gd name="T25" fmla="*/ 148 h 204"/>
                <a:gd name="T26" fmla="*/ 91 w 221"/>
                <a:gd name="T27" fmla="*/ 146 h 204"/>
                <a:gd name="T28" fmla="*/ 81 w 221"/>
                <a:gd name="T29" fmla="*/ 140 h 204"/>
                <a:gd name="T30" fmla="*/ 79 w 221"/>
                <a:gd name="T31" fmla="*/ 140 h 204"/>
                <a:gd name="T32" fmla="*/ 75 w 221"/>
                <a:gd name="T33" fmla="*/ 136 h 204"/>
                <a:gd name="T34" fmla="*/ 69 w 221"/>
                <a:gd name="T35" fmla="*/ 130 h 204"/>
                <a:gd name="T36" fmla="*/ 64 w 221"/>
                <a:gd name="T37" fmla="*/ 128 h 204"/>
                <a:gd name="T38" fmla="*/ 60 w 221"/>
                <a:gd name="T39" fmla="*/ 126 h 204"/>
                <a:gd name="T40" fmla="*/ 54 w 221"/>
                <a:gd name="T41" fmla="*/ 120 h 204"/>
                <a:gd name="T42" fmla="*/ 48 w 221"/>
                <a:gd name="T43" fmla="*/ 118 h 204"/>
                <a:gd name="T44" fmla="*/ 46 w 221"/>
                <a:gd name="T45" fmla="*/ 116 h 204"/>
                <a:gd name="T46" fmla="*/ 42 w 221"/>
                <a:gd name="T47" fmla="*/ 108 h 204"/>
                <a:gd name="T48" fmla="*/ 40 w 221"/>
                <a:gd name="T49" fmla="*/ 108 h 204"/>
                <a:gd name="T50" fmla="*/ 28 w 221"/>
                <a:gd name="T51" fmla="*/ 108 h 204"/>
                <a:gd name="T52" fmla="*/ 24 w 221"/>
                <a:gd name="T53" fmla="*/ 104 h 204"/>
                <a:gd name="T54" fmla="*/ 14 w 221"/>
                <a:gd name="T55" fmla="*/ 102 h 204"/>
                <a:gd name="T56" fmla="*/ 12 w 221"/>
                <a:gd name="T57" fmla="*/ 102 h 204"/>
                <a:gd name="T58" fmla="*/ 8 w 221"/>
                <a:gd name="T59" fmla="*/ 98 h 204"/>
                <a:gd name="T60" fmla="*/ 4 w 221"/>
                <a:gd name="T61" fmla="*/ 94 h 204"/>
                <a:gd name="T62" fmla="*/ 0 w 221"/>
                <a:gd name="T63" fmla="*/ 92 h 204"/>
                <a:gd name="T64" fmla="*/ 221 w 221"/>
                <a:gd name="T65" fmla="*/ 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204">
                  <a:moveTo>
                    <a:pt x="221" y="2"/>
                  </a:moveTo>
                  <a:lnTo>
                    <a:pt x="221" y="156"/>
                  </a:lnTo>
                  <a:lnTo>
                    <a:pt x="129" y="156"/>
                  </a:lnTo>
                  <a:lnTo>
                    <a:pt x="127" y="204"/>
                  </a:lnTo>
                  <a:lnTo>
                    <a:pt x="103" y="204"/>
                  </a:lnTo>
                  <a:lnTo>
                    <a:pt x="103" y="196"/>
                  </a:lnTo>
                  <a:lnTo>
                    <a:pt x="103" y="194"/>
                  </a:lnTo>
                  <a:lnTo>
                    <a:pt x="103" y="192"/>
                  </a:lnTo>
                  <a:lnTo>
                    <a:pt x="103" y="190"/>
                  </a:lnTo>
                  <a:lnTo>
                    <a:pt x="103" y="188"/>
                  </a:lnTo>
                  <a:lnTo>
                    <a:pt x="103" y="186"/>
                  </a:lnTo>
                  <a:lnTo>
                    <a:pt x="103" y="184"/>
                  </a:lnTo>
                  <a:lnTo>
                    <a:pt x="105" y="182"/>
                  </a:lnTo>
                  <a:lnTo>
                    <a:pt x="105" y="180"/>
                  </a:lnTo>
                  <a:lnTo>
                    <a:pt x="105" y="178"/>
                  </a:lnTo>
                  <a:lnTo>
                    <a:pt x="105" y="176"/>
                  </a:lnTo>
                  <a:lnTo>
                    <a:pt x="105" y="172"/>
                  </a:lnTo>
                  <a:lnTo>
                    <a:pt x="105" y="170"/>
                  </a:lnTo>
                  <a:lnTo>
                    <a:pt x="105" y="168"/>
                  </a:lnTo>
                  <a:lnTo>
                    <a:pt x="105" y="166"/>
                  </a:lnTo>
                  <a:lnTo>
                    <a:pt x="99" y="162"/>
                  </a:lnTo>
                  <a:lnTo>
                    <a:pt x="99" y="160"/>
                  </a:lnTo>
                  <a:lnTo>
                    <a:pt x="97" y="156"/>
                  </a:lnTo>
                  <a:lnTo>
                    <a:pt x="97" y="154"/>
                  </a:lnTo>
                  <a:lnTo>
                    <a:pt x="95" y="150"/>
                  </a:lnTo>
                  <a:lnTo>
                    <a:pt x="95" y="148"/>
                  </a:lnTo>
                  <a:lnTo>
                    <a:pt x="93" y="148"/>
                  </a:lnTo>
                  <a:lnTo>
                    <a:pt x="91" y="146"/>
                  </a:lnTo>
                  <a:lnTo>
                    <a:pt x="87" y="144"/>
                  </a:lnTo>
                  <a:lnTo>
                    <a:pt x="81" y="140"/>
                  </a:lnTo>
                  <a:lnTo>
                    <a:pt x="79" y="140"/>
                  </a:lnTo>
                  <a:lnTo>
                    <a:pt x="79" y="140"/>
                  </a:lnTo>
                  <a:lnTo>
                    <a:pt x="77" y="138"/>
                  </a:lnTo>
                  <a:lnTo>
                    <a:pt x="75" y="136"/>
                  </a:lnTo>
                  <a:lnTo>
                    <a:pt x="71" y="130"/>
                  </a:lnTo>
                  <a:lnTo>
                    <a:pt x="69" y="130"/>
                  </a:lnTo>
                  <a:lnTo>
                    <a:pt x="67" y="128"/>
                  </a:lnTo>
                  <a:lnTo>
                    <a:pt x="64" y="128"/>
                  </a:lnTo>
                  <a:lnTo>
                    <a:pt x="62" y="126"/>
                  </a:lnTo>
                  <a:lnTo>
                    <a:pt x="60" y="126"/>
                  </a:lnTo>
                  <a:lnTo>
                    <a:pt x="58" y="122"/>
                  </a:lnTo>
                  <a:lnTo>
                    <a:pt x="54" y="120"/>
                  </a:lnTo>
                  <a:lnTo>
                    <a:pt x="50" y="118"/>
                  </a:lnTo>
                  <a:lnTo>
                    <a:pt x="48" y="118"/>
                  </a:lnTo>
                  <a:lnTo>
                    <a:pt x="46" y="116"/>
                  </a:lnTo>
                  <a:lnTo>
                    <a:pt x="46" y="116"/>
                  </a:lnTo>
                  <a:lnTo>
                    <a:pt x="42" y="110"/>
                  </a:lnTo>
                  <a:lnTo>
                    <a:pt x="42" y="108"/>
                  </a:lnTo>
                  <a:lnTo>
                    <a:pt x="40" y="108"/>
                  </a:lnTo>
                  <a:lnTo>
                    <a:pt x="40" y="108"/>
                  </a:lnTo>
                  <a:lnTo>
                    <a:pt x="36" y="106"/>
                  </a:lnTo>
                  <a:lnTo>
                    <a:pt x="28" y="108"/>
                  </a:lnTo>
                  <a:lnTo>
                    <a:pt x="28" y="106"/>
                  </a:lnTo>
                  <a:lnTo>
                    <a:pt x="24" y="104"/>
                  </a:lnTo>
                  <a:lnTo>
                    <a:pt x="22" y="102"/>
                  </a:lnTo>
                  <a:lnTo>
                    <a:pt x="14" y="102"/>
                  </a:lnTo>
                  <a:lnTo>
                    <a:pt x="14" y="102"/>
                  </a:lnTo>
                  <a:lnTo>
                    <a:pt x="12" y="102"/>
                  </a:lnTo>
                  <a:lnTo>
                    <a:pt x="10" y="100"/>
                  </a:lnTo>
                  <a:lnTo>
                    <a:pt x="8" y="98"/>
                  </a:lnTo>
                  <a:lnTo>
                    <a:pt x="6" y="94"/>
                  </a:lnTo>
                  <a:lnTo>
                    <a:pt x="4" y="94"/>
                  </a:lnTo>
                  <a:lnTo>
                    <a:pt x="2" y="92"/>
                  </a:lnTo>
                  <a:lnTo>
                    <a:pt x="0" y="92"/>
                  </a:lnTo>
                  <a:lnTo>
                    <a:pt x="2" y="0"/>
                  </a:lnTo>
                  <a:lnTo>
                    <a:pt x="221" y="2"/>
                  </a:lnTo>
                  <a:lnTo>
                    <a:pt x="221" y="2"/>
                  </a:lnTo>
                  <a:close/>
                </a:path>
              </a:pathLst>
            </a:custGeom>
            <a:solidFill>
              <a:srgbClr val="FFC000"/>
            </a:solidFill>
            <a:ln w="3175" cmpd="sng">
              <a:solidFill>
                <a:srgbClr val="000000"/>
              </a:solidFill>
              <a:round/>
              <a:headEnd/>
              <a:tailEnd/>
            </a:ln>
          </p:spPr>
          <p:txBody>
            <a:bodyPr/>
            <a:lstStyle/>
            <a:p>
              <a:endParaRPr lang="en-US"/>
            </a:p>
          </p:txBody>
        </p:sp>
        <p:sp>
          <p:nvSpPr>
            <p:cNvPr id="139" name="Freeform 51"/>
            <p:cNvSpPr>
              <a:spLocks/>
            </p:cNvSpPr>
            <p:nvPr/>
          </p:nvSpPr>
          <p:spPr bwMode="auto">
            <a:xfrm>
              <a:off x="2036" y="2712"/>
              <a:ext cx="222" cy="277"/>
            </a:xfrm>
            <a:custGeom>
              <a:avLst/>
              <a:gdLst>
                <a:gd name="T0" fmla="*/ 0 w 222"/>
                <a:gd name="T1" fmla="*/ 0 h 277"/>
                <a:gd name="T2" fmla="*/ 220 w 222"/>
                <a:gd name="T3" fmla="*/ 0 h 277"/>
                <a:gd name="T4" fmla="*/ 220 w 222"/>
                <a:gd name="T5" fmla="*/ 94 h 277"/>
                <a:gd name="T6" fmla="*/ 222 w 222"/>
                <a:gd name="T7" fmla="*/ 94 h 277"/>
                <a:gd name="T8" fmla="*/ 222 w 222"/>
                <a:gd name="T9" fmla="*/ 277 h 277"/>
                <a:gd name="T10" fmla="*/ 4 w 222"/>
                <a:gd name="T11" fmla="*/ 277 h 277"/>
                <a:gd name="T12" fmla="*/ 4 w 222"/>
                <a:gd name="T13" fmla="*/ 94 h 277"/>
                <a:gd name="T14" fmla="*/ 0 w 222"/>
                <a:gd name="T15" fmla="*/ 94 h 277"/>
                <a:gd name="T16" fmla="*/ 0 w 222"/>
                <a:gd name="T17" fmla="*/ 0 h 277"/>
                <a:gd name="T18" fmla="*/ 0 w 222"/>
                <a:gd name="T19" fmla="*/ 0 h 277"/>
                <a:gd name="T20" fmla="*/ 0 w 222"/>
                <a:gd name="T2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277">
                  <a:moveTo>
                    <a:pt x="0" y="0"/>
                  </a:moveTo>
                  <a:lnTo>
                    <a:pt x="220" y="0"/>
                  </a:lnTo>
                  <a:lnTo>
                    <a:pt x="220" y="94"/>
                  </a:lnTo>
                  <a:lnTo>
                    <a:pt x="222" y="94"/>
                  </a:lnTo>
                  <a:lnTo>
                    <a:pt x="222" y="277"/>
                  </a:lnTo>
                  <a:lnTo>
                    <a:pt x="4" y="277"/>
                  </a:lnTo>
                  <a:lnTo>
                    <a:pt x="4" y="94"/>
                  </a:lnTo>
                  <a:lnTo>
                    <a:pt x="0" y="94"/>
                  </a:lnTo>
                  <a:lnTo>
                    <a:pt x="0" y="0"/>
                  </a:lnTo>
                  <a:lnTo>
                    <a:pt x="0" y="0"/>
                  </a:lnTo>
                  <a:lnTo>
                    <a:pt x="0"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40" name="Freeform 52"/>
            <p:cNvSpPr>
              <a:spLocks/>
            </p:cNvSpPr>
            <p:nvPr/>
          </p:nvSpPr>
          <p:spPr bwMode="auto">
            <a:xfrm>
              <a:off x="1650" y="2712"/>
              <a:ext cx="390" cy="140"/>
            </a:xfrm>
            <a:custGeom>
              <a:avLst/>
              <a:gdLst>
                <a:gd name="T0" fmla="*/ 0 w 390"/>
                <a:gd name="T1" fmla="*/ 0 h 140"/>
                <a:gd name="T2" fmla="*/ 386 w 390"/>
                <a:gd name="T3" fmla="*/ 0 h 140"/>
                <a:gd name="T4" fmla="*/ 386 w 390"/>
                <a:gd name="T5" fmla="*/ 94 h 140"/>
                <a:gd name="T6" fmla="*/ 390 w 390"/>
                <a:gd name="T7" fmla="*/ 94 h 140"/>
                <a:gd name="T8" fmla="*/ 390 w 390"/>
                <a:gd name="T9" fmla="*/ 138 h 140"/>
                <a:gd name="T10" fmla="*/ 36 w 390"/>
                <a:gd name="T11" fmla="*/ 140 h 140"/>
                <a:gd name="T12" fmla="*/ 36 w 390"/>
                <a:gd name="T13" fmla="*/ 138 h 140"/>
                <a:gd name="T14" fmla="*/ 34 w 390"/>
                <a:gd name="T15" fmla="*/ 138 h 140"/>
                <a:gd name="T16" fmla="*/ 34 w 390"/>
                <a:gd name="T17" fmla="*/ 138 h 140"/>
                <a:gd name="T18" fmla="*/ 32 w 390"/>
                <a:gd name="T19" fmla="*/ 138 h 140"/>
                <a:gd name="T20" fmla="*/ 18 w 390"/>
                <a:gd name="T21" fmla="*/ 132 h 140"/>
                <a:gd name="T22" fmla="*/ 12 w 390"/>
                <a:gd name="T23" fmla="*/ 130 h 140"/>
                <a:gd name="T24" fmla="*/ 6 w 390"/>
                <a:gd name="T25" fmla="*/ 124 h 140"/>
                <a:gd name="T26" fmla="*/ 6 w 390"/>
                <a:gd name="T27" fmla="*/ 124 h 140"/>
                <a:gd name="T28" fmla="*/ 6 w 390"/>
                <a:gd name="T29" fmla="*/ 122 h 140"/>
                <a:gd name="T30" fmla="*/ 8 w 390"/>
                <a:gd name="T31" fmla="*/ 92 h 140"/>
                <a:gd name="T32" fmla="*/ 0 w 390"/>
                <a:gd name="T33" fmla="*/ 92 h 140"/>
                <a:gd name="T34" fmla="*/ 0 w 390"/>
                <a:gd name="T35" fmla="*/ 0 h 140"/>
                <a:gd name="T36" fmla="*/ 0 w 390"/>
                <a:gd name="T37" fmla="*/ 0 h 140"/>
                <a:gd name="T38" fmla="*/ 0 w 390"/>
                <a:gd name="T3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0" h="140">
                  <a:moveTo>
                    <a:pt x="0" y="0"/>
                  </a:moveTo>
                  <a:lnTo>
                    <a:pt x="386" y="0"/>
                  </a:lnTo>
                  <a:lnTo>
                    <a:pt x="386" y="94"/>
                  </a:lnTo>
                  <a:lnTo>
                    <a:pt x="390" y="94"/>
                  </a:lnTo>
                  <a:lnTo>
                    <a:pt x="390" y="138"/>
                  </a:lnTo>
                  <a:lnTo>
                    <a:pt x="36" y="140"/>
                  </a:lnTo>
                  <a:lnTo>
                    <a:pt x="36" y="138"/>
                  </a:lnTo>
                  <a:lnTo>
                    <a:pt x="34" y="138"/>
                  </a:lnTo>
                  <a:lnTo>
                    <a:pt x="34" y="138"/>
                  </a:lnTo>
                  <a:lnTo>
                    <a:pt x="32" y="138"/>
                  </a:lnTo>
                  <a:lnTo>
                    <a:pt x="18" y="132"/>
                  </a:lnTo>
                  <a:lnTo>
                    <a:pt x="12" y="130"/>
                  </a:lnTo>
                  <a:lnTo>
                    <a:pt x="6" y="124"/>
                  </a:lnTo>
                  <a:lnTo>
                    <a:pt x="6" y="124"/>
                  </a:lnTo>
                  <a:lnTo>
                    <a:pt x="6" y="122"/>
                  </a:lnTo>
                  <a:lnTo>
                    <a:pt x="8" y="92"/>
                  </a:lnTo>
                  <a:lnTo>
                    <a:pt x="0" y="92"/>
                  </a:lnTo>
                  <a:lnTo>
                    <a:pt x="0" y="0"/>
                  </a:lnTo>
                  <a:lnTo>
                    <a:pt x="0" y="0"/>
                  </a:lnTo>
                  <a:lnTo>
                    <a:pt x="0"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41" name="Freeform 53"/>
            <p:cNvSpPr>
              <a:spLocks/>
            </p:cNvSpPr>
            <p:nvPr/>
          </p:nvSpPr>
          <p:spPr bwMode="auto">
            <a:xfrm>
              <a:off x="2256" y="2758"/>
              <a:ext cx="228" cy="231"/>
            </a:xfrm>
            <a:custGeom>
              <a:avLst/>
              <a:gdLst>
                <a:gd name="T0" fmla="*/ 2 w 228"/>
                <a:gd name="T1" fmla="*/ 0 h 231"/>
                <a:gd name="T2" fmla="*/ 170 w 228"/>
                <a:gd name="T3" fmla="*/ 0 h 231"/>
                <a:gd name="T4" fmla="*/ 170 w 228"/>
                <a:gd name="T5" fmla="*/ 24 h 231"/>
                <a:gd name="T6" fmla="*/ 224 w 228"/>
                <a:gd name="T7" fmla="*/ 22 h 231"/>
                <a:gd name="T8" fmla="*/ 226 w 228"/>
                <a:gd name="T9" fmla="*/ 54 h 231"/>
                <a:gd name="T10" fmla="*/ 228 w 228"/>
                <a:gd name="T11" fmla="*/ 54 h 231"/>
                <a:gd name="T12" fmla="*/ 228 w 228"/>
                <a:gd name="T13" fmla="*/ 186 h 231"/>
                <a:gd name="T14" fmla="*/ 118 w 228"/>
                <a:gd name="T15" fmla="*/ 186 h 231"/>
                <a:gd name="T16" fmla="*/ 118 w 228"/>
                <a:gd name="T17" fmla="*/ 231 h 231"/>
                <a:gd name="T18" fmla="*/ 2 w 228"/>
                <a:gd name="T19" fmla="*/ 231 h 231"/>
                <a:gd name="T20" fmla="*/ 2 w 228"/>
                <a:gd name="T21" fmla="*/ 48 h 231"/>
                <a:gd name="T22" fmla="*/ 0 w 228"/>
                <a:gd name="T23" fmla="*/ 48 h 231"/>
                <a:gd name="T24" fmla="*/ 2 w 228"/>
                <a:gd name="T25" fmla="*/ 0 h 231"/>
                <a:gd name="T26" fmla="*/ 2 w 228"/>
                <a:gd name="T27" fmla="*/ 0 h 231"/>
                <a:gd name="T28" fmla="*/ 2 w 228"/>
                <a:gd name="T2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31">
                  <a:moveTo>
                    <a:pt x="2" y="0"/>
                  </a:moveTo>
                  <a:lnTo>
                    <a:pt x="170" y="0"/>
                  </a:lnTo>
                  <a:lnTo>
                    <a:pt x="170" y="24"/>
                  </a:lnTo>
                  <a:lnTo>
                    <a:pt x="224" y="22"/>
                  </a:lnTo>
                  <a:lnTo>
                    <a:pt x="226" y="54"/>
                  </a:lnTo>
                  <a:lnTo>
                    <a:pt x="228" y="54"/>
                  </a:lnTo>
                  <a:lnTo>
                    <a:pt x="228" y="186"/>
                  </a:lnTo>
                  <a:lnTo>
                    <a:pt x="118" y="186"/>
                  </a:lnTo>
                  <a:lnTo>
                    <a:pt x="118" y="231"/>
                  </a:lnTo>
                  <a:lnTo>
                    <a:pt x="2" y="231"/>
                  </a:lnTo>
                  <a:lnTo>
                    <a:pt x="2" y="48"/>
                  </a:lnTo>
                  <a:lnTo>
                    <a:pt x="0" y="48"/>
                  </a:lnTo>
                  <a:lnTo>
                    <a:pt x="2" y="0"/>
                  </a:lnTo>
                  <a:lnTo>
                    <a:pt x="2" y="0"/>
                  </a:lnTo>
                  <a:lnTo>
                    <a:pt x="2"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42" name="Freeform 54"/>
            <p:cNvSpPr>
              <a:spLocks/>
            </p:cNvSpPr>
            <p:nvPr/>
          </p:nvSpPr>
          <p:spPr bwMode="auto">
            <a:xfrm>
              <a:off x="3031" y="2774"/>
              <a:ext cx="128" cy="299"/>
            </a:xfrm>
            <a:custGeom>
              <a:avLst/>
              <a:gdLst>
                <a:gd name="T0" fmla="*/ 124 w 128"/>
                <a:gd name="T1" fmla="*/ 2 h 299"/>
                <a:gd name="T2" fmla="*/ 120 w 128"/>
                <a:gd name="T3" fmla="*/ 6 h 299"/>
                <a:gd name="T4" fmla="*/ 122 w 128"/>
                <a:gd name="T5" fmla="*/ 14 h 299"/>
                <a:gd name="T6" fmla="*/ 122 w 128"/>
                <a:gd name="T7" fmla="*/ 20 h 299"/>
                <a:gd name="T8" fmla="*/ 122 w 128"/>
                <a:gd name="T9" fmla="*/ 28 h 299"/>
                <a:gd name="T10" fmla="*/ 122 w 128"/>
                <a:gd name="T11" fmla="*/ 36 h 299"/>
                <a:gd name="T12" fmla="*/ 124 w 128"/>
                <a:gd name="T13" fmla="*/ 42 h 299"/>
                <a:gd name="T14" fmla="*/ 120 w 128"/>
                <a:gd name="T15" fmla="*/ 46 h 299"/>
                <a:gd name="T16" fmla="*/ 118 w 128"/>
                <a:gd name="T17" fmla="*/ 54 h 299"/>
                <a:gd name="T18" fmla="*/ 122 w 128"/>
                <a:gd name="T19" fmla="*/ 64 h 299"/>
                <a:gd name="T20" fmla="*/ 126 w 128"/>
                <a:gd name="T21" fmla="*/ 68 h 299"/>
                <a:gd name="T22" fmla="*/ 124 w 128"/>
                <a:gd name="T23" fmla="*/ 74 h 299"/>
                <a:gd name="T24" fmla="*/ 124 w 128"/>
                <a:gd name="T25" fmla="*/ 80 h 299"/>
                <a:gd name="T26" fmla="*/ 124 w 128"/>
                <a:gd name="T27" fmla="*/ 86 h 299"/>
                <a:gd name="T28" fmla="*/ 126 w 128"/>
                <a:gd name="T29" fmla="*/ 100 h 299"/>
                <a:gd name="T30" fmla="*/ 122 w 128"/>
                <a:gd name="T31" fmla="*/ 104 h 299"/>
                <a:gd name="T32" fmla="*/ 106 w 128"/>
                <a:gd name="T33" fmla="*/ 116 h 299"/>
                <a:gd name="T34" fmla="*/ 102 w 128"/>
                <a:gd name="T35" fmla="*/ 120 h 299"/>
                <a:gd name="T36" fmla="*/ 102 w 128"/>
                <a:gd name="T37" fmla="*/ 128 h 299"/>
                <a:gd name="T38" fmla="*/ 104 w 128"/>
                <a:gd name="T39" fmla="*/ 132 h 299"/>
                <a:gd name="T40" fmla="*/ 116 w 128"/>
                <a:gd name="T41" fmla="*/ 142 h 299"/>
                <a:gd name="T42" fmla="*/ 118 w 128"/>
                <a:gd name="T43" fmla="*/ 148 h 299"/>
                <a:gd name="T44" fmla="*/ 118 w 128"/>
                <a:gd name="T45" fmla="*/ 174 h 299"/>
                <a:gd name="T46" fmla="*/ 122 w 128"/>
                <a:gd name="T47" fmla="*/ 183 h 299"/>
                <a:gd name="T48" fmla="*/ 122 w 128"/>
                <a:gd name="T49" fmla="*/ 203 h 299"/>
                <a:gd name="T50" fmla="*/ 118 w 128"/>
                <a:gd name="T51" fmla="*/ 209 h 299"/>
                <a:gd name="T52" fmla="*/ 114 w 128"/>
                <a:gd name="T53" fmla="*/ 211 h 299"/>
                <a:gd name="T54" fmla="*/ 118 w 128"/>
                <a:gd name="T55" fmla="*/ 225 h 299"/>
                <a:gd name="T56" fmla="*/ 118 w 128"/>
                <a:gd name="T57" fmla="*/ 233 h 299"/>
                <a:gd name="T58" fmla="*/ 116 w 128"/>
                <a:gd name="T59" fmla="*/ 239 h 299"/>
                <a:gd name="T60" fmla="*/ 118 w 128"/>
                <a:gd name="T61" fmla="*/ 245 h 299"/>
                <a:gd name="T62" fmla="*/ 112 w 128"/>
                <a:gd name="T63" fmla="*/ 257 h 299"/>
                <a:gd name="T64" fmla="*/ 110 w 128"/>
                <a:gd name="T65" fmla="*/ 263 h 299"/>
                <a:gd name="T66" fmla="*/ 108 w 128"/>
                <a:gd name="T67" fmla="*/ 271 h 299"/>
                <a:gd name="T68" fmla="*/ 100 w 128"/>
                <a:gd name="T69" fmla="*/ 283 h 299"/>
                <a:gd name="T70" fmla="*/ 100 w 128"/>
                <a:gd name="T71" fmla="*/ 293 h 299"/>
                <a:gd name="T72" fmla="*/ 98 w 128"/>
                <a:gd name="T73" fmla="*/ 297 h 299"/>
                <a:gd name="T74" fmla="*/ 90 w 128"/>
                <a:gd name="T75" fmla="*/ 293 h 299"/>
                <a:gd name="T76" fmla="*/ 70 w 128"/>
                <a:gd name="T77" fmla="*/ 285 h 299"/>
                <a:gd name="T78" fmla="*/ 58 w 128"/>
                <a:gd name="T79" fmla="*/ 279 h 299"/>
                <a:gd name="T80" fmla="*/ 38 w 128"/>
                <a:gd name="T81" fmla="*/ 281 h 299"/>
                <a:gd name="T82" fmla="*/ 26 w 128"/>
                <a:gd name="T83" fmla="*/ 281 h 299"/>
                <a:gd name="T84" fmla="*/ 6 w 128"/>
                <a:gd name="T85" fmla="*/ 279 h 299"/>
                <a:gd name="T86" fmla="*/ 2 w 128"/>
                <a:gd name="T87" fmla="*/ 263 h 299"/>
                <a:gd name="T88" fmla="*/ 2 w 128"/>
                <a:gd name="T89" fmla="*/ 221 h 299"/>
                <a:gd name="T90" fmla="*/ 4 w 128"/>
                <a:gd name="T91" fmla="*/ 215 h 299"/>
                <a:gd name="T92" fmla="*/ 4 w 128"/>
                <a:gd name="T93" fmla="*/ 92 h 299"/>
                <a:gd name="T94" fmla="*/ 4 w 128"/>
                <a:gd name="T9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299">
                  <a:moveTo>
                    <a:pt x="4" y="0"/>
                  </a:moveTo>
                  <a:lnTo>
                    <a:pt x="126" y="0"/>
                  </a:lnTo>
                  <a:lnTo>
                    <a:pt x="124" y="2"/>
                  </a:lnTo>
                  <a:lnTo>
                    <a:pt x="122" y="2"/>
                  </a:lnTo>
                  <a:lnTo>
                    <a:pt x="120" y="4"/>
                  </a:lnTo>
                  <a:lnTo>
                    <a:pt x="120" y="6"/>
                  </a:lnTo>
                  <a:lnTo>
                    <a:pt x="120" y="6"/>
                  </a:lnTo>
                  <a:lnTo>
                    <a:pt x="120" y="10"/>
                  </a:lnTo>
                  <a:lnTo>
                    <a:pt x="122" y="14"/>
                  </a:lnTo>
                  <a:lnTo>
                    <a:pt x="124" y="16"/>
                  </a:lnTo>
                  <a:lnTo>
                    <a:pt x="122" y="18"/>
                  </a:lnTo>
                  <a:lnTo>
                    <a:pt x="122" y="20"/>
                  </a:lnTo>
                  <a:lnTo>
                    <a:pt x="122" y="24"/>
                  </a:lnTo>
                  <a:lnTo>
                    <a:pt x="120" y="26"/>
                  </a:lnTo>
                  <a:lnTo>
                    <a:pt x="122" y="28"/>
                  </a:lnTo>
                  <a:lnTo>
                    <a:pt x="122" y="30"/>
                  </a:lnTo>
                  <a:lnTo>
                    <a:pt x="122" y="32"/>
                  </a:lnTo>
                  <a:lnTo>
                    <a:pt x="122" y="36"/>
                  </a:lnTo>
                  <a:lnTo>
                    <a:pt x="122" y="38"/>
                  </a:lnTo>
                  <a:lnTo>
                    <a:pt x="124" y="40"/>
                  </a:lnTo>
                  <a:lnTo>
                    <a:pt x="124" y="42"/>
                  </a:lnTo>
                  <a:lnTo>
                    <a:pt x="122" y="42"/>
                  </a:lnTo>
                  <a:lnTo>
                    <a:pt x="122" y="44"/>
                  </a:lnTo>
                  <a:lnTo>
                    <a:pt x="120" y="46"/>
                  </a:lnTo>
                  <a:lnTo>
                    <a:pt x="118" y="50"/>
                  </a:lnTo>
                  <a:lnTo>
                    <a:pt x="118" y="52"/>
                  </a:lnTo>
                  <a:lnTo>
                    <a:pt x="118" y="54"/>
                  </a:lnTo>
                  <a:lnTo>
                    <a:pt x="118" y="58"/>
                  </a:lnTo>
                  <a:lnTo>
                    <a:pt x="118" y="60"/>
                  </a:lnTo>
                  <a:lnTo>
                    <a:pt x="122" y="64"/>
                  </a:lnTo>
                  <a:lnTo>
                    <a:pt x="124" y="64"/>
                  </a:lnTo>
                  <a:lnTo>
                    <a:pt x="124" y="66"/>
                  </a:lnTo>
                  <a:lnTo>
                    <a:pt x="126" y="68"/>
                  </a:lnTo>
                  <a:lnTo>
                    <a:pt x="126" y="70"/>
                  </a:lnTo>
                  <a:lnTo>
                    <a:pt x="126" y="72"/>
                  </a:lnTo>
                  <a:lnTo>
                    <a:pt x="124" y="74"/>
                  </a:lnTo>
                  <a:lnTo>
                    <a:pt x="126" y="76"/>
                  </a:lnTo>
                  <a:lnTo>
                    <a:pt x="126" y="78"/>
                  </a:lnTo>
                  <a:lnTo>
                    <a:pt x="124" y="80"/>
                  </a:lnTo>
                  <a:lnTo>
                    <a:pt x="124" y="82"/>
                  </a:lnTo>
                  <a:lnTo>
                    <a:pt x="124" y="84"/>
                  </a:lnTo>
                  <a:lnTo>
                    <a:pt x="124" y="86"/>
                  </a:lnTo>
                  <a:lnTo>
                    <a:pt x="128" y="96"/>
                  </a:lnTo>
                  <a:lnTo>
                    <a:pt x="128" y="98"/>
                  </a:lnTo>
                  <a:lnTo>
                    <a:pt x="126" y="100"/>
                  </a:lnTo>
                  <a:lnTo>
                    <a:pt x="126" y="102"/>
                  </a:lnTo>
                  <a:lnTo>
                    <a:pt x="124" y="104"/>
                  </a:lnTo>
                  <a:lnTo>
                    <a:pt x="122" y="104"/>
                  </a:lnTo>
                  <a:lnTo>
                    <a:pt x="110" y="114"/>
                  </a:lnTo>
                  <a:lnTo>
                    <a:pt x="108" y="114"/>
                  </a:lnTo>
                  <a:lnTo>
                    <a:pt x="106" y="116"/>
                  </a:lnTo>
                  <a:lnTo>
                    <a:pt x="106" y="116"/>
                  </a:lnTo>
                  <a:lnTo>
                    <a:pt x="104" y="118"/>
                  </a:lnTo>
                  <a:lnTo>
                    <a:pt x="102" y="120"/>
                  </a:lnTo>
                  <a:lnTo>
                    <a:pt x="102" y="120"/>
                  </a:lnTo>
                  <a:lnTo>
                    <a:pt x="100" y="124"/>
                  </a:lnTo>
                  <a:lnTo>
                    <a:pt x="102" y="128"/>
                  </a:lnTo>
                  <a:lnTo>
                    <a:pt x="102" y="128"/>
                  </a:lnTo>
                  <a:lnTo>
                    <a:pt x="102" y="130"/>
                  </a:lnTo>
                  <a:lnTo>
                    <a:pt x="104" y="132"/>
                  </a:lnTo>
                  <a:lnTo>
                    <a:pt x="110" y="136"/>
                  </a:lnTo>
                  <a:lnTo>
                    <a:pt x="114" y="140"/>
                  </a:lnTo>
                  <a:lnTo>
                    <a:pt x="116" y="142"/>
                  </a:lnTo>
                  <a:lnTo>
                    <a:pt x="118" y="146"/>
                  </a:lnTo>
                  <a:lnTo>
                    <a:pt x="118" y="146"/>
                  </a:lnTo>
                  <a:lnTo>
                    <a:pt x="118" y="148"/>
                  </a:lnTo>
                  <a:lnTo>
                    <a:pt x="116" y="164"/>
                  </a:lnTo>
                  <a:lnTo>
                    <a:pt x="116" y="170"/>
                  </a:lnTo>
                  <a:lnTo>
                    <a:pt x="118" y="174"/>
                  </a:lnTo>
                  <a:lnTo>
                    <a:pt x="122" y="181"/>
                  </a:lnTo>
                  <a:lnTo>
                    <a:pt x="122" y="183"/>
                  </a:lnTo>
                  <a:lnTo>
                    <a:pt x="122" y="183"/>
                  </a:lnTo>
                  <a:lnTo>
                    <a:pt x="124" y="187"/>
                  </a:lnTo>
                  <a:lnTo>
                    <a:pt x="122" y="199"/>
                  </a:lnTo>
                  <a:lnTo>
                    <a:pt x="122" y="203"/>
                  </a:lnTo>
                  <a:lnTo>
                    <a:pt x="122" y="207"/>
                  </a:lnTo>
                  <a:lnTo>
                    <a:pt x="120" y="209"/>
                  </a:lnTo>
                  <a:lnTo>
                    <a:pt x="118" y="209"/>
                  </a:lnTo>
                  <a:lnTo>
                    <a:pt x="116" y="209"/>
                  </a:lnTo>
                  <a:lnTo>
                    <a:pt x="114" y="211"/>
                  </a:lnTo>
                  <a:lnTo>
                    <a:pt x="114" y="211"/>
                  </a:lnTo>
                  <a:lnTo>
                    <a:pt x="112" y="213"/>
                  </a:lnTo>
                  <a:lnTo>
                    <a:pt x="114" y="215"/>
                  </a:lnTo>
                  <a:lnTo>
                    <a:pt x="118" y="225"/>
                  </a:lnTo>
                  <a:lnTo>
                    <a:pt x="118" y="227"/>
                  </a:lnTo>
                  <a:lnTo>
                    <a:pt x="118" y="229"/>
                  </a:lnTo>
                  <a:lnTo>
                    <a:pt x="118" y="233"/>
                  </a:lnTo>
                  <a:lnTo>
                    <a:pt x="116" y="235"/>
                  </a:lnTo>
                  <a:lnTo>
                    <a:pt x="116" y="237"/>
                  </a:lnTo>
                  <a:lnTo>
                    <a:pt x="116" y="239"/>
                  </a:lnTo>
                  <a:lnTo>
                    <a:pt x="118" y="241"/>
                  </a:lnTo>
                  <a:lnTo>
                    <a:pt x="118" y="243"/>
                  </a:lnTo>
                  <a:lnTo>
                    <a:pt x="118" y="245"/>
                  </a:lnTo>
                  <a:lnTo>
                    <a:pt x="116" y="249"/>
                  </a:lnTo>
                  <a:lnTo>
                    <a:pt x="116" y="251"/>
                  </a:lnTo>
                  <a:lnTo>
                    <a:pt x="112" y="257"/>
                  </a:lnTo>
                  <a:lnTo>
                    <a:pt x="112" y="259"/>
                  </a:lnTo>
                  <a:lnTo>
                    <a:pt x="110" y="261"/>
                  </a:lnTo>
                  <a:lnTo>
                    <a:pt x="110" y="263"/>
                  </a:lnTo>
                  <a:lnTo>
                    <a:pt x="110" y="263"/>
                  </a:lnTo>
                  <a:lnTo>
                    <a:pt x="110" y="267"/>
                  </a:lnTo>
                  <a:lnTo>
                    <a:pt x="108" y="271"/>
                  </a:lnTo>
                  <a:lnTo>
                    <a:pt x="102" y="279"/>
                  </a:lnTo>
                  <a:lnTo>
                    <a:pt x="100" y="281"/>
                  </a:lnTo>
                  <a:lnTo>
                    <a:pt x="100" y="283"/>
                  </a:lnTo>
                  <a:lnTo>
                    <a:pt x="98" y="291"/>
                  </a:lnTo>
                  <a:lnTo>
                    <a:pt x="100" y="293"/>
                  </a:lnTo>
                  <a:lnTo>
                    <a:pt x="100" y="293"/>
                  </a:lnTo>
                  <a:lnTo>
                    <a:pt x="100" y="295"/>
                  </a:lnTo>
                  <a:lnTo>
                    <a:pt x="106" y="299"/>
                  </a:lnTo>
                  <a:lnTo>
                    <a:pt x="98" y="297"/>
                  </a:lnTo>
                  <a:lnTo>
                    <a:pt x="98" y="295"/>
                  </a:lnTo>
                  <a:lnTo>
                    <a:pt x="96" y="295"/>
                  </a:lnTo>
                  <a:lnTo>
                    <a:pt x="90" y="293"/>
                  </a:lnTo>
                  <a:lnTo>
                    <a:pt x="84" y="293"/>
                  </a:lnTo>
                  <a:lnTo>
                    <a:pt x="74" y="291"/>
                  </a:lnTo>
                  <a:lnTo>
                    <a:pt x="70" y="285"/>
                  </a:lnTo>
                  <a:lnTo>
                    <a:pt x="68" y="283"/>
                  </a:lnTo>
                  <a:lnTo>
                    <a:pt x="66" y="281"/>
                  </a:lnTo>
                  <a:lnTo>
                    <a:pt x="58" y="279"/>
                  </a:lnTo>
                  <a:lnTo>
                    <a:pt x="42" y="277"/>
                  </a:lnTo>
                  <a:lnTo>
                    <a:pt x="42" y="277"/>
                  </a:lnTo>
                  <a:lnTo>
                    <a:pt x="38" y="281"/>
                  </a:lnTo>
                  <a:lnTo>
                    <a:pt x="36" y="283"/>
                  </a:lnTo>
                  <a:lnTo>
                    <a:pt x="30" y="283"/>
                  </a:lnTo>
                  <a:lnTo>
                    <a:pt x="26" y="281"/>
                  </a:lnTo>
                  <a:lnTo>
                    <a:pt x="18" y="279"/>
                  </a:lnTo>
                  <a:lnTo>
                    <a:pt x="12" y="281"/>
                  </a:lnTo>
                  <a:lnTo>
                    <a:pt x="6" y="279"/>
                  </a:lnTo>
                  <a:lnTo>
                    <a:pt x="4" y="275"/>
                  </a:lnTo>
                  <a:lnTo>
                    <a:pt x="0" y="267"/>
                  </a:lnTo>
                  <a:lnTo>
                    <a:pt x="2" y="263"/>
                  </a:lnTo>
                  <a:lnTo>
                    <a:pt x="4" y="245"/>
                  </a:lnTo>
                  <a:lnTo>
                    <a:pt x="4" y="225"/>
                  </a:lnTo>
                  <a:lnTo>
                    <a:pt x="2" y="221"/>
                  </a:lnTo>
                  <a:lnTo>
                    <a:pt x="0" y="213"/>
                  </a:lnTo>
                  <a:lnTo>
                    <a:pt x="2" y="215"/>
                  </a:lnTo>
                  <a:lnTo>
                    <a:pt x="4" y="215"/>
                  </a:lnTo>
                  <a:lnTo>
                    <a:pt x="18" y="215"/>
                  </a:lnTo>
                  <a:lnTo>
                    <a:pt x="20" y="92"/>
                  </a:lnTo>
                  <a:lnTo>
                    <a:pt x="4" y="92"/>
                  </a:lnTo>
                  <a:lnTo>
                    <a:pt x="4" y="0"/>
                  </a:lnTo>
                  <a:lnTo>
                    <a:pt x="4" y="0"/>
                  </a:lnTo>
                  <a:lnTo>
                    <a:pt x="4"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43" name="Freeform 55"/>
            <p:cNvSpPr>
              <a:spLocks/>
            </p:cNvSpPr>
            <p:nvPr/>
          </p:nvSpPr>
          <p:spPr bwMode="auto">
            <a:xfrm>
              <a:off x="1500" y="2784"/>
              <a:ext cx="322" cy="253"/>
            </a:xfrm>
            <a:custGeom>
              <a:avLst/>
              <a:gdLst>
                <a:gd name="T0" fmla="*/ 162 w 322"/>
                <a:gd name="T1" fmla="*/ 58 h 253"/>
                <a:gd name="T2" fmla="*/ 182 w 322"/>
                <a:gd name="T3" fmla="*/ 66 h 253"/>
                <a:gd name="T4" fmla="*/ 184 w 322"/>
                <a:gd name="T5" fmla="*/ 66 h 253"/>
                <a:gd name="T6" fmla="*/ 186 w 322"/>
                <a:gd name="T7" fmla="*/ 68 h 253"/>
                <a:gd name="T8" fmla="*/ 196 w 322"/>
                <a:gd name="T9" fmla="*/ 80 h 253"/>
                <a:gd name="T10" fmla="*/ 202 w 322"/>
                <a:gd name="T11" fmla="*/ 88 h 253"/>
                <a:gd name="T12" fmla="*/ 260 w 322"/>
                <a:gd name="T13" fmla="*/ 138 h 253"/>
                <a:gd name="T14" fmla="*/ 268 w 322"/>
                <a:gd name="T15" fmla="*/ 146 h 253"/>
                <a:gd name="T16" fmla="*/ 282 w 322"/>
                <a:gd name="T17" fmla="*/ 156 h 253"/>
                <a:gd name="T18" fmla="*/ 286 w 322"/>
                <a:gd name="T19" fmla="*/ 169 h 253"/>
                <a:gd name="T20" fmla="*/ 292 w 322"/>
                <a:gd name="T21" fmla="*/ 173 h 253"/>
                <a:gd name="T22" fmla="*/ 302 w 322"/>
                <a:gd name="T23" fmla="*/ 177 h 253"/>
                <a:gd name="T24" fmla="*/ 310 w 322"/>
                <a:gd name="T25" fmla="*/ 177 h 253"/>
                <a:gd name="T26" fmla="*/ 316 w 322"/>
                <a:gd name="T27" fmla="*/ 179 h 253"/>
                <a:gd name="T28" fmla="*/ 322 w 322"/>
                <a:gd name="T29" fmla="*/ 183 h 253"/>
                <a:gd name="T30" fmla="*/ 272 w 322"/>
                <a:gd name="T31" fmla="*/ 207 h 253"/>
                <a:gd name="T32" fmla="*/ 0 w 322"/>
                <a:gd name="T33" fmla="*/ 253 h 253"/>
                <a:gd name="T34" fmla="*/ 8 w 322"/>
                <a:gd name="T35" fmla="*/ 0 h 253"/>
                <a:gd name="T36" fmla="*/ 18 w 322"/>
                <a:gd name="T37" fmla="*/ 10 h 253"/>
                <a:gd name="T38" fmla="*/ 24 w 322"/>
                <a:gd name="T39" fmla="*/ 10 h 253"/>
                <a:gd name="T40" fmla="*/ 42 w 322"/>
                <a:gd name="T41" fmla="*/ 12 h 253"/>
                <a:gd name="T42" fmla="*/ 58 w 322"/>
                <a:gd name="T43" fmla="*/ 14 h 253"/>
                <a:gd name="T44" fmla="*/ 72 w 322"/>
                <a:gd name="T45" fmla="*/ 16 h 253"/>
                <a:gd name="T46" fmla="*/ 76 w 322"/>
                <a:gd name="T47" fmla="*/ 20 h 253"/>
                <a:gd name="T48" fmla="*/ 78 w 322"/>
                <a:gd name="T49" fmla="*/ 22 h 253"/>
                <a:gd name="T50" fmla="*/ 80 w 322"/>
                <a:gd name="T51" fmla="*/ 28 h 253"/>
                <a:gd name="T52" fmla="*/ 94 w 322"/>
                <a:gd name="T53" fmla="*/ 30 h 253"/>
                <a:gd name="T54" fmla="*/ 104 w 322"/>
                <a:gd name="T55" fmla="*/ 30 h 253"/>
                <a:gd name="T56" fmla="*/ 110 w 322"/>
                <a:gd name="T57" fmla="*/ 36 h 253"/>
                <a:gd name="T58" fmla="*/ 120 w 322"/>
                <a:gd name="T59" fmla="*/ 40 h 253"/>
                <a:gd name="T60" fmla="*/ 138 w 322"/>
                <a:gd name="T61" fmla="*/ 46 h 253"/>
                <a:gd name="T62" fmla="*/ 154 w 322"/>
                <a:gd name="T63" fmla="*/ 50 h 253"/>
                <a:gd name="T64" fmla="*/ 156 w 322"/>
                <a:gd name="T65" fmla="*/ 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253">
                  <a:moveTo>
                    <a:pt x="156" y="52"/>
                  </a:moveTo>
                  <a:lnTo>
                    <a:pt x="162" y="58"/>
                  </a:lnTo>
                  <a:lnTo>
                    <a:pt x="168" y="60"/>
                  </a:lnTo>
                  <a:lnTo>
                    <a:pt x="182" y="66"/>
                  </a:lnTo>
                  <a:lnTo>
                    <a:pt x="184" y="66"/>
                  </a:lnTo>
                  <a:lnTo>
                    <a:pt x="184" y="66"/>
                  </a:lnTo>
                  <a:lnTo>
                    <a:pt x="186" y="66"/>
                  </a:lnTo>
                  <a:lnTo>
                    <a:pt x="186" y="68"/>
                  </a:lnTo>
                  <a:lnTo>
                    <a:pt x="190" y="74"/>
                  </a:lnTo>
                  <a:lnTo>
                    <a:pt x="196" y="80"/>
                  </a:lnTo>
                  <a:lnTo>
                    <a:pt x="200" y="84"/>
                  </a:lnTo>
                  <a:lnTo>
                    <a:pt x="202" y="88"/>
                  </a:lnTo>
                  <a:lnTo>
                    <a:pt x="222" y="108"/>
                  </a:lnTo>
                  <a:lnTo>
                    <a:pt x="260" y="138"/>
                  </a:lnTo>
                  <a:lnTo>
                    <a:pt x="264" y="142"/>
                  </a:lnTo>
                  <a:lnTo>
                    <a:pt x="268" y="146"/>
                  </a:lnTo>
                  <a:lnTo>
                    <a:pt x="276" y="150"/>
                  </a:lnTo>
                  <a:lnTo>
                    <a:pt x="282" y="156"/>
                  </a:lnTo>
                  <a:lnTo>
                    <a:pt x="282" y="166"/>
                  </a:lnTo>
                  <a:lnTo>
                    <a:pt x="286" y="169"/>
                  </a:lnTo>
                  <a:lnTo>
                    <a:pt x="290" y="171"/>
                  </a:lnTo>
                  <a:lnTo>
                    <a:pt x="292" y="173"/>
                  </a:lnTo>
                  <a:lnTo>
                    <a:pt x="296" y="177"/>
                  </a:lnTo>
                  <a:lnTo>
                    <a:pt x="302" y="177"/>
                  </a:lnTo>
                  <a:lnTo>
                    <a:pt x="306" y="179"/>
                  </a:lnTo>
                  <a:lnTo>
                    <a:pt x="310" y="177"/>
                  </a:lnTo>
                  <a:lnTo>
                    <a:pt x="312" y="179"/>
                  </a:lnTo>
                  <a:lnTo>
                    <a:pt x="316" y="179"/>
                  </a:lnTo>
                  <a:lnTo>
                    <a:pt x="318" y="179"/>
                  </a:lnTo>
                  <a:lnTo>
                    <a:pt x="322" y="183"/>
                  </a:lnTo>
                  <a:lnTo>
                    <a:pt x="320" y="207"/>
                  </a:lnTo>
                  <a:lnTo>
                    <a:pt x="272" y="207"/>
                  </a:lnTo>
                  <a:lnTo>
                    <a:pt x="272" y="253"/>
                  </a:lnTo>
                  <a:lnTo>
                    <a:pt x="0" y="253"/>
                  </a:lnTo>
                  <a:lnTo>
                    <a:pt x="2" y="0"/>
                  </a:lnTo>
                  <a:lnTo>
                    <a:pt x="8" y="0"/>
                  </a:lnTo>
                  <a:lnTo>
                    <a:pt x="12" y="6"/>
                  </a:lnTo>
                  <a:lnTo>
                    <a:pt x="18" y="10"/>
                  </a:lnTo>
                  <a:lnTo>
                    <a:pt x="20" y="12"/>
                  </a:lnTo>
                  <a:lnTo>
                    <a:pt x="24" y="10"/>
                  </a:lnTo>
                  <a:lnTo>
                    <a:pt x="40" y="12"/>
                  </a:lnTo>
                  <a:lnTo>
                    <a:pt x="42" y="12"/>
                  </a:lnTo>
                  <a:lnTo>
                    <a:pt x="52" y="12"/>
                  </a:lnTo>
                  <a:lnTo>
                    <a:pt x="58" y="14"/>
                  </a:lnTo>
                  <a:lnTo>
                    <a:pt x="70" y="16"/>
                  </a:lnTo>
                  <a:lnTo>
                    <a:pt x="72" y="16"/>
                  </a:lnTo>
                  <a:lnTo>
                    <a:pt x="74" y="18"/>
                  </a:lnTo>
                  <a:lnTo>
                    <a:pt x="76" y="20"/>
                  </a:lnTo>
                  <a:lnTo>
                    <a:pt x="76" y="22"/>
                  </a:lnTo>
                  <a:lnTo>
                    <a:pt x="78" y="22"/>
                  </a:lnTo>
                  <a:lnTo>
                    <a:pt x="78" y="26"/>
                  </a:lnTo>
                  <a:lnTo>
                    <a:pt x="80" y="28"/>
                  </a:lnTo>
                  <a:lnTo>
                    <a:pt x="84" y="30"/>
                  </a:lnTo>
                  <a:lnTo>
                    <a:pt x="94" y="30"/>
                  </a:lnTo>
                  <a:lnTo>
                    <a:pt x="100" y="30"/>
                  </a:lnTo>
                  <a:lnTo>
                    <a:pt x="104" y="30"/>
                  </a:lnTo>
                  <a:lnTo>
                    <a:pt x="108" y="32"/>
                  </a:lnTo>
                  <a:lnTo>
                    <a:pt x="110" y="36"/>
                  </a:lnTo>
                  <a:lnTo>
                    <a:pt x="114" y="40"/>
                  </a:lnTo>
                  <a:lnTo>
                    <a:pt x="120" y="40"/>
                  </a:lnTo>
                  <a:lnTo>
                    <a:pt x="126" y="42"/>
                  </a:lnTo>
                  <a:lnTo>
                    <a:pt x="138" y="46"/>
                  </a:lnTo>
                  <a:lnTo>
                    <a:pt x="140" y="46"/>
                  </a:lnTo>
                  <a:lnTo>
                    <a:pt x="154" y="50"/>
                  </a:lnTo>
                  <a:lnTo>
                    <a:pt x="156" y="52"/>
                  </a:lnTo>
                  <a:lnTo>
                    <a:pt x="156" y="52"/>
                  </a:lnTo>
                  <a:lnTo>
                    <a:pt x="156" y="52"/>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44" name="Freeform 56"/>
            <p:cNvSpPr>
              <a:spLocks/>
            </p:cNvSpPr>
            <p:nvPr/>
          </p:nvSpPr>
          <p:spPr bwMode="auto">
            <a:xfrm>
              <a:off x="2700" y="2802"/>
              <a:ext cx="267" cy="245"/>
            </a:xfrm>
            <a:custGeom>
              <a:avLst/>
              <a:gdLst>
                <a:gd name="T0" fmla="*/ 118 w 267"/>
                <a:gd name="T1" fmla="*/ 2 h 245"/>
                <a:gd name="T2" fmla="*/ 126 w 267"/>
                <a:gd name="T3" fmla="*/ 10 h 245"/>
                <a:gd name="T4" fmla="*/ 138 w 267"/>
                <a:gd name="T5" fmla="*/ 12 h 245"/>
                <a:gd name="T6" fmla="*/ 154 w 267"/>
                <a:gd name="T7" fmla="*/ 16 h 245"/>
                <a:gd name="T8" fmla="*/ 160 w 267"/>
                <a:gd name="T9" fmla="*/ 24 h 245"/>
                <a:gd name="T10" fmla="*/ 168 w 267"/>
                <a:gd name="T11" fmla="*/ 28 h 245"/>
                <a:gd name="T12" fmla="*/ 178 w 267"/>
                <a:gd name="T13" fmla="*/ 36 h 245"/>
                <a:gd name="T14" fmla="*/ 189 w 267"/>
                <a:gd name="T15" fmla="*/ 44 h 245"/>
                <a:gd name="T16" fmla="*/ 195 w 267"/>
                <a:gd name="T17" fmla="*/ 48 h 245"/>
                <a:gd name="T18" fmla="*/ 209 w 267"/>
                <a:gd name="T19" fmla="*/ 56 h 245"/>
                <a:gd name="T20" fmla="*/ 213 w 267"/>
                <a:gd name="T21" fmla="*/ 68 h 245"/>
                <a:gd name="T22" fmla="*/ 219 w 267"/>
                <a:gd name="T23" fmla="*/ 78 h 245"/>
                <a:gd name="T24" fmla="*/ 219 w 267"/>
                <a:gd name="T25" fmla="*/ 88 h 245"/>
                <a:gd name="T26" fmla="*/ 217 w 267"/>
                <a:gd name="T27" fmla="*/ 96 h 245"/>
                <a:gd name="T28" fmla="*/ 217 w 267"/>
                <a:gd name="T29" fmla="*/ 104 h 245"/>
                <a:gd name="T30" fmla="*/ 253 w 267"/>
                <a:gd name="T31" fmla="*/ 161 h 245"/>
                <a:gd name="T32" fmla="*/ 251 w 267"/>
                <a:gd name="T33" fmla="*/ 175 h 245"/>
                <a:gd name="T34" fmla="*/ 255 w 267"/>
                <a:gd name="T35" fmla="*/ 181 h 245"/>
                <a:gd name="T36" fmla="*/ 263 w 267"/>
                <a:gd name="T37" fmla="*/ 189 h 245"/>
                <a:gd name="T38" fmla="*/ 255 w 267"/>
                <a:gd name="T39" fmla="*/ 201 h 245"/>
                <a:gd name="T40" fmla="*/ 253 w 267"/>
                <a:gd name="T41" fmla="*/ 209 h 245"/>
                <a:gd name="T42" fmla="*/ 247 w 267"/>
                <a:gd name="T43" fmla="*/ 215 h 245"/>
                <a:gd name="T44" fmla="*/ 241 w 267"/>
                <a:gd name="T45" fmla="*/ 223 h 245"/>
                <a:gd name="T46" fmla="*/ 235 w 267"/>
                <a:gd name="T47" fmla="*/ 227 h 245"/>
                <a:gd name="T48" fmla="*/ 221 w 267"/>
                <a:gd name="T49" fmla="*/ 233 h 245"/>
                <a:gd name="T50" fmla="*/ 215 w 267"/>
                <a:gd name="T51" fmla="*/ 235 h 245"/>
                <a:gd name="T52" fmla="*/ 209 w 267"/>
                <a:gd name="T53" fmla="*/ 239 h 245"/>
                <a:gd name="T54" fmla="*/ 201 w 267"/>
                <a:gd name="T55" fmla="*/ 241 h 245"/>
                <a:gd name="T56" fmla="*/ 193 w 267"/>
                <a:gd name="T57" fmla="*/ 245 h 245"/>
                <a:gd name="T58" fmla="*/ 183 w 267"/>
                <a:gd name="T59" fmla="*/ 243 h 245"/>
                <a:gd name="T60" fmla="*/ 176 w 267"/>
                <a:gd name="T61" fmla="*/ 245 h 245"/>
                <a:gd name="T62" fmla="*/ 166 w 267"/>
                <a:gd name="T63" fmla="*/ 237 h 245"/>
                <a:gd name="T64" fmla="*/ 156 w 267"/>
                <a:gd name="T65" fmla="*/ 233 h 245"/>
                <a:gd name="T66" fmla="*/ 146 w 267"/>
                <a:gd name="T67" fmla="*/ 233 h 245"/>
                <a:gd name="T68" fmla="*/ 134 w 267"/>
                <a:gd name="T69" fmla="*/ 233 h 245"/>
                <a:gd name="T70" fmla="*/ 124 w 267"/>
                <a:gd name="T71" fmla="*/ 235 h 245"/>
                <a:gd name="T72" fmla="*/ 114 w 267"/>
                <a:gd name="T73" fmla="*/ 235 h 245"/>
                <a:gd name="T74" fmla="*/ 0 w 267"/>
                <a:gd name="T75" fmla="*/ 92 h 245"/>
                <a:gd name="T76" fmla="*/ 14 w 267"/>
                <a:gd name="T77" fmla="*/ 84 h 245"/>
                <a:gd name="T78" fmla="*/ 22 w 267"/>
                <a:gd name="T79" fmla="*/ 72 h 245"/>
                <a:gd name="T80" fmla="*/ 44 w 267"/>
                <a:gd name="T81" fmla="*/ 48 h 245"/>
                <a:gd name="T82" fmla="*/ 54 w 267"/>
                <a:gd name="T83" fmla="*/ 40 h 245"/>
                <a:gd name="T84" fmla="*/ 56 w 267"/>
                <a:gd name="T85" fmla="*/ 20 h 245"/>
                <a:gd name="T86" fmla="*/ 64 w 267"/>
                <a:gd name="T87" fmla="*/ 20 h 245"/>
                <a:gd name="T88" fmla="*/ 82 w 267"/>
                <a:gd name="T89" fmla="*/ 14 h 245"/>
                <a:gd name="T90" fmla="*/ 94 w 267"/>
                <a:gd name="T91" fmla="*/ 8 h 245"/>
                <a:gd name="T92" fmla="*/ 106 w 267"/>
                <a:gd name="T93" fmla="*/ 8 h 245"/>
                <a:gd name="T94" fmla="*/ 114 w 267"/>
                <a:gd name="T9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245">
                  <a:moveTo>
                    <a:pt x="114" y="0"/>
                  </a:moveTo>
                  <a:lnTo>
                    <a:pt x="114" y="0"/>
                  </a:lnTo>
                  <a:lnTo>
                    <a:pt x="116" y="0"/>
                  </a:lnTo>
                  <a:lnTo>
                    <a:pt x="118" y="2"/>
                  </a:lnTo>
                  <a:lnTo>
                    <a:pt x="120" y="2"/>
                  </a:lnTo>
                  <a:lnTo>
                    <a:pt x="122" y="6"/>
                  </a:lnTo>
                  <a:lnTo>
                    <a:pt x="124" y="8"/>
                  </a:lnTo>
                  <a:lnTo>
                    <a:pt x="126" y="10"/>
                  </a:lnTo>
                  <a:lnTo>
                    <a:pt x="128" y="10"/>
                  </a:lnTo>
                  <a:lnTo>
                    <a:pt x="128" y="10"/>
                  </a:lnTo>
                  <a:lnTo>
                    <a:pt x="136" y="10"/>
                  </a:lnTo>
                  <a:lnTo>
                    <a:pt x="138" y="12"/>
                  </a:lnTo>
                  <a:lnTo>
                    <a:pt x="142" y="14"/>
                  </a:lnTo>
                  <a:lnTo>
                    <a:pt x="142" y="16"/>
                  </a:lnTo>
                  <a:lnTo>
                    <a:pt x="150" y="14"/>
                  </a:lnTo>
                  <a:lnTo>
                    <a:pt x="154" y="16"/>
                  </a:lnTo>
                  <a:lnTo>
                    <a:pt x="154" y="16"/>
                  </a:lnTo>
                  <a:lnTo>
                    <a:pt x="156" y="16"/>
                  </a:lnTo>
                  <a:lnTo>
                    <a:pt x="156" y="18"/>
                  </a:lnTo>
                  <a:lnTo>
                    <a:pt x="160" y="24"/>
                  </a:lnTo>
                  <a:lnTo>
                    <a:pt x="160" y="24"/>
                  </a:lnTo>
                  <a:lnTo>
                    <a:pt x="162" y="26"/>
                  </a:lnTo>
                  <a:lnTo>
                    <a:pt x="164" y="26"/>
                  </a:lnTo>
                  <a:lnTo>
                    <a:pt x="168" y="28"/>
                  </a:lnTo>
                  <a:lnTo>
                    <a:pt x="172" y="30"/>
                  </a:lnTo>
                  <a:lnTo>
                    <a:pt x="174" y="34"/>
                  </a:lnTo>
                  <a:lnTo>
                    <a:pt x="176" y="34"/>
                  </a:lnTo>
                  <a:lnTo>
                    <a:pt x="178" y="36"/>
                  </a:lnTo>
                  <a:lnTo>
                    <a:pt x="181" y="36"/>
                  </a:lnTo>
                  <a:lnTo>
                    <a:pt x="183" y="38"/>
                  </a:lnTo>
                  <a:lnTo>
                    <a:pt x="185" y="38"/>
                  </a:lnTo>
                  <a:lnTo>
                    <a:pt x="189" y="44"/>
                  </a:lnTo>
                  <a:lnTo>
                    <a:pt x="191" y="46"/>
                  </a:lnTo>
                  <a:lnTo>
                    <a:pt x="193" y="48"/>
                  </a:lnTo>
                  <a:lnTo>
                    <a:pt x="193" y="48"/>
                  </a:lnTo>
                  <a:lnTo>
                    <a:pt x="195" y="48"/>
                  </a:lnTo>
                  <a:lnTo>
                    <a:pt x="201" y="52"/>
                  </a:lnTo>
                  <a:lnTo>
                    <a:pt x="205" y="54"/>
                  </a:lnTo>
                  <a:lnTo>
                    <a:pt x="207" y="56"/>
                  </a:lnTo>
                  <a:lnTo>
                    <a:pt x="209" y="56"/>
                  </a:lnTo>
                  <a:lnTo>
                    <a:pt x="209" y="58"/>
                  </a:lnTo>
                  <a:lnTo>
                    <a:pt x="211" y="62"/>
                  </a:lnTo>
                  <a:lnTo>
                    <a:pt x="211" y="64"/>
                  </a:lnTo>
                  <a:lnTo>
                    <a:pt x="213" y="68"/>
                  </a:lnTo>
                  <a:lnTo>
                    <a:pt x="213" y="70"/>
                  </a:lnTo>
                  <a:lnTo>
                    <a:pt x="219" y="74"/>
                  </a:lnTo>
                  <a:lnTo>
                    <a:pt x="219" y="76"/>
                  </a:lnTo>
                  <a:lnTo>
                    <a:pt x="219" y="78"/>
                  </a:lnTo>
                  <a:lnTo>
                    <a:pt x="219" y="80"/>
                  </a:lnTo>
                  <a:lnTo>
                    <a:pt x="219" y="84"/>
                  </a:lnTo>
                  <a:lnTo>
                    <a:pt x="219" y="86"/>
                  </a:lnTo>
                  <a:lnTo>
                    <a:pt x="219" y="88"/>
                  </a:lnTo>
                  <a:lnTo>
                    <a:pt x="219" y="90"/>
                  </a:lnTo>
                  <a:lnTo>
                    <a:pt x="217" y="92"/>
                  </a:lnTo>
                  <a:lnTo>
                    <a:pt x="217" y="94"/>
                  </a:lnTo>
                  <a:lnTo>
                    <a:pt x="217" y="96"/>
                  </a:lnTo>
                  <a:lnTo>
                    <a:pt x="217" y="98"/>
                  </a:lnTo>
                  <a:lnTo>
                    <a:pt x="217" y="100"/>
                  </a:lnTo>
                  <a:lnTo>
                    <a:pt x="217" y="102"/>
                  </a:lnTo>
                  <a:lnTo>
                    <a:pt x="217" y="104"/>
                  </a:lnTo>
                  <a:lnTo>
                    <a:pt x="217" y="112"/>
                  </a:lnTo>
                  <a:lnTo>
                    <a:pt x="251" y="112"/>
                  </a:lnTo>
                  <a:lnTo>
                    <a:pt x="251" y="159"/>
                  </a:lnTo>
                  <a:lnTo>
                    <a:pt x="253" y="161"/>
                  </a:lnTo>
                  <a:lnTo>
                    <a:pt x="253" y="165"/>
                  </a:lnTo>
                  <a:lnTo>
                    <a:pt x="253" y="167"/>
                  </a:lnTo>
                  <a:lnTo>
                    <a:pt x="253" y="169"/>
                  </a:lnTo>
                  <a:lnTo>
                    <a:pt x="251" y="175"/>
                  </a:lnTo>
                  <a:lnTo>
                    <a:pt x="253" y="177"/>
                  </a:lnTo>
                  <a:lnTo>
                    <a:pt x="253" y="177"/>
                  </a:lnTo>
                  <a:lnTo>
                    <a:pt x="255" y="179"/>
                  </a:lnTo>
                  <a:lnTo>
                    <a:pt x="255" y="181"/>
                  </a:lnTo>
                  <a:lnTo>
                    <a:pt x="259" y="183"/>
                  </a:lnTo>
                  <a:lnTo>
                    <a:pt x="261" y="183"/>
                  </a:lnTo>
                  <a:lnTo>
                    <a:pt x="267" y="185"/>
                  </a:lnTo>
                  <a:lnTo>
                    <a:pt x="263" y="189"/>
                  </a:lnTo>
                  <a:lnTo>
                    <a:pt x="261" y="191"/>
                  </a:lnTo>
                  <a:lnTo>
                    <a:pt x="261" y="193"/>
                  </a:lnTo>
                  <a:lnTo>
                    <a:pt x="257" y="199"/>
                  </a:lnTo>
                  <a:lnTo>
                    <a:pt x="255" y="201"/>
                  </a:lnTo>
                  <a:lnTo>
                    <a:pt x="253" y="203"/>
                  </a:lnTo>
                  <a:lnTo>
                    <a:pt x="255" y="205"/>
                  </a:lnTo>
                  <a:lnTo>
                    <a:pt x="255" y="207"/>
                  </a:lnTo>
                  <a:lnTo>
                    <a:pt x="253" y="209"/>
                  </a:lnTo>
                  <a:lnTo>
                    <a:pt x="251" y="211"/>
                  </a:lnTo>
                  <a:lnTo>
                    <a:pt x="251" y="213"/>
                  </a:lnTo>
                  <a:lnTo>
                    <a:pt x="249" y="215"/>
                  </a:lnTo>
                  <a:lnTo>
                    <a:pt x="247" y="215"/>
                  </a:lnTo>
                  <a:lnTo>
                    <a:pt x="245" y="217"/>
                  </a:lnTo>
                  <a:lnTo>
                    <a:pt x="243" y="219"/>
                  </a:lnTo>
                  <a:lnTo>
                    <a:pt x="243" y="221"/>
                  </a:lnTo>
                  <a:lnTo>
                    <a:pt x="241" y="223"/>
                  </a:lnTo>
                  <a:lnTo>
                    <a:pt x="239" y="223"/>
                  </a:lnTo>
                  <a:lnTo>
                    <a:pt x="237" y="225"/>
                  </a:lnTo>
                  <a:lnTo>
                    <a:pt x="237" y="227"/>
                  </a:lnTo>
                  <a:lnTo>
                    <a:pt x="235" y="227"/>
                  </a:lnTo>
                  <a:lnTo>
                    <a:pt x="229" y="231"/>
                  </a:lnTo>
                  <a:lnTo>
                    <a:pt x="227" y="233"/>
                  </a:lnTo>
                  <a:lnTo>
                    <a:pt x="225" y="233"/>
                  </a:lnTo>
                  <a:lnTo>
                    <a:pt x="221" y="233"/>
                  </a:lnTo>
                  <a:lnTo>
                    <a:pt x="221" y="233"/>
                  </a:lnTo>
                  <a:lnTo>
                    <a:pt x="219" y="233"/>
                  </a:lnTo>
                  <a:lnTo>
                    <a:pt x="217" y="235"/>
                  </a:lnTo>
                  <a:lnTo>
                    <a:pt x="215" y="235"/>
                  </a:lnTo>
                  <a:lnTo>
                    <a:pt x="213" y="237"/>
                  </a:lnTo>
                  <a:lnTo>
                    <a:pt x="213" y="237"/>
                  </a:lnTo>
                  <a:lnTo>
                    <a:pt x="211" y="237"/>
                  </a:lnTo>
                  <a:lnTo>
                    <a:pt x="209" y="239"/>
                  </a:lnTo>
                  <a:lnTo>
                    <a:pt x="209" y="239"/>
                  </a:lnTo>
                  <a:lnTo>
                    <a:pt x="205" y="241"/>
                  </a:lnTo>
                  <a:lnTo>
                    <a:pt x="203" y="241"/>
                  </a:lnTo>
                  <a:lnTo>
                    <a:pt x="201" y="241"/>
                  </a:lnTo>
                  <a:lnTo>
                    <a:pt x="197" y="241"/>
                  </a:lnTo>
                  <a:lnTo>
                    <a:pt x="197" y="243"/>
                  </a:lnTo>
                  <a:lnTo>
                    <a:pt x="195" y="243"/>
                  </a:lnTo>
                  <a:lnTo>
                    <a:pt x="193" y="245"/>
                  </a:lnTo>
                  <a:lnTo>
                    <a:pt x="191" y="243"/>
                  </a:lnTo>
                  <a:lnTo>
                    <a:pt x="189" y="243"/>
                  </a:lnTo>
                  <a:lnTo>
                    <a:pt x="187" y="243"/>
                  </a:lnTo>
                  <a:lnTo>
                    <a:pt x="183" y="243"/>
                  </a:lnTo>
                  <a:lnTo>
                    <a:pt x="180" y="243"/>
                  </a:lnTo>
                  <a:lnTo>
                    <a:pt x="178" y="243"/>
                  </a:lnTo>
                  <a:lnTo>
                    <a:pt x="176" y="243"/>
                  </a:lnTo>
                  <a:lnTo>
                    <a:pt x="176" y="245"/>
                  </a:lnTo>
                  <a:lnTo>
                    <a:pt x="174" y="243"/>
                  </a:lnTo>
                  <a:lnTo>
                    <a:pt x="174" y="239"/>
                  </a:lnTo>
                  <a:lnTo>
                    <a:pt x="172" y="239"/>
                  </a:lnTo>
                  <a:lnTo>
                    <a:pt x="166" y="237"/>
                  </a:lnTo>
                  <a:lnTo>
                    <a:pt x="166" y="237"/>
                  </a:lnTo>
                  <a:lnTo>
                    <a:pt x="164" y="235"/>
                  </a:lnTo>
                  <a:lnTo>
                    <a:pt x="164" y="233"/>
                  </a:lnTo>
                  <a:lnTo>
                    <a:pt x="156" y="233"/>
                  </a:lnTo>
                  <a:lnTo>
                    <a:pt x="152" y="231"/>
                  </a:lnTo>
                  <a:lnTo>
                    <a:pt x="150" y="229"/>
                  </a:lnTo>
                  <a:lnTo>
                    <a:pt x="148" y="229"/>
                  </a:lnTo>
                  <a:lnTo>
                    <a:pt x="146" y="233"/>
                  </a:lnTo>
                  <a:lnTo>
                    <a:pt x="142" y="235"/>
                  </a:lnTo>
                  <a:lnTo>
                    <a:pt x="140" y="233"/>
                  </a:lnTo>
                  <a:lnTo>
                    <a:pt x="136" y="233"/>
                  </a:lnTo>
                  <a:lnTo>
                    <a:pt x="134" y="233"/>
                  </a:lnTo>
                  <a:lnTo>
                    <a:pt x="130" y="235"/>
                  </a:lnTo>
                  <a:lnTo>
                    <a:pt x="130" y="233"/>
                  </a:lnTo>
                  <a:lnTo>
                    <a:pt x="128" y="233"/>
                  </a:lnTo>
                  <a:lnTo>
                    <a:pt x="124" y="235"/>
                  </a:lnTo>
                  <a:lnTo>
                    <a:pt x="122" y="233"/>
                  </a:lnTo>
                  <a:lnTo>
                    <a:pt x="122" y="231"/>
                  </a:lnTo>
                  <a:lnTo>
                    <a:pt x="118" y="235"/>
                  </a:lnTo>
                  <a:lnTo>
                    <a:pt x="114" y="235"/>
                  </a:lnTo>
                  <a:lnTo>
                    <a:pt x="110" y="235"/>
                  </a:lnTo>
                  <a:lnTo>
                    <a:pt x="110" y="187"/>
                  </a:lnTo>
                  <a:lnTo>
                    <a:pt x="0" y="189"/>
                  </a:lnTo>
                  <a:lnTo>
                    <a:pt x="0" y="92"/>
                  </a:lnTo>
                  <a:lnTo>
                    <a:pt x="2" y="90"/>
                  </a:lnTo>
                  <a:lnTo>
                    <a:pt x="4" y="86"/>
                  </a:lnTo>
                  <a:lnTo>
                    <a:pt x="8" y="86"/>
                  </a:lnTo>
                  <a:lnTo>
                    <a:pt x="14" y="84"/>
                  </a:lnTo>
                  <a:lnTo>
                    <a:pt x="16" y="82"/>
                  </a:lnTo>
                  <a:lnTo>
                    <a:pt x="18" y="80"/>
                  </a:lnTo>
                  <a:lnTo>
                    <a:pt x="20" y="76"/>
                  </a:lnTo>
                  <a:lnTo>
                    <a:pt x="22" y="72"/>
                  </a:lnTo>
                  <a:lnTo>
                    <a:pt x="22" y="66"/>
                  </a:lnTo>
                  <a:lnTo>
                    <a:pt x="24" y="64"/>
                  </a:lnTo>
                  <a:lnTo>
                    <a:pt x="40" y="50"/>
                  </a:lnTo>
                  <a:lnTo>
                    <a:pt x="44" y="48"/>
                  </a:lnTo>
                  <a:lnTo>
                    <a:pt x="50" y="46"/>
                  </a:lnTo>
                  <a:lnTo>
                    <a:pt x="52" y="46"/>
                  </a:lnTo>
                  <a:lnTo>
                    <a:pt x="52" y="44"/>
                  </a:lnTo>
                  <a:lnTo>
                    <a:pt x="54" y="40"/>
                  </a:lnTo>
                  <a:lnTo>
                    <a:pt x="54" y="32"/>
                  </a:lnTo>
                  <a:lnTo>
                    <a:pt x="52" y="30"/>
                  </a:lnTo>
                  <a:lnTo>
                    <a:pt x="52" y="24"/>
                  </a:lnTo>
                  <a:lnTo>
                    <a:pt x="56" y="20"/>
                  </a:lnTo>
                  <a:lnTo>
                    <a:pt x="58" y="20"/>
                  </a:lnTo>
                  <a:lnTo>
                    <a:pt x="60" y="20"/>
                  </a:lnTo>
                  <a:lnTo>
                    <a:pt x="62" y="22"/>
                  </a:lnTo>
                  <a:lnTo>
                    <a:pt x="64" y="20"/>
                  </a:lnTo>
                  <a:lnTo>
                    <a:pt x="68" y="18"/>
                  </a:lnTo>
                  <a:lnTo>
                    <a:pt x="74" y="18"/>
                  </a:lnTo>
                  <a:lnTo>
                    <a:pt x="78" y="16"/>
                  </a:lnTo>
                  <a:lnTo>
                    <a:pt x="82" y="14"/>
                  </a:lnTo>
                  <a:lnTo>
                    <a:pt x="86" y="14"/>
                  </a:lnTo>
                  <a:lnTo>
                    <a:pt x="88" y="14"/>
                  </a:lnTo>
                  <a:lnTo>
                    <a:pt x="90" y="12"/>
                  </a:lnTo>
                  <a:lnTo>
                    <a:pt x="94" y="8"/>
                  </a:lnTo>
                  <a:lnTo>
                    <a:pt x="96" y="8"/>
                  </a:lnTo>
                  <a:lnTo>
                    <a:pt x="100" y="8"/>
                  </a:lnTo>
                  <a:lnTo>
                    <a:pt x="104" y="8"/>
                  </a:lnTo>
                  <a:lnTo>
                    <a:pt x="106" y="8"/>
                  </a:lnTo>
                  <a:lnTo>
                    <a:pt x="112" y="2"/>
                  </a:lnTo>
                  <a:lnTo>
                    <a:pt x="114" y="0"/>
                  </a:lnTo>
                  <a:lnTo>
                    <a:pt x="114" y="0"/>
                  </a:lnTo>
                  <a:lnTo>
                    <a:pt x="114"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45" name="Freeform 57"/>
            <p:cNvSpPr>
              <a:spLocks/>
            </p:cNvSpPr>
            <p:nvPr/>
          </p:nvSpPr>
          <p:spPr bwMode="auto">
            <a:xfrm>
              <a:off x="1686" y="2850"/>
              <a:ext cx="354" cy="215"/>
            </a:xfrm>
            <a:custGeom>
              <a:avLst/>
              <a:gdLst>
                <a:gd name="T0" fmla="*/ 354 w 354"/>
                <a:gd name="T1" fmla="*/ 0 h 215"/>
                <a:gd name="T2" fmla="*/ 250 w 354"/>
                <a:gd name="T3" fmla="*/ 141 h 215"/>
                <a:gd name="T4" fmla="*/ 248 w 354"/>
                <a:gd name="T5" fmla="*/ 215 h 215"/>
                <a:gd name="T6" fmla="*/ 246 w 354"/>
                <a:gd name="T7" fmla="*/ 209 h 215"/>
                <a:gd name="T8" fmla="*/ 244 w 354"/>
                <a:gd name="T9" fmla="*/ 205 h 215"/>
                <a:gd name="T10" fmla="*/ 240 w 354"/>
                <a:gd name="T11" fmla="*/ 205 h 215"/>
                <a:gd name="T12" fmla="*/ 238 w 354"/>
                <a:gd name="T13" fmla="*/ 207 h 215"/>
                <a:gd name="T14" fmla="*/ 236 w 354"/>
                <a:gd name="T15" fmla="*/ 207 h 215"/>
                <a:gd name="T16" fmla="*/ 234 w 354"/>
                <a:gd name="T17" fmla="*/ 205 h 215"/>
                <a:gd name="T18" fmla="*/ 230 w 354"/>
                <a:gd name="T19" fmla="*/ 205 h 215"/>
                <a:gd name="T20" fmla="*/ 230 w 354"/>
                <a:gd name="T21" fmla="*/ 203 h 215"/>
                <a:gd name="T22" fmla="*/ 230 w 354"/>
                <a:gd name="T23" fmla="*/ 203 h 215"/>
                <a:gd name="T24" fmla="*/ 232 w 354"/>
                <a:gd name="T25" fmla="*/ 199 h 215"/>
                <a:gd name="T26" fmla="*/ 236 w 354"/>
                <a:gd name="T27" fmla="*/ 199 h 215"/>
                <a:gd name="T28" fmla="*/ 242 w 354"/>
                <a:gd name="T29" fmla="*/ 197 h 215"/>
                <a:gd name="T30" fmla="*/ 242 w 354"/>
                <a:gd name="T31" fmla="*/ 195 h 215"/>
                <a:gd name="T32" fmla="*/ 232 w 354"/>
                <a:gd name="T33" fmla="*/ 189 h 215"/>
                <a:gd name="T34" fmla="*/ 222 w 354"/>
                <a:gd name="T35" fmla="*/ 187 h 215"/>
                <a:gd name="T36" fmla="*/ 226 w 354"/>
                <a:gd name="T37" fmla="*/ 185 h 215"/>
                <a:gd name="T38" fmla="*/ 224 w 354"/>
                <a:gd name="T39" fmla="*/ 179 h 215"/>
                <a:gd name="T40" fmla="*/ 218 w 354"/>
                <a:gd name="T41" fmla="*/ 177 h 215"/>
                <a:gd name="T42" fmla="*/ 212 w 354"/>
                <a:gd name="T43" fmla="*/ 171 h 215"/>
                <a:gd name="T44" fmla="*/ 204 w 354"/>
                <a:gd name="T45" fmla="*/ 167 h 215"/>
                <a:gd name="T46" fmla="*/ 200 w 354"/>
                <a:gd name="T47" fmla="*/ 165 h 215"/>
                <a:gd name="T48" fmla="*/ 192 w 354"/>
                <a:gd name="T49" fmla="*/ 163 h 215"/>
                <a:gd name="T50" fmla="*/ 190 w 354"/>
                <a:gd name="T51" fmla="*/ 161 h 215"/>
                <a:gd name="T52" fmla="*/ 190 w 354"/>
                <a:gd name="T53" fmla="*/ 155 h 215"/>
                <a:gd name="T54" fmla="*/ 180 w 354"/>
                <a:gd name="T55" fmla="*/ 149 h 215"/>
                <a:gd name="T56" fmla="*/ 176 w 354"/>
                <a:gd name="T57" fmla="*/ 143 h 215"/>
                <a:gd name="T58" fmla="*/ 166 w 354"/>
                <a:gd name="T59" fmla="*/ 137 h 215"/>
                <a:gd name="T60" fmla="*/ 162 w 354"/>
                <a:gd name="T61" fmla="*/ 131 h 215"/>
                <a:gd name="T62" fmla="*/ 144 w 354"/>
                <a:gd name="T63" fmla="*/ 133 h 215"/>
                <a:gd name="T64" fmla="*/ 142 w 354"/>
                <a:gd name="T65" fmla="*/ 131 h 215"/>
                <a:gd name="T66" fmla="*/ 144 w 354"/>
                <a:gd name="T67" fmla="*/ 127 h 215"/>
                <a:gd name="T68" fmla="*/ 140 w 354"/>
                <a:gd name="T69" fmla="*/ 119 h 215"/>
                <a:gd name="T70" fmla="*/ 126 w 354"/>
                <a:gd name="T71" fmla="*/ 113 h 215"/>
                <a:gd name="T72" fmla="*/ 120 w 354"/>
                <a:gd name="T73" fmla="*/ 113 h 215"/>
                <a:gd name="T74" fmla="*/ 110 w 354"/>
                <a:gd name="T75" fmla="*/ 111 h 215"/>
                <a:gd name="T76" fmla="*/ 104 w 354"/>
                <a:gd name="T77" fmla="*/ 105 h 215"/>
                <a:gd name="T78" fmla="*/ 96 w 354"/>
                <a:gd name="T79" fmla="*/ 100 h 215"/>
                <a:gd name="T80" fmla="*/ 90 w 354"/>
                <a:gd name="T81" fmla="*/ 84 h 215"/>
                <a:gd name="T82" fmla="*/ 78 w 354"/>
                <a:gd name="T83" fmla="*/ 76 h 215"/>
                <a:gd name="T84" fmla="*/ 36 w 354"/>
                <a:gd name="T85" fmla="*/ 42 h 215"/>
                <a:gd name="T86" fmla="*/ 14 w 354"/>
                <a:gd name="T87" fmla="*/ 18 h 215"/>
                <a:gd name="T88" fmla="*/ 4 w 354"/>
                <a:gd name="T89" fmla="*/ 8 h 215"/>
                <a:gd name="T90" fmla="*/ 0 w 354"/>
                <a:gd name="T91" fmla="*/ 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4" h="215">
                  <a:moveTo>
                    <a:pt x="0" y="2"/>
                  </a:moveTo>
                  <a:lnTo>
                    <a:pt x="354" y="0"/>
                  </a:lnTo>
                  <a:lnTo>
                    <a:pt x="354" y="139"/>
                  </a:lnTo>
                  <a:lnTo>
                    <a:pt x="250" y="141"/>
                  </a:lnTo>
                  <a:lnTo>
                    <a:pt x="250" y="215"/>
                  </a:lnTo>
                  <a:lnTo>
                    <a:pt x="248" y="215"/>
                  </a:lnTo>
                  <a:lnTo>
                    <a:pt x="246" y="211"/>
                  </a:lnTo>
                  <a:lnTo>
                    <a:pt x="246" y="209"/>
                  </a:lnTo>
                  <a:lnTo>
                    <a:pt x="244" y="205"/>
                  </a:lnTo>
                  <a:lnTo>
                    <a:pt x="244" y="205"/>
                  </a:lnTo>
                  <a:lnTo>
                    <a:pt x="240" y="203"/>
                  </a:lnTo>
                  <a:lnTo>
                    <a:pt x="240" y="205"/>
                  </a:lnTo>
                  <a:lnTo>
                    <a:pt x="238" y="207"/>
                  </a:lnTo>
                  <a:lnTo>
                    <a:pt x="238" y="207"/>
                  </a:lnTo>
                  <a:lnTo>
                    <a:pt x="236" y="207"/>
                  </a:lnTo>
                  <a:lnTo>
                    <a:pt x="236" y="207"/>
                  </a:lnTo>
                  <a:lnTo>
                    <a:pt x="234" y="205"/>
                  </a:lnTo>
                  <a:lnTo>
                    <a:pt x="234" y="205"/>
                  </a:lnTo>
                  <a:lnTo>
                    <a:pt x="232" y="205"/>
                  </a:lnTo>
                  <a:lnTo>
                    <a:pt x="230" y="205"/>
                  </a:lnTo>
                  <a:lnTo>
                    <a:pt x="228" y="205"/>
                  </a:lnTo>
                  <a:lnTo>
                    <a:pt x="230" y="203"/>
                  </a:lnTo>
                  <a:lnTo>
                    <a:pt x="230" y="203"/>
                  </a:lnTo>
                  <a:lnTo>
                    <a:pt x="230" y="203"/>
                  </a:lnTo>
                  <a:lnTo>
                    <a:pt x="230" y="201"/>
                  </a:lnTo>
                  <a:lnTo>
                    <a:pt x="232" y="199"/>
                  </a:lnTo>
                  <a:lnTo>
                    <a:pt x="234" y="199"/>
                  </a:lnTo>
                  <a:lnTo>
                    <a:pt x="236" y="199"/>
                  </a:lnTo>
                  <a:lnTo>
                    <a:pt x="240" y="199"/>
                  </a:lnTo>
                  <a:lnTo>
                    <a:pt x="242" y="197"/>
                  </a:lnTo>
                  <a:lnTo>
                    <a:pt x="242" y="197"/>
                  </a:lnTo>
                  <a:lnTo>
                    <a:pt x="242" y="195"/>
                  </a:lnTo>
                  <a:lnTo>
                    <a:pt x="236" y="191"/>
                  </a:lnTo>
                  <a:lnTo>
                    <a:pt x="232" y="189"/>
                  </a:lnTo>
                  <a:lnTo>
                    <a:pt x="224" y="189"/>
                  </a:lnTo>
                  <a:lnTo>
                    <a:pt x="222" y="187"/>
                  </a:lnTo>
                  <a:lnTo>
                    <a:pt x="224" y="185"/>
                  </a:lnTo>
                  <a:lnTo>
                    <a:pt x="226" y="185"/>
                  </a:lnTo>
                  <a:lnTo>
                    <a:pt x="226" y="181"/>
                  </a:lnTo>
                  <a:lnTo>
                    <a:pt x="224" y="179"/>
                  </a:lnTo>
                  <a:lnTo>
                    <a:pt x="220" y="179"/>
                  </a:lnTo>
                  <a:lnTo>
                    <a:pt x="218" y="177"/>
                  </a:lnTo>
                  <a:lnTo>
                    <a:pt x="214" y="177"/>
                  </a:lnTo>
                  <a:lnTo>
                    <a:pt x="212" y="171"/>
                  </a:lnTo>
                  <a:lnTo>
                    <a:pt x="210" y="169"/>
                  </a:lnTo>
                  <a:lnTo>
                    <a:pt x="204" y="167"/>
                  </a:lnTo>
                  <a:lnTo>
                    <a:pt x="200" y="167"/>
                  </a:lnTo>
                  <a:lnTo>
                    <a:pt x="200" y="165"/>
                  </a:lnTo>
                  <a:lnTo>
                    <a:pt x="196" y="163"/>
                  </a:lnTo>
                  <a:lnTo>
                    <a:pt x="192" y="163"/>
                  </a:lnTo>
                  <a:lnTo>
                    <a:pt x="190" y="163"/>
                  </a:lnTo>
                  <a:lnTo>
                    <a:pt x="190" y="161"/>
                  </a:lnTo>
                  <a:lnTo>
                    <a:pt x="192" y="159"/>
                  </a:lnTo>
                  <a:lnTo>
                    <a:pt x="190" y="155"/>
                  </a:lnTo>
                  <a:lnTo>
                    <a:pt x="182" y="153"/>
                  </a:lnTo>
                  <a:lnTo>
                    <a:pt x="180" y="149"/>
                  </a:lnTo>
                  <a:lnTo>
                    <a:pt x="174" y="145"/>
                  </a:lnTo>
                  <a:lnTo>
                    <a:pt x="176" y="143"/>
                  </a:lnTo>
                  <a:lnTo>
                    <a:pt x="168" y="139"/>
                  </a:lnTo>
                  <a:lnTo>
                    <a:pt x="166" y="137"/>
                  </a:lnTo>
                  <a:lnTo>
                    <a:pt x="166" y="133"/>
                  </a:lnTo>
                  <a:lnTo>
                    <a:pt x="162" y="131"/>
                  </a:lnTo>
                  <a:lnTo>
                    <a:pt x="158" y="135"/>
                  </a:lnTo>
                  <a:lnTo>
                    <a:pt x="144" y="133"/>
                  </a:lnTo>
                  <a:lnTo>
                    <a:pt x="142" y="133"/>
                  </a:lnTo>
                  <a:lnTo>
                    <a:pt x="142" y="131"/>
                  </a:lnTo>
                  <a:lnTo>
                    <a:pt x="144" y="131"/>
                  </a:lnTo>
                  <a:lnTo>
                    <a:pt x="144" y="127"/>
                  </a:lnTo>
                  <a:lnTo>
                    <a:pt x="144" y="125"/>
                  </a:lnTo>
                  <a:lnTo>
                    <a:pt x="140" y="119"/>
                  </a:lnTo>
                  <a:lnTo>
                    <a:pt x="130" y="113"/>
                  </a:lnTo>
                  <a:lnTo>
                    <a:pt x="126" y="113"/>
                  </a:lnTo>
                  <a:lnTo>
                    <a:pt x="124" y="111"/>
                  </a:lnTo>
                  <a:lnTo>
                    <a:pt x="120" y="113"/>
                  </a:lnTo>
                  <a:lnTo>
                    <a:pt x="116" y="111"/>
                  </a:lnTo>
                  <a:lnTo>
                    <a:pt x="110" y="111"/>
                  </a:lnTo>
                  <a:lnTo>
                    <a:pt x="106" y="107"/>
                  </a:lnTo>
                  <a:lnTo>
                    <a:pt x="104" y="105"/>
                  </a:lnTo>
                  <a:lnTo>
                    <a:pt x="100" y="103"/>
                  </a:lnTo>
                  <a:lnTo>
                    <a:pt x="96" y="100"/>
                  </a:lnTo>
                  <a:lnTo>
                    <a:pt x="96" y="90"/>
                  </a:lnTo>
                  <a:lnTo>
                    <a:pt x="90" y="84"/>
                  </a:lnTo>
                  <a:lnTo>
                    <a:pt x="82" y="80"/>
                  </a:lnTo>
                  <a:lnTo>
                    <a:pt x="78" y="76"/>
                  </a:lnTo>
                  <a:lnTo>
                    <a:pt x="74" y="72"/>
                  </a:lnTo>
                  <a:lnTo>
                    <a:pt x="36" y="42"/>
                  </a:lnTo>
                  <a:lnTo>
                    <a:pt x="16" y="22"/>
                  </a:lnTo>
                  <a:lnTo>
                    <a:pt x="14" y="18"/>
                  </a:lnTo>
                  <a:lnTo>
                    <a:pt x="10" y="14"/>
                  </a:lnTo>
                  <a:lnTo>
                    <a:pt x="4" y="8"/>
                  </a:lnTo>
                  <a:lnTo>
                    <a:pt x="0" y="2"/>
                  </a:lnTo>
                  <a:lnTo>
                    <a:pt x="0" y="2"/>
                  </a:lnTo>
                  <a:lnTo>
                    <a:pt x="0" y="2"/>
                  </a:lnTo>
                  <a:close/>
                </a:path>
              </a:pathLst>
            </a:custGeom>
            <a:solidFill>
              <a:schemeClr val="bg1"/>
            </a:solidFill>
            <a:ln w="3175" cmpd="sng">
              <a:solidFill>
                <a:srgbClr val="000000"/>
              </a:solidFill>
              <a:round/>
              <a:headEnd/>
              <a:tailEnd/>
            </a:ln>
          </p:spPr>
          <p:txBody>
            <a:bodyPr/>
            <a:lstStyle/>
            <a:p>
              <a:endParaRPr lang="en-US"/>
            </a:p>
          </p:txBody>
        </p:sp>
        <p:sp>
          <p:nvSpPr>
            <p:cNvPr id="146" name="Freeform 58"/>
            <p:cNvSpPr>
              <a:spLocks/>
            </p:cNvSpPr>
            <p:nvPr/>
          </p:nvSpPr>
          <p:spPr bwMode="auto">
            <a:xfrm>
              <a:off x="2941" y="2866"/>
              <a:ext cx="110" cy="123"/>
            </a:xfrm>
            <a:custGeom>
              <a:avLst/>
              <a:gdLst>
                <a:gd name="T0" fmla="*/ 0 w 110"/>
                <a:gd name="T1" fmla="*/ 48 h 123"/>
                <a:gd name="T2" fmla="*/ 2 w 110"/>
                <a:gd name="T3" fmla="*/ 0 h 123"/>
                <a:gd name="T4" fmla="*/ 110 w 110"/>
                <a:gd name="T5" fmla="*/ 0 h 123"/>
                <a:gd name="T6" fmla="*/ 108 w 110"/>
                <a:gd name="T7" fmla="*/ 123 h 123"/>
                <a:gd name="T8" fmla="*/ 94 w 110"/>
                <a:gd name="T9" fmla="*/ 123 h 123"/>
                <a:gd name="T10" fmla="*/ 92 w 110"/>
                <a:gd name="T11" fmla="*/ 123 h 123"/>
                <a:gd name="T12" fmla="*/ 90 w 110"/>
                <a:gd name="T13" fmla="*/ 121 h 123"/>
                <a:gd name="T14" fmla="*/ 86 w 110"/>
                <a:gd name="T15" fmla="*/ 117 h 123"/>
                <a:gd name="T16" fmla="*/ 80 w 110"/>
                <a:gd name="T17" fmla="*/ 111 h 123"/>
                <a:gd name="T18" fmla="*/ 78 w 110"/>
                <a:gd name="T19" fmla="*/ 109 h 123"/>
                <a:gd name="T20" fmla="*/ 62 w 110"/>
                <a:gd name="T21" fmla="*/ 109 h 123"/>
                <a:gd name="T22" fmla="*/ 62 w 110"/>
                <a:gd name="T23" fmla="*/ 107 h 123"/>
                <a:gd name="T24" fmla="*/ 58 w 110"/>
                <a:gd name="T25" fmla="*/ 107 h 123"/>
                <a:gd name="T26" fmla="*/ 58 w 110"/>
                <a:gd name="T27" fmla="*/ 109 h 123"/>
                <a:gd name="T28" fmla="*/ 46 w 110"/>
                <a:gd name="T29" fmla="*/ 107 h 123"/>
                <a:gd name="T30" fmla="*/ 44 w 110"/>
                <a:gd name="T31" fmla="*/ 109 h 123"/>
                <a:gd name="T32" fmla="*/ 42 w 110"/>
                <a:gd name="T33" fmla="*/ 111 h 123"/>
                <a:gd name="T34" fmla="*/ 40 w 110"/>
                <a:gd name="T35" fmla="*/ 113 h 123"/>
                <a:gd name="T36" fmla="*/ 32 w 110"/>
                <a:gd name="T37" fmla="*/ 119 h 123"/>
                <a:gd name="T38" fmla="*/ 30 w 110"/>
                <a:gd name="T39" fmla="*/ 121 h 123"/>
                <a:gd name="T40" fmla="*/ 26 w 110"/>
                <a:gd name="T41" fmla="*/ 121 h 123"/>
                <a:gd name="T42" fmla="*/ 20 w 110"/>
                <a:gd name="T43" fmla="*/ 119 h 123"/>
                <a:gd name="T44" fmla="*/ 18 w 110"/>
                <a:gd name="T45" fmla="*/ 119 h 123"/>
                <a:gd name="T46" fmla="*/ 14 w 110"/>
                <a:gd name="T47" fmla="*/ 117 h 123"/>
                <a:gd name="T48" fmla="*/ 14 w 110"/>
                <a:gd name="T49" fmla="*/ 115 h 123"/>
                <a:gd name="T50" fmla="*/ 12 w 110"/>
                <a:gd name="T51" fmla="*/ 113 h 123"/>
                <a:gd name="T52" fmla="*/ 12 w 110"/>
                <a:gd name="T53" fmla="*/ 113 h 123"/>
                <a:gd name="T54" fmla="*/ 10 w 110"/>
                <a:gd name="T55" fmla="*/ 111 h 123"/>
                <a:gd name="T56" fmla="*/ 12 w 110"/>
                <a:gd name="T57" fmla="*/ 105 h 123"/>
                <a:gd name="T58" fmla="*/ 12 w 110"/>
                <a:gd name="T59" fmla="*/ 103 h 123"/>
                <a:gd name="T60" fmla="*/ 12 w 110"/>
                <a:gd name="T61" fmla="*/ 101 h 123"/>
                <a:gd name="T62" fmla="*/ 12 w 110"/>
                <a:gd name="T63" fmla="*/ 97 h 123"/>
                <a:gd name="T64" fmla="*/ 10 w 110"/>
                <a:gd name="T65" fmla="*/ 95 h 123"/>
                <a:gd name="T66" fmla="*/ 10 w 110"/>
                <a:gd name="T67" fmla="*/ 48 h 123"/>
                <a:gd name="T68" fmla="*/ 0 w 110"/>
                <a:gd name="T69" fmla="*/ 48 h 123"/>
                <a:gd name="T70" fmla="*/ 0 w 110"/>
                <a:gd name="T71" fmla="*/ 48 h 123"/>
                <a:gd name="T72" fmla="*/ 0 w 110"/>
                <a:gd name="T7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23">
                  <a:moveTo>
                    <a:pt x="0" y="48"/>
                  </a:moveTo>
                  <a:lnTo>
                    <a:pt x="2" y="0"/>
                  </a:lnTo>
                  <a:lnTo>
                    <a:pt x="110" y="0"/>
                  </a:lnTo>
                  <a:lnTo>
                    <a:pt x="108" y="123"/>
                  </a:lnTo>
                  <a:lnTo>
                    <a:pt x="94" y="123"/>
                  </a:lnTo>
                  <a:lnTo>
                    <a:pt x="92" y="123"/>
                  </a:lnTo>
                  <a:lnTo>
                    <a:pt x="90" y="121"/>
                  </a:lnTo>
                  <a:lnTo>
                    <a:pt x="86" y="117"/>
                  </a:lnTo>
                  <a:lnTo>
                    <a:pt x="80" y="111"/>
                  </a:lnTo>
                  <a:lnTo>
                    <a:pt x="78" y="109"/>
                  </a:lnTo>
                  <a:lnTo>
                    <a:pt x="62" y="109"/>
                  </a:lnTo>
                  <a:lnTo>
                    <a:pt x="62" y="107"/>
                  </a:lnTo>
                  <a:lnTo>
                    <a:pt x="58" y="107"/>
                  </a:lnTo>
                  <a:lnTo>
                    <a:pt x="58" y="109"/>
                  </a:lnTo>
                  <a:lnTo>
                    <a:pt x="46" y="107"/>
                  </a:lnTo>
                  <a:lnTo>
                    <a:pt x="44" y="109"/>
                  </a:lnTo>
                  <a:lnTo>
                    <a:pt x="42" y="111"/>
                  </a:lnTo>
                  <a:lnTo>
                    <a:pt x="40" y="113"/>
                  </a:lnTo>
                  <a:lnTo>
                    <a:pt x="32" y="119"/>
                  </a:lnTo>
                  <a:lnTo>
                    <a:pt x="30" y="121"/>
                  </a:lnTo>
                  <a:lnTo>
                    <a:pt x="26" y="121"/>
                  </a:lnTo>
                  <a:lnTo>
                    <a:pt x="20" y="119"/>
                  </a:lnTo>
                  <a:lnTo>
                    <a:pt x="18" y="119"/>
                  </a:lnTo>
                  <a:lnTo>
                    <a:pt x="14" y="117"/>
                  </a:lnTo>
                  <a:lnTo>
                    <a:pt x="14" y="115"/>
                  </a:lnTo>
                  <a:lnTo>
                    <a:pt x="12" y="113"/>
                  </a:lnTo>
                  <a:lnTo>
                    <a:pt x="12" y="113"/>
                  </a:lnTo>
                  <a:lnTo>
                    <a:pt x="10" y="111"/>
                  </a:lnTo>
                  <a:lnTo>
                    <a:pt x="12" y="105"/>
                  </a:lnTo>
                  <a:lnTo>
                    <a:pt x="12" y="103"/>
                  </a:lnTo>
                  <a:lnTo>
                    <a:pt x="12" y="101"/>
                  </a:lnTo>
                  <a:lnTo>
                    <a:pt x="12" y="97"/>
                  </a:lnTo>
                  <a:lnTo>
                    <a:pt x="10" y="95"/>
                  </a:lnTo>
                  <a:lnTo>
                    <a:pt x="10" y="48"/>
                  </a:lnTo>
                  <a:lnTo>
                    <a:pt x="0" y="48"/>
                  </a:lnTo>
                  <a:lnTo>
                    <a:pt x="0" y="48"/>
                  </a:lnTo>
                  <a:lnTo>
                    <a:pt x="0" y="48"/>
                  </a:lnTo>
                  <a:close/>
                </a:path>
              </a:pathLst>
            </a:custGeom>
            <a:solidFill>
              <a:srgbClr val="FFC000"/>
            </a:solidFill>
            <a:ln w="3175" cmpd="sng">
              <a:solidFill>
                <a:srgbClr val="000000"/>
              </a:solidFill>
              <a:round/>
              <a:headEnd/>
              <a:tailEnd/>
            </a:ln>
          </p:spPr>
          <p:txBody>
            <a:bodyPr/>
            <a:lstStyle/>
            <a:p>
              <a:endParaRPr lang="en-US"/>
            </a:p>
          </p:txBody>
        </p:sp>
        <p:sp>
          <p:nvSpPr>
            <p:cNvPr id="147" name="Freeform 59"/>
            <p:cNvSpPr>
              <a:spLocks/>
            </p:cNvSpPr>
            <p:nvPr/>
          </p:nvSpPr>
          <p:spPr bwMode="auto">
            <a:xfrm>
              <a:off x="2374" y="2944"/>
              <a:ext cx="220" cy="187"/>
            </a:xfrm>
            <a:custGeom>
              <a:avLst/>
              <a:gdLst>
                <a:gd name="T0" fmla="*/ 110 w 220"/>
                <a:gd name="T1" fmla="*/ 0 h 187"/>
                <a:gd name="T2" fmla="*/ 218 w 220"/>
                <a:gd name="T3" fmla="*/ 0 h 187"/>
                <a:gd name="T4" fmla="*/ 218 w 220"/>
                <a:gd name="T5" fmla="*/ 45 h 187"/>
                <a:gd name="T6" fmla="*/ 220 w 220"/>
                <a:gd name="T7" fmla="*/ 45 h 187"/>
                <a:gd name="T8" fmla="*/ 218 w 220"/>
                <a:gd name="T9" fmla="*/ 139 h 187"/>
                <a:gd name="T10" fmla="*/ 110 w 220"/>
                <a:gd name="T11" fmla="*/ 139 h 187"/>
                <a:gd name="T12" fmla="*/ 110 w 220"/>
                <a:gd name="T13" fmla="*/ 187 h 187"/>
                <a:gd name="T14" fmla="*/ 2 w 220"/>
                <a:gd name="T15" fmla="*/ 187 h 187"/>
                <a:gd name="T16" fmla="*/ 2 w 220"/>
                <a:gd name="T17" fmla="*/ 45 h 187"/>
                <a:gd name="T18" fmla="*/ 0 w 220"/>
                <a:gd name="T19" fmla="*/ 45 h 187"/>
                <a:gd name="T20" fmla="*/ 0 w 220"/>
                <a:gd name="T21" fmla="*/ 0 h 187"/>
                <a:gd name="T22" fmla="*/ 110 w 220"/>
                <a:gd name="T23" fmla="*/ 0 h 187"/>
                <a:gd name="T24" fmla="*/ 110 w 220"/>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187">
                  <a:moveTo>
                    <a:pt x="110" y="0"/>
                  </a:moveTo>
                  <a:lnTo>
                    <a:pt x="218" y="0"/>
                  </a:lnTo>
                  <a:lnTo>
                    <a:pt x="218" y="45"/>
                  </a:lnTo>
                  <a:lnTo>
                    <a:pt x="220" y="45"/>
                  </a:lnTo>
                  <a:lnTo>
                    <a:pt x="218" y="139"/>
                  </a:lnTo>
                  <a:lnTo>
                    <a:pt x="110" y="139"/>
                  </a:lnTo>
                  <a:lnTo>
                    <a:pt x="110" y="187"/>
                  </a:lnTo>
                  <a:lnTo>
                    <a:pt x="2" y="187"/>
                  </a:lnTo>
                  <a:lnTo>
                    <a:pt x="2" y="45"/>
                  </a:lnTo>
                  <a:lnTo>
                    <a:pt x="0" y="45"/>
                  </a:lnTo>
                  <a:lnTo>
                    <a:pt x="0" y="0"/>
                  </a:lnTo>
                  <a:lnTo>
                    <a:pt x="110" y="0"/>
                  </a:lnTo>
                  <a:lnTo>
                    <a:pt x="110"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48" name="Freeform 60"/>
            <p:cNvSpPr>
              <a:spLocks/>
            </p:cNvSpPr>
            <p:nvPr/>
          </p:nvSpPr>
          <p:spPr bwMode="auto">
            <a:xfrm>
              <a:off x="2592" y="2944"/>
              <a:ext cx="218" cy="183"/>
            </a:xfrm>
            <a:custGeom>
              <a:avLst/>
              <a:gdLst>
                <a:gd name="T0" fmla="*/ 108 w 218"/>
                <a:gd name="T1" fmla="*/ 0 h 183"/>
                <a:gd name="T2" fmla="*/ 218 w 218"/>
                <a:gd name="T3" fmla="*/ 45 h 183"/>
                <a:gd name="T4" fmla="*/ 218 w 218"/>
                <a:gd name="T5" fmla="*/ 93 h 183"/>
                <a:gd name="T6" fmla="*/ 212 w 218"/>
                <a:gd name="T7" fmla="*/ 93 h 183"/>
                <a:gd name="T8" fmla="*/ 208 w 218"/>
                <a:gd name="T9" fmla="*/ 97 h 183"/>
                <a:gd name="T10" fmla="*/ 202 w 218"/>
                <a:gd name="T11" fmla="*/ 95 h 183"/>
                <a:gd name="T12" fmla="*/ 198 w 218"/>
                <a:gd name="T13" fmla="*/ 97 h 183"/>
                <a:gd name="T14" fmla="*/ 192 w 218"/>
                <a:gd name="T15" fmla="*/ 99 h 183"/>
                <a:gd name="T16" fmla="*/ 192 w 218"/>
                <a:gd name="T17" fmla="*/ 103 h 183"/>
                <a:gd name="T18" fmla="*/ 190 w 218"/>
                <a:gd name="T19" fmla="*/ 105 h 183"/>
                <a:gd name="T20" fmla="*/ 184 w 218"/>
                <a:gd name="T21" fmla="*/ 105 h 183"/>
                <a:gd name="T22" fmla="*/ 184 w 218"/>
                <a:gd name="T23" fmla="*/ 107 h 183"/>
                <a:gd name="T24" fmla="*/ 186 w 218"/>
                <a:gd name="T25" fmla="*/ 109 h 183"/>
                <a:gd name="T26" fmla="*/ 180 w 218"/>
                <a:gd name="T27" fmla="*/ 113 h 183"/>
                <a:gd name="T28" fmla="*/ 176 w 218"/>
                <a:gd name="T29" fmla="*/ 115 h 183"/>
                <a:gd name="T30" fmla="*/ 180 w 218"/>
                <a:gd name="T31" fmla="*/ 119 h 183"/>
                <a:gd name="T32" fmla="*/ 178 w 218"/>
                <a:gd name="T33" fmla="*/ 123 h 183"/>
                <a:gd name="T34" fmla="*/ 174 w 218"/>
                <a:gd name="T35" fmla="*/ 119 h 183"/>
                <a:gd name="T36" fmla="*/ 174 w 218"/>
                <a:gd name="T37" fmla="*/ 123 h 183"/>
                <a:gd name="T38" fmla="*/ 170 w 218"/>
                <a:gd name="T39" fmla="*/ 127 h 183"/>
                <a:gd name="T40" fmla="*/ 170 w 218"/>
                <a:gd name="T41" fmla="*/ 133 h 183"/>
                <a:gd name="T42" fmla="*/ 170 w 218"/>
                <a:gd name="T43" fmla="*/ 135 h 183"/>
                <a:gd name="T44" fmla="*/ 174 w 218"/>
                <a:gd name="T45" fmla="*/ 137 h 183"/>
                <a:gd name="T46" fmla="*/ 172 w 218"/>
                <a:gd name="T47" fmla="*/ 141 h 183"/>
                <a:gd name="T48" fmla="*/ 174 w 218"/>
                <a:gd name="T49" fmla="*/ 145 h 183"/>
                <a:gd name="T50" fmla="*/ 170 w 218"/>
                <a:gd name="T51" fmla="*/ 149 h 183"/>
                <a:gd name="T52" fmla="*/ 166 w 218"/>
                <a:gd name="T53" fmla="*/ 151 h 183"/>
                <a:gd name="T54" fmla="*/ 162 w 218"/>
                <a:gd name="T55" fmla="*/ 151 h 183"/>
                <a:gd name="T56" fmla="*/ 160 w 218"/>
                <a:gd name="T57" fmla="*/ 153 h 183"/>
                <a:gd name="T58" fmla="*/ 158 w 218"/>
                <a:gd name="T59" fmla="*/ 153 h 183"/>
                <a:gd name="T60" fmla="*/ 152 w 218"/>
                <a:gd name="T61" fmla="*/ 151 h 183"/>
                <a:gd name="T62" fmla="*/ 148 w 218"/>
                <a:gd name="T63" fmla="*/ 155 h 183"/>
                <a:gd name="T64" fmla="*/ 140 w 218"/>
                <a:gd name="T65" fmla="*/ 165 h 183"/>
                <a:gd name="T66" fmla="*/ 130 w 218"/>
                <a:gd name="T67" fmla="*/ 169 h 183"/>
                <a:gd name="T68" fmla="*/ 132 w 218"/>
                <a:gd name="T69" fmla="*/ 171 h 183"/>
                <a:gd name="T70" fmla="*/ 130 w 218"/>
                <a:gd name="T71" fmla="*/ 173 h 183"/>
                <a:gd name="T72" fmla="*/ 126 w 218"/>
                <a:gd name="T73" fmla="*/ 175 h 183"/>
                <a:gd name="T74" fmla="*/ 122 w 218"/>
                <a:gd name="T75" fmla="*/ 177 h 183"/>
                <a:gd name="T76" fmla="*/ 114 w 218"/>
                <a:gd name="T77" fmla="*/ 179 h 183"/>
                <a:gd name="T78" fmla="*/ 114 w 218"/>
                <a:gd name="T79" fmla="*/ 181 h 183"/>
                <a:gd name="T80" fmla="*/ 114 w 218"/>
                <a:gd name="T81" fmla="*/ 183 h 183"/>
                <a:gd name="T82" fmla="*/ 112 w 218"/>
                <a:gd name="T83" fmla="*/ 183 h 183"/>
                <a:gd name="T84" fmla="*/ 108 w 218"/>
                <a:gd name="T85" fmla="*/ 181 h 183"/>
                <a:gd name="T86" fmla="*/ 56 w 218"/>
                <a:gd name="T87" fmla="*/ 163 h 183"/>
                <a:gd name="T88" fmla="*/ 0 w 218"/>
                <a:gd name="T89" fmla="*/ 139 h 183"/>
                <a:gd name="T90" fmla="*/ 0 w 218"/>
                <a:gd name="T91" fmla="*/ 45 h 183"/>
                <a:gd name="T92" fmla="*/ 0 w 218"/>
                <a:gd name="T9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183">
                  <a:moveTo>
                    <a:pt x="0" y="0"/>
                  </a:moveTo>
                  <a:lnTo>
                    <a:pt x="108" y="0"/>
                  </a:lnTo>
                  <a:lnTo>
                    <a:pt x="108" y="47"/>
                  </a:lnTo>
                  <a:lnTo>
                    <a:pt x="218" y="45"/>
                  </a:lnTo>
                  <a:lnTo>
                    <a:pt x="218" y="93"/>
                  </a:lnTo>
                  <a:lnTo>
                    <a:pt x="218" y="93"/>
                  </a:lnTo>
                  <a:lnTo>
                    <a:pt x="216" y="93"/>
                  </a:lnTo>
                  <a:lnTo>
                    <a:pt x="212" y="93"/>
                  </a:lnTo>
                  <a:lnTo>
                    <a:pt x="210" y="95"/>
                  </a:lnTo>
                  <a:lnTo>
                    <a:pt x="208" y="97"/>
                  </a:lnTo>
                  <a:lnTo>
                    <a:pt x="206" y="95"/>
                  </a:lnTo>
                  <a:lnTo>
                    <a:pt x="202" y="95"/>
                  </a:lnTo>
                  <a:lnTo>
                    <a:pt x="200" y="97"/>
                  </a:lnTo>
                  <a:lnTo>
                    <a:pt x="198" y="97"/>
                  </a:lnTo>
                  <a:lnTo>
                    <a:pt x="194" y="97"/>
                  </a:lnTo>
                  <a:lnTo>
                    <a:pt x="192" y="99"/>
                  </a:lnTo>
                  <a:lnTo>
                    <a:pt x="192" y="101"/>
                  </a:lnTo>
                  <a:lnTo>
                    <a:pt x="192" y="103"/>
                  </a:lnTo>
                  <a:lnTo>
                    <a:pt x="192" y="105"/>
                  </a:lnTo>
                  <a:lnTo>
                    <a:pt x="190" y="105"/>
                  </a:lnTo>
                  <a:lnTo>
                    <a:pt x="188" y="105"/>
                  </a:lnTo>
                  <a:lnTo>
                    <a:pt x="184" y="105"/>
                  </a:lnTo>
                  <a:lnTo>
                    <a:pt x="184" y="105"/>
                  </a:lnTo>
                  <a:lnTo>
                    <a:pt x="184" y="107"/>
                  </a:lnTo>
                  <a:lnTo>
                    <a:pt x="184" y="109"/>
                  </a:lnTo>
                  <a:lnTo>
                    <a:pt x="186" y="109"/>
                  </a:lnTo>
                  <a:lnTo>
                    <a:pt x="182" y="111"/>
                  </a:lnTo>
                  <a:lnTo>
                    <a:pt x="180" y="113"/>
                  </a:lnTo>
                  <a:lnTo>
                    <a:pt x="176" y="115"/>
                  </a:lnTo>
                  <a:lnTo>
                    <a:pt x="176" y="115"/>
                  </a:lnTo>
                  <a:lnTo>
                    <a:pt x="178" y="119"/>
                  </a:lnTo>
                  <a:lnTo>
                    <a:pt x="180" y="119"/>
                  </a:lnTo>
                  <a:lnTo>
                    <a:pt x="180" y="121"/>
                  </a:lnTo>
                  <a:lnTo>
                    <a:pt x="178" y="123"/>
                  </a:lnTo>
                  <a:lnTo>
                    <a:pt x="176" y="121"/>
                  </a:lnTo>
                  <a:lnTo>
                    <a:pt x="174" y="119"/>
                  </a:lnTo>
                  <a:lnTo>
                    <a:pt x="174" y="121"/>
                  </a:lnTo>
                  <a:lnTo>
                    <a:pt x="174" y="123"/>
                  </a:lnTo>
                  <a:lnTo>
                    <a:pt x="174" y="125"/>
                  </a:lnTo>
                  <a:lnTo>
                    <a:pt x="170" y="127"/>
                  </a:lnTo>
                  <a:lnTo>
                    <a:pt x="170" y="131"/>
                  </a:lnTo>
                  <a:lnTo>
                    <a:pt x="170" y="133"/>
                  </a:lnTo>
                  <a:lnTo>
                    <a:pt x="170" y="135"/>
                  </a:lnTo>
                  <a:lnTo>
                    <a:pt x="170" y="135"/>
                  </a:lnTo>
                  <a:lnTo>
                    <a:pt x="172" y="135"/>
                  </a:lnTo>
                  <a:lnTo>
                    <a:pt x="174" y="137"/>
                  </a:lnTo>
                  <a:lnTo>
                    <a:pt x="172" y="139"/>
                  </a:lnTo>
                  <a:lnTo>
                    <a:pt x="172" y="141"/>
                  </a:lnTo>
                  <a:lnTo>
                    <a:pt x="174" y="143"/>
                  </a:lnTo>
                  <a:lnTo>
                    <a:pt x="174" y="145"/>
                  </a:lnTo>
                  <a:lnTo>
                    <a:pt x="172" y="147"/>
                  </a:lnTo>
                  <a:lnTo>
                    <a:pt x="170" y="149"/>
                  </a:lnTo>
                  <a:lnTo>
                    <a:pt x="168" y="151"/>
                  </a:lnTo>
                  <a:lnTo>
                    <a:pt x="166" y="151"/>
                  </a:lnTo>
                  <a:lnTo>
                    <a:pt x="164" y="153"/>
                  </a:lnTo>
                  <a:lnTo>
                    <a:pt x="162" y="151"/>
                  </a:lnTo>
                  <a:lnTo>
                    <a:pt x="160" y="153"/>
                  </a:lnTo>
                  <a:lnTo>
                    <a:pt x="160" y="153"/>
                  </a:lnTo>
                  <a:lnTo>
                    <a:pt x="158" y="153"/>
                  </a:lnTo>
                  <a:lnTo>
                    <a:pt x="158" y="153"/>
                  </a:lnTo>
                  <a:lnTo>
                    <a:pt x="156" y="151"/>
                  </a:lnTo>
                  <a:lnTo>
                    <a:pt x="152" y="151"/>
                  </a:lnTo>
                  <a:lnTo>
                    <a:pt x="150" y="153"/>
                  </a:lnTo>
                  <a:lnTo>
                    <a:pt x="148" y="155"/>
                  </a:lnTo>
                  <a:lnTo>
                    <a:pt x="146" y="159"/>
                  </a:lnTo>
                  <a:lnTo>
                    <a:pt x="140" y="165"/>
                  </a:lnTo>
                  <a:lnTo>
                    <a:pt x="134" y="167"/>
                  </a:lnTo>
                  <a:lnTo>
                    <a:pt x="130" y="169"/>
                  </a:lnTo>
                  <a:lnTo>
                    <a:pt x="130" y="169"/>
                  </a:lnTo>
                  <a:lnTo>
                    <a:pt x="132" y="171"/>
                  </a:lnTo>
                  <a:lnTo>
                    <a:pt x="132" y="173"/>
                  </a:lnTo>
                  <a:lnTo>
                    <a:pt x="130" y="173"/>
                  </a:lnTo>
                  <a:lnTo>
                    <a:pt x="126" y="173"/>
                  </a:lnTo>
                  <a:lnTo>
                    <a:pt x="126" y="175"/>
                  </a:lnTo>
                  <a:lnTo>
                    <a:pt x="124" y="177"/>
                  </a:lnTo>
                  <a:lnTo>
                    <a:pt x="122" y="177"/>
                  </a:lnTo>
                  <a:lnTo>
                    <a:pt x="118" y="179"/>
                  </a:lnTo>
                  <a:lnTo>
                    <a:pt x="114" y="179"/>
                  </a:lnTo>
                  <a:lnTo>
                    <a:pt x="114" y="181"/>
                  </a:lnTo>
                  <a:lnTo>
                    <a:pt x="114" y="181"/>
                  </a:lnTo>
                  <a:lnTo>
                    <a:pt x="114" y="183"/>
                  </a:lnTo>
                  <a:lnTo>
                    <a:pt x="114" y="183"/>
                  </a:lnTo>
                  <a:lnTo>
                    <a:pt x="112" y="183"/>
                  </a:lnTo>
                  <a:lnTo>
                    <a:pt x="112" y="183"/>
                  </a:lnTo>
                  <a:lnTo>
                    <a:pt x="110" y="181"/>
                  </a:lnTo>
                  <a:lnTo>
                    <a:pt x="108" y="181"/>
                  </a:lnTo>
                  <a:lnTo>
                    <a:pt x="108" y="163"/>
                  </a:lnTo>
                  <a:lnTo>
                    <a:pt x="56" y="163"/>
                  </a:lnTo>
                  <a:lnTo>
                    <a:pt x="54" y="139"/>
                  </a:lnTo>
                  <a:lnTo>
                    <a:pt x="0" y="139"/>
                  </a:lnTo>
                  <a:lnTo>
                    <a:pt x="2" y="45"/>
                  </a:lnTo>
                  <a:lnTo>
                    <a:pt x="0" y="45"/>
                  </a:lnTo>
                  <a:lnTo>
                    <a:pt x="0" y="0"/>
                  </a:lnTo>
                  <a:lnTo>
                    <a:pt x="0" y="0"/>
                  </a:lnTo>
                  <a:lnTo>
                    <a:pt x="0"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49" name="Freeform 61"/>
            <p:cNvSpPr>
              <a:spLocks/>
            </p:cNvSpPr>
            <p:nvPr/>
          </p:nvSpPr>
          <p:spPr bwMode="auto">
            <a:xfrm>
              <a:off x="1500" y="2967"/>
              <a:ext cx="492" cy="210"/>
            </a:xfrm>
            <a:custGeom>
              <a:avLst/>
              <a:gdLst>
                <a:gd name="T0" fmla="*/ 272 w 492"/>
                <a:gd name="T1" fmla="*/ 70 h 210"/>
                <a:gd name="T2" fmla="*/ 320 w 492"/>
                <a:gd name="T3" fmla="*/ 24 h 210"/>
                <a:gd name="T4" fmla="*/ 326 w 492"/>
                <a:gd name="T5" fmla="*/ 2 h 210"/>
                <a:gd name="T6" fmla="*/ 330 w 492"/>
                <a:gd name="T7" fmla="*/ 10 h 210"/>
                <a:gd name="T8" fmla="*/ 328 w 492"/>
                <a:gd name="T9" fmla="*/ 14 h 210"/>
                <a:gd name="T10" fmla="*/ 330 w 492"/>
                <a:gd name="T11" fmla="*/ 16 h 210"/>
                <a:gd name="T12" fmla="*/ 348 w 492"/>
                <a:gd name="T13" fmla="*/ 14 h 210"/>
                <a:gd name="T14" fmla="*/ 352 w 492"/>
                <a:gd name="T15" fmla="*/ 20 h 210"/>
                <a:gd name="T16" fmla="*/ 362 w 492"/>
                <a:gd name="T17" fmla="*/ 26 h 210"/>
                <a:gd name="T18" fmla="*/ 366 w 492"/>
                <a:gd name="T19" fmla="*/ 32 h 210"/>
                <a:gd name="T20" fmla="*/ 376 w 492"/>
                <a:gd name="T21" fmla="*/ 38 h 210"/>
                <a:gd name="T22" fmla="*/ 376 w 492"/>
                <a:gd name="T23" fmla="*/ 44 h 210"/>
                <a:gd name="T24" fmla="*/ 378 w 492"/>
                <a:gd name="T25" fmla="*/ 46 h 210"/>
                <a:gd name="T26" fmla="*/ 386 w 492"/>
                <a:gd name="T27" fmla="*/ 48 h 210"/>
                <a:gd name="T28" fmla="*/ 390 w 492"/>
                <a:gd name="T29" fmla="*/ 50 h 210"/>
                <a:gd name="T30" fmla="*/ 398 w 492"/>
                <a:gd name="T31" fmla="*/ 54 h 210"/>
                <a:gd name="T32" fmla="*/ 404 w 492"/>
                <a:gd name="T33" fmla="*/ 60 h 210"/>
                <a:gd name="T34" fmla="*/ 410 w 492"/>
                <a:gd name="T35" fmla="*/ 62 h 210"/>
                <a:gd name="T36" fmla="*/ 412 w 492"/>
                <a:gd name="T37" fmla="*/ 68 h 210"/>
                <a:gd name="T38" fmla="*/ 408 w 492"/>
                <a:gd name="T39" fmla="*/ 70 h 210"/>
                <a:gd name="T40" fmla="*/ 418 w 492"/>
                <a:gd name="T41" fmla="*/ 72 h 210"/>
                <a:gd name="T42" fmla="*/ 428 w 492"/>
                <a:gd name="T43" fmla="*/ 78 h 210"/>
                <a:gd name="T44" fmla="*/ 428 w 492"/>
                <a:gd name="T45" fmla="*/ 80 h 210"/>
                <a:gd name="T46" fmla="*/ 422 w 492"/>
                <a:gd name="T47" fmla="*/ 82 h 210"/>
                <a:gd name="T48" fmla="*/ 418 w 492"/>
                <a:gd name="T49" fmla="*/ 82 h 210"/>
                <a:gd name="T50" fmla="*/ 416 w 492"/>
                <a:gd name="T51" fmla="*/ 86 h 210"/>
                <a:gd name="T52" fmla="*/ 416 w 492"/>
                <a:gd name="T53" fmla="*/ 86 h 210"/>
                <a:gd name="T54" fmla="*/ 416 w 492"/>
                <a:gd name="T55" fmla="*/ 88 h 210"/>
                <a:gd name="T56" fmla="*/ 420 w 492"/>
                <a:gd name="T57" fmla="*/ 88 h 210"/>
                <a:gd name="T58" fmla="*/ 422 w 492"/>
                <a:gd name="T59" fmla="*/ 90 h 210"/>
                <a:gd name="T60" fmla="*/ 424 w 492"/>
                <a:gd name="T61" fmla="*/ 90 h 210"/>
                <a:gd name="T62" fmla="*/ 426 w 492"/>
                <a:gd name="T63" fmla="*/ 88 h 210"/>
                <a:gd name="T64" fmla="*/ 430 w 492"/>
                <a:gd name="T65" fmla="*/ 88 h 210"/>
                <a:gd name="T66" fmla="*/ 432 w 492"/>
                <a:gd name="T67" fmla="*/ 92 h 210"/>
                <a:gd name="T68" fmla="*/ 434 w 492"/>
                <a:gd name="T69" fmla="*/ 98 h 210"/>
                <a:gd name="T70" fmla="*/ 438 w 492"/>
                <a:gd name="T71" fmla="*/ 96 h 210"/>
                <a:gd name="T72" fmla="*/ 442 w 492"/>
                <a:gd name="T73" fmla="*/ 100 h 210"/>
                <a:gd name="T74" fmla="*/ 446 w 492"/>
                <a:gd name="T75" fmla="*/ 102 h 210"/>
                <a:gd name="T76" fmla="*/ 452 w 492"/>
                <a:gd name="T77" fmla="*/ 104 h 210"/>
                <a:gd name="T78" fmla="*/ 458 w 492"/>
                <a:gd name="T79" fmla="*/ 104 h 210"/>
                <a:gd name="T80" fmla="*/ 464 w 492"/>
                <a:gd name="T81" fmla="*/ 108 h 210"/>
                <a:gd name="T82" fmla="*/ 472 w 492"/>
                <a:gd name="T83" fmla="*/ 110 h 210"/>
                <a:gd name="T84" fmla="*/ 474 w 492"/>
                <a:gd name="T85" fmla="*/ 114 h 210"/>
                <a:gd name="T86" fmla="*/ 474 w 492"/>
                <a:gd name="T87" fmla="*/ 118 h 210"/>
                <a:gd name="T88" fmla="*/ 478 w 492"/>
                <a:gd name="T89" fmla="*/ 120 h 210"/>
                <a:gd name="T90" fmla="*/ 482 w 492"/>
                <a:gd name="T91" fmla="*/ 120 h 210"/>
                <a:gd name="T92" fmla="*/ 482 w 492"/>
                <a:gd name="T93" fmla="*/ 122 h 210"/>
                <a:gd name="T94" fmla="*/ 484 w 492"/>
                <a:gd name="T95" fmla="*/ 124 h 210"/>
                <a:gd name="T96" fmla="*/ 490 w 492"/>
                <a:gd name="T97" fmla="*/ 126 h 210"/>
                <a:gd name="T98" fmla="*/ 382 w 492"/>
                <a:gd name="T99" fmla="*/ 210 h 210"/>
                <a:gd name="T100" fmla="*/ 0 w 492"/>
                <a:gd name="T101" fmla="*/ 162 h 210"/>
                <a:gd name="T102" fmla="*/ 0 w 492"/>
                <a:gd name="T103" fmla="*/ 7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2" h="210">
                  <a:moveTo>
                    <a:pt x="0" y="70"/>
                  </a:moveTo>
                  <a:lnTo>
                    <a:pt x="272" y="70"/>
                  </a:lnTo>
                  <a:lnTo>
                    <a:pt x="272" y="24"/>
                  </a:lnTo>
                  <a:lnTo>
                    <a:pt x="320" y="24"/>
                  </a:lnTo>
                  <a:lnTo>
                    <a:pt x="322" y="0"/>
                  </a:lnTo>
                  <a:lnTo>
                    <a:pt x="326" y="2"/>
                  </a:lnTo>
                  <a:lnTo>
                    <a:pt x="330" y="8"/>
                  </a:lnTo>
                  <a:lnTo>
                    <a:pt x="330" y="10"/>
                  </a:lnTo>
                  <a:lnTo>
                    <a:pt x="330" y="14"/>
                  </a:lnTo>
                  <a:lnTo>
                    <a:pt x="328" y="14"/>
                  </a:lnTo>
                  <a:lnTo>
                    <a:pt x="328" y="16"/>
                  </a:lnTo>
                  <a:lnTo>
                    <a:pt x="330" y="16"/>
                  </a:lnTo>
                  <a:lnTo>
                    <a:pt x="344" y="18"/>
                  </a:lnTo>
                  <a:lnTo>
                    <a:pt x="348" y="14"/>
                  </a:lnTo>
                  <a:lnTo>
                    <a:pt x="352" y="16"/>
                  </a:lnTo>
                  <a:lnTo>
                    <a:pt x="352" y="20"/>
                  </a:lnTo>
                  <a:lnTo>
                    <a:pt x="354" y="22"/>
                  </a:lnTo>
                  <a:lnTo>
                    <a:pt x="362" y="26"/>
                  </a:lnTo>
                  <a:lnTo>
                    <a:pt x="360" y="28"/>
                  </a:lnTo>
                  <a:lnTo>
                    <a:pt x="366" y="32"/>
                  </a:lnTo>
                  <a:lnTo>
                    <a:pt x="368" y="36"/>
                  </a:lnTo>
                  <a:lnTo>
                    <a:pt x="376" y="38"/>
                  </a:lnTo>
                  <a:lnTo>
                    <a:pt x="378" y="42"/>
                  </a:lnTo>
                  <a:lnTo>
                    <a:pt x="376" y="44"/>
                  </a:lnTo>
                  <a:lnTo>
                    <a:pt x="376" y="46"/>
                  </a:lnTo>
                  <a:lnTo>
                    <a:pt x="378" y="46"/>
                  </a:lnTo>
                  <a:lnTo>
                    <a:pt x="382" y="46"/>
                  </a:lnTo>
                  <a:lnTo>
                    <a:pt x="386" y="48"/>
                  </a:lnTo>
                  <a:lnTo>
                    <a:pt x="386" y="50"/>
                  </a:lnTo>
                  <a:lnTo>
                    <a:pt x="390" y="50"/>
                  </a:lnTo>
                  <a:lnTo>
                    <a:pt x="396" y="52"/>
                  </a:lnTo>
                  <a:lnTo>
                    <a:pt x="398" y="54"/>
                  </a:lnTo>
                  <a:lnTo>
                    <a:pt x="400" y="60"/>
                  </a:lnTo>
                  <a:lnTo>
                    <a:pt x="404" y="60"/>
                  </a:lnTo>
                  <a:lnTo>
                    <a:pt x="406" y="62"/>
                  </a:lnTo>
                  <a:lnTo>
                    <a:pt x="410" y="62"/>
                  </a:lnTo>
                  <a:lnTo>
                    <a:pt x="412" y="64"/>
                  </a:lnTo>
                  <a:lnTo>
                    <a:pt x="412" y="68"/>
                  </a:lnTo>
                  <a:lnTo>
                    <a:pt x="410" y="68"/>
                  </a:lnTo>
                  <a:lnTo>
                    <a:pt x="408" y="70"/>
                  </a:lnTo>
                  <a:lnTo>
                    <a:pt x="410" y="72"/>
                  </a:lnTo>
                  <a:lnTo>
                    <a:pt x="418" y="72"/>
                  </a:lnTo>
                  <a:lnTo>
                    <a:pt x="422" y="74"/>
                  </a:lnTo>
                  <a:lnTo>
                    <a:pt x="428" y="78"/>
                  </a:lnTo>
                  <a:lnTo>
                    <a:pt x="428" y="80"/>
                  </a:lnTo>
                  <a:lnTo>
                    <a:pt x="428" y="80"/>
                  </a:lnTo>
                  <a:lnTo>
                    <a:pt x="426" y="82"/>
                  </a:lnTo>
                  <a:lnTo>
                    <a:pt x="422" y="82"/>
                  </a:lnTo>
                  <a:lnTo>
                    <a:pt x="420" y="82"/>
                  </a:lnTo>
                  <a:lnTo>
                    <a:pt x="418" y="82"/>
                  </a:lnTo>
                  <a:lnTo>
                    <a:pt x="416" y="84"/>
                  </a:lnTo>
                  <a:lnTo>
                    <a:pt x="416" y="86"/>
                  </a:lnTo>
                  <a:lnTo>
                    <a:pt x="416" y="86"/>
                  </a:lnTo>
                  <a:lnTo>
                    <a:pt x="416" y="86"/>
                  </a:lnTo>
                  <a:lnTo>
                    <a:pt x="414" y="88"/>
                  </a:lnTo>
                  <a:lnTo>
                    <a:pt x="416" y="88"/>
                  </a:lnTo>
                  <a:lnTo>
                    <a:pt x="418" y="88"/>
                  </a:lnTo>
                  <a:lnTo>
                    <a:pt x="420" y="88"/>
                  </a:lnTo>
                  <a:lnTo>
                    <a:pt x="420" y="88"/>
                  </a:lnTo>
                  <a:lnTo>
                    <a:pt x="422" y="90"/>
                  </a:lnTo>
                  <a:lnTo>
                    <a:pt x="422" y="90"/>
                  </a:lnTo>
                  <a:lnTo>
                    <a:pt x="424" y="90"/>
                  </a:lnTo>
                  <a:lnTo>
                    <a:pt x="424" y="90"/>
                  </a:lnTo>
                  <a:lnTo>
                    <a:pt x="426" y="88"/>
                  </a:lnTo>
                  <a:lnTo>
                    <a:pt x="426" y="86"/>
                  </a:lnTo>
                  <a:lnTo>
                    <a:pt x="430" y="88"/>
                  </a:lnTo>
                  <a:lnTo>
                    <a:pt x="430" y="88"/>
                  </a:lnTo>
                  <a:lnTo>
                    <a:pt x="432" y="92"/>
                  </a:lnTo>
                  <a:lnTo>
                    <a:pt x="432" y="94"/>
                  </a:lnTo>
                  <a:lnTo>
                    <a:pt x="434" y="98"/>
                  </a:lnTo>
                  <a:lnTo>
                    <a:pt x="436" y="98"/>
                  </a:lnTo>
                  <a:lnTo>
                    <a:pt x="438" y="96"/>
                  </a:lnTo>
                  <a:lnTo>
                    <a:pt x="440" y="96"/>
                  </a:lnTo>
                  <a:lnTo>
                    <a:pt x="442" y="100"/>
                  </a:lnTo>
                  <a:lnTo>
                    <a:pt x="444" y="100"/>
                  </a:lnTo>
                  <a:lnTo>
                    <a:pt x="446" y="102"/>
                  </a:lnTo>
                  <a:lnTo>
                    <a:pt x="448" y="104"/>
                  </a:lnTo>
                  <a:lnTo>
                    <a:pt x="452" y="104"/>
                  </a:lnTo>
                  <a:lnTo>
                    <a:pt x="454" y="102"/>
                  </a:lnTo>
                  <a:lnTo>
                    <a:pt x="458" y="104"/>
                  </a:lnTo>
                  <a:lnTo>
                    <a:pt x="462" y="106"/>
                  </a:lnTo>
                  <a:lnTo>
                    <a:pt x="464" y="108"/>
                  </a:lnTo>
                  <a:lnTo>
                    <a:pt x="470" y="110"/>
                  </a:lnTo>
                  <a:lnTo>
                    <a:pt x="472" y="110"/>
                  </a:lnTo>
                  <a:lnTo>
                    <a:pt x="474" y="112"/>
                  </a:lnTo>
                  <a:lnTo>
                    <a:pt x="474" y="114"/>
                  </a:lnTo>
                  <a:lnTo>
                    <a:pt x="474" y="118"/>
                  </a:lnTo>
                  <a:lnTo>
                    <a:pt x="474" y="118"/>
                  </a:lnTo>
                  <a:lnTo>
                    <a:pt x="478" y="118"/>
                  </a:lnTo>
                  <a:lnTo>
                    <a:pt x="478" y="120"/>
                  </a:lnTo>
                  <a:lnTo>
                    <a:pt x="480" y="120"/>
                  </a:lnTo>
                  <a:lnTo>
                    <a:pt x="482" y="120"/>
                  </a:lnTo>
                  <a:lnTo>
                    <a:pt x="482" y="120"/>
                  </a:lnTo>
                  <a:lnTo>
                    <a:pt x="482" y="122"/>
                  </a:lnTo>
                  <a:lnTo>
                    <a:pt x="482" y="124"/>
                  </a:lnTo>
                  <a:lnTo>
                    <a:pt x="484" y="124"/>
                  </a:lnTo>
                  <a:lnTo>
                    <a:pt x="488" y="126"/>
                  </a:lnTo>
                  <a:lnTo>
                    <a:pt x="490" y="126"/>
                  </a:lnTo>
                  <a:lnTo>
                    <a:pt x="492" y="210"/>
                  </a:lnTo>
                  <a:lnTo>
                    <a:pt x="382" y="210"/>
                  </a:lnTo>
                  <a:lnTo>
                    <a:pt x="382" y="164"/>
                  </a:lnTo>
                  <a:lnTo>
                    <a:pt x="0" y="162"/>
                  </a:lnTo>
                  <a:lnTo>
                    <a:pt x="0" y="70"/>
                  </a:lnTo>
                  <a:lnTo>
                    <a:pt x="0" y="70"/>
                  </a:lnTo>
                  <a:lnTo>
                    <a:pt x="0" y="7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50" name="Freeform 62"/>
            <p:cNvSpPr>
              <a:spLocks/>
            </p:cNvSpPr>
            <p:nvPr/>
          </p:nvSpPr>
          <p:spPr bwMode="auto">
            <a:xfrm>
              <a:off x="2897" y="2973"/>
              <a:ext cx="266" cy="242"/>
            </a:xfrm>
            <a:custGeom>
              <a:avLst/>
              <a:gdLst>
                <a:gd name="T0" fmla="*/ 74 w 266"/>
                <a:gd name="T1" fmla="*/ 14 h 242"/>
                <a:gd name="T2" fmla="*/ 84 w 266"/>
                <a:gd name="T3" fmla="*/ 6 h 242"/>
                <a:gd name="T4" fmla="*/ 88 w 266"/>
                <a:gd name="T5" fmla="*/ 2 h 242"/>
                <a:gd name="T6" fmla="*/ 102 w 266"/>
                <a:gd name="T7" fmla="*/ 2 h 242"/>
                <a:gd name="T8" fmla="*/ 106 w 266"/>
                <a:gd name="T9" fmla="*/ 0 h 242"/>
                <a:gd name="T10" fmla="*/ 122 w 266"/>
                <a:gd name="T11" fmla="*/ 2 h 242"/>
                <a:gd name="T12" fmla="*/ 130 w 266"/>
                <a:gd name="T13" fmla="*/ 10 h 242"/>
                <a:gd name="T14" fmla="*/ 136 w 266"/>
                <a:gd name="T15" fmla="*/ 22 h 242"/>
                <a:gd name="T16" fmla="*/ 138 w 266"/>
                <a:gd name="T17" fmla="*/ 46 h 242"/>
                <a:gd name="T18" fmla="*/ 134 w 266"/>
                <a:gd name="T19" fmla="*/ 68 h 242"/>
                <a:gd name="T20" fmla="*/ 140 w 266"/>
                <a:gd name="T21" fmla="*/ 80 h 242"/>
                <a:gd name="T22" fmla="*/ 152 w 266"/>
                <a:gd name="T23" fmla="*/ 80 h 242"/>
                <a:gd name="T24" fmla="*/ 164 w 266"/>
                <a:gd name="T25" fmla="*/ 84 h 242"/>
                <a:gd name="T26" fmla="*/ 172 w 266"/>
                <a:gd name="T27" fmla="*/ 82 h 242"/>
                <a:gd name="T28" fmla="*/ 176 w 266"/>
                <a:gd name="T29" fmla="*/ 78 h 242"/>
                <a:gd name="T30" fmla="*/ 200 w 266"/>
                <a:gd name="T31" fmla="*/ 82 h 242"/>
                <a:gd name="T32" fmla="*/ 204 w 266"/>
                <a:gd name="T33" fmla="*/ 86 h 242"/>
                <a:gd name="T34" fmla="*/ 218 w 266"/>
                <a:gd name="T35" fmla="*/ 94 h 242"/>
                <a:gd name="T36" fmla="*/ 230 w 266"/>
                <a:gd name="T37" fmla="*/ 96 h 242"/>
                <a:gd name="T38" fmla="*/ 232 w 266"/>
                <a:gd name="T39" fmla="*/ 98 h 242"/>
                <a:gd name="T40" fmla="*/ 252 w 266"/>
                <a:gd name="T41" fmla="*/ 104 h 242"/>
                <a:gd name="T42" fmla="*/ 256 w 266"/>
                <a:gd name="T43" fmla="*/ 108 h 242"/>
                <a:gd name="T44" fmla="*/ 262 w 266"/>
                <a:gd name="T45" fmla="*/ 110 h 242"/>
                <a:gd name="T46" fmla="*/ 264 w 266"/>
                <a:gd name="T47" fmla="*/ 156 h 242"/>
                <a:gd name="T48" fmla="*/ 240 w 266"/>
                <a:gd name="T49" fmla="*/ 204 h 242"/>
                <a:gd name="T50" fmla="*/ 184 w 266"/>
                <a:gd name="T51" fmla="*/ 216 h 242"/>
                <a:gd name="T52" fmla="*/ 178 w 266"/>
                <a:gd name="T53" fmla="*/ 218 h 242"/>
                <a:gd name="T54" fmla="*/ 172 w 266"/>
                <a:gd name="T55" fmla="*/ 220 h 242"/>
                <a:gd name="T56" fmla="*/ 168 w 266"/>
                <a:gd name="T57" fmla="*/ 222 h 242"/>
                <a:gd name="T58" fmla="*/ 162 w 266"/>
                <a:gd name="T59" fmla="*/ 218 h 242"/>
                <a:gd name="T60" fmla="*/ 154 w 266"/>
                <a:gd name="T61" fmla="*/ 218 h 242"/>
                <a:gd name="T62" fmla="*/ 144 w 266"/>
                <a:gd name="T63" fmla="*/ 216 h 242"/>
                <a:gd name="T64" fmla="*/ 138 w 266"/>
                <a:gd name="T65" fmla="*/ 218 h 242"/>
                <a:gd name="T66" fmla="*/ 132 w 266"/>
                <a:gd name="T67" fmla="*/ 220 h 242"/>
                <a:gd name="T68" fmla="*/ 128 w 266"/>
                <a:gd name="T69" fmla="*/ 218 h 242"/>
                <a:gd name="T70" fmla="*/ 20 w 266"/>
                <a:gd name="T71" fmla="*/ 242 h 242"/>
                <a:gd name="T72" fmla="*/ 4 w 266"/>
                <a:gd name="T73" fmla="*/ 156 h 242"/>
                <a:gd name="T74" fmla="*/ 0 w 266"/>
                <a:gd name="T75" fmla="*/ 110 h 242"/>
                <a:gd name="T76" fmla="*/ 0 w 266"/>
                <a:gd name="T77" fmla="*/ 70 h 242"/>
                <a:gd name="T78" fmla="*/ 6 w 266"/>
                <a:gd name="T79" fmla="*/ 70 h 242"/>
                <a:gd name="T80" fmla="*/ 12 w 266"/>
                <a:gd name="T81" fmla="*/ 68 h 242"/>
                <a:gd name="T82" fmla="*/ 14 w 266"/>
                <a:gd name="T83" fmla="*/ 66 h 242"/>
                <a:gd name="T84" fmla="*/ 16 w 266"/>
                <a:gd name="T85" fmla="*/ 66 h 242"/>
                <a:gd name="T86" fmla="*/ 20 w 266"/>
                <a:gd name="T87" fmla="*/ 64 h 242"/>
                <a:gd name="T88" fmla="*/ 24 w 266"/>
                <a:gd name="T89" fmla="*/ 62 h 242"/>
                <a:gd name="T90" fmla="*/ 28 w 266"/>
                <a:gd name="T91" fmla="*/ 62 h 242"/>
                <a:gd name="T92" fmla="*/ 32 w 266"/>
                <a:gd name="T93" fmla="*/ 60 h 242"/>
                <a:gd name="T94" fmla="*/ 40 w 266"/>
                <a:gd name="T95" fmla="*/ 56 h 242"/>
                <a:gd name="T96" fmla="*/ 42 w 266"/>
                <a:gd name="T97" fmla="*/ 52 h 242"/>
                <a:gd name="T98" fmla="*/ 46 w 266"/>
                <a:gd name="T99" fmla="*/ 48 h 242"/>
                <a:gd name="T100" fmla="*/ 50 w 266"/>
                <a:gd name="T101" fmla="*/ 44 h 242"/>
                <a:gd name="T102" fmla="*/ 54 w 266"/>
                <a:gd name="T103" fmla="*/ 42 h 242"/>
                <a:gd name="T104" fmla="*/ 56 w 266"/>
                <a:gd name="T105" fmla="*/ 38 h 242"/>
                <a:gd name="T106" fmla="*/ 58 w 266"/>
                <a:gd name="T107" fmla="*/ 34 h 242"/>
                <a:gd name="T108" fmla="*/ 58 w 266"/>
                <a:gd name="T109" fmla="*/ 30 h 242"/>
                <a:gd name="T110" fmla="*/ 64 w 266"/>
                <a:gd name="T111" fmla="*/ 22 h 242"/>
                <a:gd name="T112" fmla="*/ 66 w 266"/>
                <a:gd name="T113" fmla="*/ 18 h 242"/>
                <a:gd name="T114" fmla="*/ 70 w 266"/>
                <a:gd name="T115" fmla="*/ 1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242">
                  <a:moveTo>
                    <a:pt x="70" y="14"/>
                  </a:moveTo>
                  <a:lnTo>
                    <a:pt x="74" y="14"/>
                  </a:lnTo>
                  <a:lnTo>
                    <a:pt x="76" y="12"/>
                  </a:lnTo>
                  <a:lnTo>
                    <a:pt x="84" y="6"/>
                  </a:lnTo>
                  <a:lnTo>
                    <a:pt x="86" y="4"/>
                  </a:lnTo>
                  <a:lnTo>
                    <a:pt x="88" y="2"/>
                  </a:lnTo>
                  <a:lnTo>
                    <a:pt x="90" y="0"/>
                  </a:lnTo>
                  <a:lnTo>
                    <a:pt x="102" y="2"/>
                  </a:lnTo>
                  <a:lnTo>
                    <a:pt x="102" y="0"/>
                  </a:lnTo>
                  <a:lnTo>
                    <a:pt x="106" y="0"/>
                  </a:lnTo>
                  <a:lnTo>
                    <a:pt x="106" y="2"/>
                  </a:lnTo>
                  <a:lnTo>
                    <a:pt x="122" y="2"/>
                  </a:lnTo>
                  <a:lnTo>
                    <a:pt x="124" y="4"/>
                  </a:lnTo>
                  <a:lnTo>
                    <a:pt x="130" y="10"/>
                  </a:lnTo>
                  <a:lnTo>
                    <a:pt x="134" y="14"/>
                  </a:lnTo>
                  <a:lnTo>
                    <a:pt x="136" y="22"/>
                  </a:lnTo>
                  <a:lnTo>
                    <a:pt x="138" y="26"/>
                  </a:lnTo>
                  <a:lnTo>
                    <a:pt x="138" y="46"/>
                  </a:lnTo>
                  <a:lnTo>
                    <a:pt x="136" y="64"/>
                  </a:lnTo>
                  <a:lnTo>
                    <a:pt x="134" y="68"/>
                  </a:lnTo>
                  <a:lnTo>
                    <a:pt x="138" y="76"/>
                  </a:lnTo>
                  <a:lnTo>
                    <a:pt x="140" y="80"/>
                  </a:lnTo>
                  <a:lnTo>
                    <a:pt x="146" y="82"/>
                  </a:lnTo>
                  <a:lnTo>
                    <a:pt x="152" y="80"/>
                  </a:lnTo>
                  <a:lnTo>
                    <a:pt x="160" y="82"/>
                  </a:lnTo>
                  <a:lnTo>
                    <a:pt x="164" y="84"/>
                  </a:lnTo>
                  <a:lnTo>
                    <a:pt x="170" y="84"/>
                  </a:lnTo>
                  <a:lnTo>
                    <a:pt x="172" y="82"/>
                  </a:lnTo>
                  <a:lnTo>
                    <a:pt x="176" y="78"/>
                  </a:lnTo>
                  <a:lnTo>
                    <a:pt x="176" y="78"/>
                  </a:lnTo>
                  <a:lnTo>
                    <a:pt x="192" y="80"/>
                  </a:lnTo>
                  <a:lnTo>
                    <a:pt x="200" y="82"/>
                  </a:lnTo>
                  <a:lnTo>
                    <a:pt x="202" y="84"/>
                  </a:lnTo>
                  <a:lnTo>
                    <a:pt x="204" y="86"/>
                  </a:lnTo>
                  <a:lnTo>
                    <a:pt x="208" y="92"/>
                  </a:lnTo>
                  <a:lnTo>
                    <a:pt x="218" y="94"/>
                  </a:lnTo>
                  <a:lnTo>
                    <a:pt x="224" y="94"/>
                  </a:lnTo>
                  <a:lnTo>
                    <a:pt x="230" y="96"/>
                  </a:lnTo>
                  <a:lnTo>
                    <a:pt x="232" y="96"/>
                  </a:lnTo>
                  <a:lnTo>
                    <a:pt x="232" y="98"/>
                  </a:lnTo>
                  <a:lnTo>
                    <a:pt x="240" y="100"/>
                  </a:lnTo>
                  <a:lnTo>
                    <a:pt x="252" y="104"/>
                  </a:lnTo>
                  <a:lnTo>
                    <a:pt x="256" y="108"/>
                  </a:lnTo>
                  <a:lnTo>
                    <a:pt x="256" y="108"/>
                  </a:lnTo>
                  <a:lnTo>
                    <a:pt x="260" y="110"/>
                  </a:lnTo>
                  <a:lnTo>
                    <a:pt x="262" y="110"/>
                  </a:lnTo>
                  <a:lnTo>
                    <a:pt x="266" y="112"/>
                  </a:lnTo>
                  <a:lnTo>
                    <a:pt x="264" y="156"/>
                  </a:lnTo>
                  <a:lnTo>
                    <a:pt x="238" y="158"/>
                  </a:lnTo>
                  <a:lnTo>
                    <a:pt x="240" y="204"/>
                  </a:lnTo>
                  <a:lnTo>
                    <a:pt x="184" y="204"/>
                  </a:lnTo>
                  <a:lnTo>
                    <a:pt x="184" y="216"/>
                  </a:lnTo>
                  <a:lnTo>
                    <a:pt x="182" y="218"/>
                  </a:lnTo>
                  <a:lnTo>
                    <a:pt x="178" y="218"/>
                  </a:lnTo>
                  <a:lnTo>
                    <a:pt x="176" y="220"/>
                  </a:lnTo>
                  <a:lnTo>
                    <a:pt x="172" y="220"/>
                  </a:lnTo>
                  <a:lnTo>
                    <a:pt x="170" y="220"/>
                  </a:lnTo>
                  <a:lnTo>
                    <a:pt x="168" y="222"/>
                  </a:lnTo>
                  <a:lnTo>
                    <a:pt x="164" y="220"/>
                  </a:lnTo>
                  <a:lnTo>
                    <a:pt x="162" y="218"/>
                  </a:lnTo>
                  <a:lnTo>
                    <a:pt x="158" y="218"/>
                  </a:lnTo>
                  <a:lnTo>
                    <a:pt x="154" y="218"/>
                  </a:lnTo>
                  <a:lnTo>
                    <a:pt x="150" y="216"/>
                  </a:lnTo>
                  <a:lnTo>
                    <a:pt x="144" y="216"/>
                  </a:lnTo>
                  <a:lnTo>
                    <a:pt x="140" y="218"/>
                  </a:lnTo>
                  <a:lnTo>
                    <a:pt x="138" y="218"/>
                  </a:lnTo>
                  <a:lnTo>
                    <a:pt x="134" y="216"/>
                  </a:lnTo>
                  <a:lnTo>
                    <a:pt x="132" y="220"/>
                  </a:lnTo>
                  <a:lnTo>
                    <a:pt x="130" y="220"/>
                  </a:lnTo>
                  <a:lnTo>
                    <a:pt x="128" y="218"/>
                  </a:lnTo>
                  <a:lnTo>
                    <a:pt x="128" y="242"/>
                  </a:lnTo>
                  <a:lnTo>
                    <a:pt x="20" y="242"/>
                  </a:lnTo>
                  <a:lnTo>
                    <a:pt x="22" y="156"/>
                  </a:lnTo>
                  <a:lnTo>
                    <a:pt x="4" y="156"/>
                  </a:lnTo>
                  <a:lnTo>
                    <a:pt x="4" y="110"/>
                  </a:lnTo>
                  <a:lnTo>
                    <a:pt x="0" y="110"/>
                  </a:lnTo>
                  <a:lnTo>
                    <a:pt x="0" y="72"/>
                  </a:lnTo>
                  <a:lnTo>
                    <a:pt x="0" y="70"/>
                  </a:lnTo>
                  <a:lnTo>
                    <a:pt x="4" y="70"/>
                  </a:lnTo>
                  <a:lnTo>
                    <a:pt x="6" y="70"/>
                  </a:lnTo>
                  <a:lnTo>
                    <a:pt x="8" y="70"/>
                  </a:lnTo>
                  <a:lnTo>
                    <a:pt x="12" y="68"/>
                  </a:lnTo>
                  <a:lnTo>
                    <a:pt x="12" y="68"/>
                  </a:lnTo>
                  <a:lnTo>
                    <a:pt x="14" y="66"/>
                  </a:lnTo>
                  <a:lnTo>
                    <a:pt x="16" y="66"/>
                  </a:lnTo>
                  <a:lnTo>
                    <a:pt x="16" y="66"/>
                  </a:lnTo>
                  <a:lnTo>
                    <a:pt x="18" y="64"/>
                  </a:lnTo>
                  <a:lnTo>
                    <a:pt x="20" y="64"/>
                  </a:lnTo>
                  <a:lnTo>
                    <a:pt x="22" y="62"/>
                  </a:lnTo>
                  <a:lnTo>
                    <a:pt x="24" y="62"/>
                  </a:lnTo>
                  <a:lnTo>
                    <a:pt x="24" y="62"/>
                  </a:lnTo>
                  <a:lnTo>
                    <a:pt x="28" y="62"/>
                  </a:lnTo>
                  <a:lnTo>
                    <a:pt x="30" y="62"/>
                  </a:lnTo>
                  <a:lnTo>
                    <a:pt x="32" y="60"/>
                  </a:lnTo>
                  <a:lnTo>
                    <a:pt x="38" y="56"/>
                  </a:lnTo>
                  <a:lnTo>
                    <a:pt x="40" y="56"/>
                  </a:lnTo>
                  <a:lnTo>
                    <a:pt x="40" y="54"/>
                  </a:lnTo>
                  <a:lnTo>
                    <a:pt x="42" y="52"/>
                  </a:lnTo>
                  <a:lnTo>
                    <a:pt x="46" y="50"/>
                  </a:lnTo>
                  <a:lnTo>
                    <a:pt x="46" y="48"/>
                  </a:lnTo>
                  <a:lnTo>
                    <a:pt x="48" y="46"/>
                  </a:lnTo>
                  <a:lnTo>
                    <a:pt x="50" y="44"/>
                  </a:lnTo>
                  <a:lnTo>
                    <a:pt x="52" y="44"/>
                  </a:lnTo>
                  <a:lnTo>
                    <a:pt x="54" y="42"/>
                  </a:lnTo>
                  <a:lnTo>
                    <a:pt x="54" y="40"/>
                  </a:lnTo>
                  <a:lnTo>
                    <a:pt x="56" y="38"/>
                  </a:lnTo>
                  <a:lnTo>
                    <a:pt x="58" y="36"/>
                  </a:lnTo>
                  <a:lnTo>
                    <a:pt x="58" y="34"/>
                  </a:lnTo>
                  <a:lnTo>
                    <a:pt x="56" y="32"/>
                  </a:lnTo>
                  <a:lnTo>
                    <a:pt x="58" y="30"/>
                  </a:lnTo>
                  <a:lnTo>
                    <a:pt x="60" y="28"/>
                  </a:lnTo>
                  <a:lnTo>
                    <a:pt x="64" y="22"/>
                  </a:lnTo>
                  <a:lnTo>
                    <a:pt x="64" y="20"/>
                  </a:lnTo>
                  <a:lnTo>
                    <a:pt x="66" y="18"/>
                  </a:lnTo>
                  <a:lnTo>
                    <a:pt x="70" y="14"/>
                  </a:lnTo>
                  <a:lnTo>
                    <a:pt x="70" y="14"/>
                  </a:lnTo>
                  <a:lnTo>
                    <a:pt x="70" y="14"/>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51" name="Freeform 63"/>
            <p:cNvSpPr>
              <a:spLocks/>
            </p:cNvSpPr>
            <p:nvPr/>
          </p:nvSpPr>
          <p:spPr bwMode="auto">
            <a:xfrm>
              <a:off x="1936" y="2989"/>
              <a:ext cx="440" cy="234"/>
            </a:xfrm>
            <a:custGeom>
              <a:avLst/>
              <a:gdLst>
                <a:gd name="T0" fmla="*/ 438 w 440"/>
                <a:gd name="T1" fmla="*/ 0 h 234"/>
                <a:gd name="T2" fmla="*/ 440 w 440"/>
                <a:gd name="T3" fmla="*/ 94 h 234"/>
                <a:gd name="T4" fmla="*/ 384 w 440"/>
                <a:gd name="T5" fmla="*/ 234 h 234"/>
                <a:gd name="T6" fmla="*/ 306 w 440"/>
                <a:gd name="T7" fmla="*/ 230 h 234"/>
                <a:gd name="T8" fmla="*/ 302 w 440"/>
                <a:gd name="T9" fmla="*/ 228 h 234"/>
                <a:gd name="T10" fmla="*/ 298 w 440"/>
                <a:gd name="T11" fmla="*/ 222 h 234"/>
                <a:gd name="T12" fmla="*/ 292 w 440"/>
                <a:gd name="T13" fmla="*/ 220 h 234"/>
                <a:gd name="T14" fmla="*/ 286 w 440"/>
                <a:gd name="T15" fmla="*/ 216 h 234"/>
                <a:gd name="T16" fmla="*/ 280 w 440"/>
                <a:gd name="T17" fmla="*/ 214 h 234"/>
                <a:gd name="T18" fmla="*/ 272 w 440"/>
                <a:gd name="T19" fmla="*/ 212 h 234"/>
                <a:gd name="T20" fmla="*/ 266 w 440"/>
                <a:gd name="T21" fmla="*/ 204 h 234"/>
                <a:gd name="T22" fmla="*/ 260 w 440"/>
                <a:gd name="T23" fmla="*/ 202 h 234"/>
                <a:gd name="T24" fmla="*/ 250 w 440"/>
                <a:gd name="T25" fmla="*/ 202 h 234"/>
                <a:gd name="T26" fmla="*/ 244 w 440"/>
                <a:gd name="T27" fmla="*/ 198 h 234"/>
                <a:gd name="T28" fmla="*/ 240 w 440"/>
                <a:gd name="T29" fmla="*/ 196 h 234"/>
                <a:gd name="T30" fmla="*/ 232 w 440"/>
                <a:gd name="T31" fmla="*/ 194 h 234"/>
                <a:gd name="T32" fmla="*/ 226 w 440"/>
                <a:gd name="T33" fmla="*/ 192 h 234"/>
                <a:gd name="T34" fmla="*/ 218 w 440"/>
                <a:gd name="T35" fmla="*/ 188 h 234"/>
                <a:gd name="T36" fmla="*/ 208 w 440"/>
                <a:gd name="T37" fmla="*/ 188 h 234"/>
                <a:gd name="T38" fmla="*/ 208 w 440"/>
                <a:gd name="T39" fmla="*/ 184 h 234"/>
                <a:gd name="T40" fmla="*/ 204 w 440"/>
                <a:gd name="T41" fmla="*/ 184 h 234"/>
                <a:gd name="T42" fmla="*/ 196 w 440"/>
                <a:gd name="T43" fmla="*/ 182 h 234"/>
                <a:gd name="T44" fmla="*/ 188 w 440"/>
                <a:gd name="T45" fmla="*/ 176 h 234"/>
                <a:gd name="T46" fmla="*/ 178 w 440"/>
                <a:gd name="T47" fmla="*/ 174 h 234"/>
                <a:gd name="T48" fmla="*/ 174 w 440"/>
                <a:gd name="T49" fmla="*/ 170 h 234"/>
                <a:gd name="T50" fmla="*/ 168 w 440"/>
                <a:gd name="T51" fmla="*/ 164 h 234"/>
                <a:gd name="T52" fmla="*/ 162 w 440"/>
                <a:gd name="T53" fmla="*/ 160 h 234"/>
                <a:gd name="T54" fmla="*/ 156 w 440"/>
                <a:gd name="T55" fmla="*/ 158 h 234"/>
                <a:gd name="T56" fmla="*/ 150 w 440"/>
                <a:gd name="T57" fmla="*/ 154 h 234"/>
                <a:gd name="T58" fmla="*/ 144 w 440"/>
                <a:gd name="T59" fmla="*/ 148 h 234"/>
                <a:gd name="T60" fmla="*/ 134 w 440"/>
                <a:gd name="T61" fmla="*/ 146 h 234"/>
                <a:gd name="T62" fmla="*/ 128 w 440"/>
                <a:gd name="T63" fmla="*/ 138 h 234"/>
                <a:gd name="T64" fmla="*/ 118 w 440"/>
                <a:gd name="T65" fmla="*/ 134 h 234"/>
                <a:gd name="T66" fmla="*/ 112 w 440"/>
                <a:gd name="T67" fmla="*/ 128 h 234"/>
                <a:gd name="T68" fmla="*/ 106 w 440"/>
                <a:gd name="T69" fmla="*/ 122 h 234"/>
                <a:gd name="T70" fmla="*/ 98 w 440"/>
                <a:gd name="T71" fmla="*/ 126 h 234"/>
                <a:gd name="T72" fmla="*/ 84 w 440"/>
                <a:gd name="T73" fmla="*/ 124 h 234"/>
                <a:gd name="T74" fmla="*/ 76 w 440"/>
                <a:gd name="T75" fmla="*/ 116 h 234"/>
                <a:gd name="T76" fmla="*/ 76 w 440"/>
                <a:gd name="T77" fmla="*/ 110 h 234"/>
                <a:gd name="T78" fmla="*/ 72 w 440"/>
                <a:gd name="T79" fmla="*/ 108 h 234"/>
                <a:gd name="T80" fmla="*/ 62 w 440"/>
                <a:gd name="T81" fmla="*/ 106 h 234"/>
                <a:gd name="T82" fmla="*/ 56 w 440"/>
                <a:gd name="T83" fmla="*/ 106 h 234"/>
                <a:gd name="T84" fmla="*/ 52 w 440"/>
                <a:gd name="T85" fmla="*/ 104 h 234"/>
                <a:gd name="T86" fmla="*/ 46 w 440"/>
                <a:gd name="T87" fmla="*/ 102 h 234"/>
                <a:gd name="T88" fmla="*/ 46 w 440"/>
                <a:gd name="T89" fmla="*/ 98 h 234"/>
                <a:gd name="T90" fmla="*/ 44 w 440"/>
                <a:gd name="T91" fmla="*/ 98 h 234"/>
                <a:gd name="T92" fmla="*/ 42 w 440"/>
                <a:gd name="T93" fmla="*/ 96 h 234"/>
                <a:gd name="T94" fmla="*/ 38 w 440"/>
                <a:gd name="T95" fmla="*/ 96 h 234"/>
                <a:gd name="T96" fmla="*/ 38 w 440"/>
                <a:gd name="T97" fmla="*/ 90 h 234"/>
                <a:gd name="T98" fmla="*/ 34 w 440"/>
                <a:gd name="T99" fmla="*/ 88 h 234"/>
                <a:gd name="T100" fmla="*/ 26 w 440"/>
                <a:gd name="T101" fmla="*/ 84 h 234"/>
                <a:gd name="T102" fmla="*/ 18 w 440"/>
                <a:gd name="T103" fmla="*/ 80 h 234"/>
                <a:gd name="T104" fmla="*/ 12 w 440"/>
                <a:gd name="T105" fmla="*/ 82 h 234"/>
                <a:gd name="T106" fmla="*/ 8 w 440"/>
                <a:gd name="T107" fmla="*/ 78 h 234"/>
                <a:gd name="T108" fmla="*/ 4 w 440"/>
                <a:gd name="T109" fmla="*/ 74 h 234"/>
                <a:gd name="T110" fmla="*/ 0 w 440"/>
                <a:gd name="T111" fmla="*/ 76 h 234"/>
                <a:gd name="T112" fmla="*/ 322 w 440"/>
                <a:gd name="T113"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 h="234">
                  <a:moveTo>
                    <a:pt x="322" y="0"/>
                  </a:moveTo>
                  <a:lnTo>
                    <a:pt x="438" y="0"/>
                  </a:lnTo>
                  <a:lnTo>
                    <a:pt x="440" y="0"/>
                  </a:lnTo>
                  <a:lnTo>
                    <a:pt x="440" y="94"/>
                  </a:lnTo>
                  <a:lnTo>
                    <a:pt x="380" y="94"/>
                  </a:lnTo>
                  <a:lnTo>
                    <a:pt x="384" y="234"/>
                  </a:lnTo>
                  <a:lnTo>
                    <a:pt x="308" y="234"/>
                  </a:lnTo>
                  <a:lnTo>
                    <a:pt x="306" y="230"/>
                  </a:lnTo>
                  <a:lnTo>
                    <a:pt x="304" y="228"/>
                  </a:lnTo>
                  <a:lnTo>
                    <a:pt x="302" y="228"/>
                  </a:lnTo>
                  <a:lnTo>
                    <a:pt x="300" y="224"/>
                  </a:lnTo>
                  <a:lnTo>
                    <a:pt x="298" y="222"/>
                  </a:lnTo>
                  <a:lnTo>
                    <a:pt x="296" y="220"/>
                  </a:lnTo>
                  <a:lnTo>
                    <a:pt x="292" y="220"/>
                  </a:lnTo>
                  <a:lnTo>
                    <a:pt x="288" y="218"/>
                  </a:lnTo>
                  <a:lnTo>
                    <a:pt x="286" y="216"/>
                  </a:lnTo>
                  <a:lnTo>
                    <a:pt x="282" y="216"/>
                  </a:lnTo>
                  <a:lnTo>
                    <a:pt x="280" y="214"/>
                  </a:lnTo>
                  <a:lnTo>
                    <a:pt x="276" y="212"/>
                  </a:lnTo>
                  <a:lnTo>
                    <a:pt x="272" y="212"/>
                  </a:lnTo>
                  <a:lnTo>
                    <a:pt x="268" y="204"/>
                  </a:lnTo>
                  <a:lnTo>
                    <a:pt x="266" y="204"/>
                  </a:lnTo>
                  <a:lnTo>
                    <a:pt x="264" y="202"/>
                  </a:lnTo>
                  <a:lnTo>
                    <a:pt x="260" y="202"/>
                  </a:lnTo>
                  <a:lnTo>
                    <a:pt x="256" y="202"/>
                  </a:lnTo>
                  <a:lnTo>
                    <a:pt x="250" y="202"/>
                  </a:lnTo>
                  <a:lnTo>
                    <a:pt x="250" y="200"/>
                  </a:lnTo>
                  <a:lnTo>
                    <a:pt x="244" y="198"/>
                  </a:lnTo>
                  <a:lnTo>
                    <a:pt x="242" y="198"/>
                  </a:lnTo>
                  <a:lnTo>
                    <a:pt x="240" y="196"/>
                  </a:lnTo>
                  <a:lnTo>
                    <a:pt x="232" y="194"/>
                  </a:lnTo>
                  <a:lnTo>
                    <a:pt x="232" y="194"/>
                  </a:lnTo>
                  <a:lnTo>
                    <a:pt x="230" y="192"/>
                  </a:lnTo>
                  <a:lnTo>
                    <a:pt x="226" y="192"/>
                  </a:lnTo>
                  <a:lnTo>
                    <a:pt x="226" y="190"/>
                  </a:lnTo>
                  <a:lnTo>
                    <a:pt x="218" y="188"/>
                  </a:lnTo>
                  <a:lnTo>
                    <a:pt x="210" y="190"/>
                  </a:lnTo>
                  <a:lnTo>
                    <a:pt x="208" y="188"/>
                  </a:lnTo>
                  <a:lnTo>
                    <a:pt x="210" y="186"/>
                  </a:lnTo>
                  <a:lnTo>
                    <a:pt x="208" y="184"/>
                  </a:lnTo>
                  <a:lnTo>
                    <a:pt x="204" y="186"/>
                  </a:lnTo>
                  <a:lnTo>
                    <a:pt x="204" y="184"/>
                  </a:lnTo>
                  <a:lnTo>
                    <a:pt x="200" y="182"/>
                  </a:lnTo>
                  <a:lnTo>
                    <a:pt x="196" y="182"/>
                  </a:lnTo>
                  <a:lnTo>
                    <a:pt x="192" y="178"/>
                  </a:lnTo>
                  <a:lnTo>
                    <a:pt x="188" y="176"/>
                  </a:lnTo>
                  <a:lnTo>
                    <a:pt x="182" y="172"/>
                  </a:lnTo>
                  <a:lnTo>
                    <a:pt x="178" y="174"/>
                  </a:lnTo>
                  <a:lnTo>
                    <a:pt x="172" y="172"/>
                  </a:lnTo>
                  <a:lnTo>
                    <a:pt x="174" y="170"/>
                  </a:lnTo>
                  <a:lnTo>
                    <a:pt x="172" y="168"/>
                  </a:lnTo>
                  <a:lnTo>
                    <a:pt x="168" y="164"/>
                  </a:lnTo>
                  <a:lnTo>
                    <a:pt x="164" y="162"/>
                  </a:lnTo>
                  <a:lnTo>
                    <a:pt x="162" y="160"/>
                  </a:lnTo>
                  <a:lnTo>
                    <a:pt x="156" y="160"/>
                  </a:lnTo>
                  <a:lnTo>
                    <a:pt x="156" y="158"/>
                  </a:lnTo>
                  <a:lnTo>
                    <a:pt x="154" y="156"/>
                  </a:lnTo>
                  <a:lnTo>
                    <a:pt x="150" y="154"/>
                  </a:lnTo>
                  <a:lnTo>
                    <a:pt x="148" y="152"/>
                  </a:lnTo>
                  <a:lnTo>
                    <a:pt x="144" y="148"/>
                  </a:lnTo>
                  <a:lnTo>
                    <a:pt x="140" y="148"/>
                  </a:lnTo>
                  <a:lnTo>
                    <a:pt x="134" y="146"/>
                  </a:lnTo>
                  <a:lnTo>
                    <a:pt x="130" y="142"/>
                  </a:lnTo>
                  <a:lnTo>
                    <a:pt x="128" y="138"/>
                  </a:lnTo>
                  <a:lnTo>
                    <a:pt x="122" y="134"/>
                  </a:lnTo>
                  <a:lnTo>
                    <a:pt x="118" y="134"/>
                  </a:lnTo>
                  <a:lnTo>
                    <a:pt x="116" y="130"/>
                  </a:lnTo>
                  <a:lnTo>
                    <a:pt x="112" y="128"/>
                  </a:lnTo>
                  <a:lnTo>
                    <a:pt x="108" y="124"/>
                  </a:lnTo>
                  <a:lnTo>
                    <a:pt x="106" y="122"/>
                  </a:lnTo>
                  <a:lnTo>
                    <a:pt x="104" y="122"/>
                  </a:lnTo>
                  <a:lnTo>
                    <a:pt x="98" y="126"/>
                  </a:lnTo>
                  <a:lnTo>
                    <a:pt x="88" y="126"/>
                  </a:lnTo>
                  <a:lnTo>
                    <a:pt x="84" y="124"/>
                  </a:lnTo>
                  <a:lnTo>
                    <a:pt x="82" y="122"/>
                  </a:lnTo>
                  <a:lnTo>
                    <a:pt x="76" y="116"/>
                  </a:lnTo>
                  <a:lnTo>
                    <a:pt x="76" y="114"/>
                  </a:lnTo>
                  <a:lnTo>
                    <a:pt x="76" y="110"/>
                  </a:lnTo>
                  <a:lnTo>
                    <a:pt x="76" y="108"/>
                  </a:lnTo>
                  <a:lnTo>
                    <a:pt x="72" y="108"/>
                  </a:lnTo>
                  <a:lnTo>
                    <a:pt x="70" y="108"/>
                  </a:lnTo>
                  <a:lnTo>
                    <a:pt x="62" y="106"/>
                  </a:lnTo>
                  <a:lnTo>
                    <a:pt x="60" y="106"/>
                  </a:lnTo>
                  <a:lnTo>
                    <a:pt x="56" y="106"/>
                  </a:lnTo>
                  <a:lnTo>
                    <a:pt x="54" y="104"/>
                  </a:lnTo>
                  <a:lnTo>
                    <a:pt x="52" y="104"/>
                  </a:lnTo>
                  <a:lnTo>
                    <a:pt x="48" y="102"/>
                  </a:lnTo>
                  <a:lnTo>
                    <a:pt x="46" y="102"/>
                  </a:lnTo>
                  <a:lnTo>
                    <a:pt x="46" y="100"/>
                  </a:lnTo>
                  <a:lnTo>
                    <a:pt x="46" y="98"/>
                  </a:lnTo>
                  <a:lnTo>
                    <a:pt x="46" y="98"/>
                  </a:lnTo>
                  <a:lnTo>
                    <a:pt x="44" y="98"/>
                  </a:lnTo>
                  <a:lnTo>
                    <a:pt x="42" y="98"/>
                  </a:lnTo>
                  <a:lnTo>
                    <a:pt x="42" y="96"/>
                  </a:lnTo>
                  <a:lnTo>
                    <a:pt x="38" y="96"/>
                  </a:lnTo>
                  <a:lnTo>
                    <a:pt x="38" y="96"/>
                  </a:lnTo>
                  <a:lnTo>
                    <a:pt x="38" y="92"/>
                  </a:lnTo>
                  <a:lnTo>
                    <a:pt x="38" y="90"/>
                  </a:lnTo>
                  <a:lnTo>
                    <a:pt x="36" y="88"/>
                  </a:lnTo>
                  <a:lnTo>
                    <a:pt x="34" y="88"/>
                  </a:lnTo>
                  <a:lnTo>
                    <a:pt x="28" y="86"/>
                  </a:lnTo>
                  <a:lnTo>
                    <a:pt x="26" y="84"/>
                  </a:lnTo>
                  <a:lnTo>
                    <a:pt x="22" y="82"/>
                  </a:lnTo>
                  <a:lnTo>
                    <a:pt x="18" y="80"/>
                  </a:lnTo>
                  <a:lnTo>
                    <a:pt x="16" y="82"/>
                  </a:lnTo>
                  <a:lnTo>
                    <a:pt x="12" y="82"/>
                  </a:lnTo>
                  <a:lnTo>
                    <a:pt x="10" y="80"/>
                  </a:lnTo>
                  <a:lnTo>
                    <a:pt x="8" y="78"/>
                  </a:lnTo>
                  <a:lnTo>
                    <a:pt x="6" y="78"/>
                  </a:lnTo>
                  <a:lnTo>
                    <a:pt x="4" y="74"/>
                  </a:lnTo>
                  <a:lnTo>
                    <a:pt x="2" y="74"/>
                  </a:lnTo>
                  <a:lnTo>
                    <a:pt x="0" y="76"/>
                  </a:lnTo>
                  <a:lnTo>
                    <a:pt x="0" y="2"/>
                  </a:lnTo>
                  <a:lnTo>
                    <a:pt x="322" y="0"/>
                  </a:lnTo>
                  <a:lnTo>
                    <a:pt x="322"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52" name="Freeform 64"/>
            <p:cNvSpPr>
              <a:spLocks/>
            </p:cNvSpPr>
            <p:nvPr/>
          </p:nvSpPr>
          <p:spPr bwMode="auto">
            <a:xfrm>
              <a:off x="2636" y="3031"/>
              <a:ext cx="283" cy="146"/>
            </a:xfrm>
            <a:custGeom>
              <a:avLst/>
              <a:gdLst>
                <a:gd name="T0" fmla="*/ 182 w 283"/>
                <a:gd name="T1" fmla="*/ 6 h 146"/>
                <a:gd name="T2" fmla="*/ 188 w 283"/>
                <a:gd name="T3" fmla="*/ 6 h 146"/>
                <a:gd name="T4" fmla="*/ 194 w 283"/>
                <a:gd name="T5" fmla="*/ 6 h 146"/>
                <a:gd name="T6" fmla="*/ 204 w 283"/>
                <a:gd name="T7" fmla="*/ 4 h 146"/>
                <a:gd name="T8" fmla="*/ 212 w 283"/>
                <a:gd name="T9" fmla="*/ 0 h 146"/>
                <a:gd name="T10" fmla="*/ 220 w 283"/>
                <a:gd name="T11" fmla="*/ 4 h 146"/>
                <a:gd name="T12" fmla="*/ 230 w 283"/>
                <a:gd name="T13" fmla="*/ 8 h 146"/>
                <a:gd name="T14" fmla="*/ 238 w 283"/>
                <a:gd name="T15" fmla="*/ 10 h 146"/>
                <a:gd name="T16" fmla="*/ 240 w 283"/>
                <a:gd name="T17" fmla="*/ 14 h 146"/>
                <a:gd name="T18" fmla="*/ 247 w 283"/>
                <a:gd name="T19" fmla="*/ 14 h 146"/>
                <a:gd name="T20" fmla="*/ 255 w 283"/>
                <a:gd name="T21" fmla="*/ 14 h 146"/>
                <a:gd name="T22" fmla="*/ 261 w 283"/>
                <a:gd name="T23" fmla="*/ 14 h 146"/>
                <a:gd name="T24" fmla="*/ 265 w 283"/>
                <a:gd name="T25" fmla="*/ 98 h 146"/>
                <a:gd name="T26" fmla="*/ 2 w 283"/>
                <a:gd name="T27" fmla="*/ 146 h 146"/>
                <a:gd name="T28" fmla="*/ 4 w 283"/>
                <a:gd name="T29" fmla="*/ 142 h 146"/>
                <a:gd name="T30" fmla="*/ 8 w 283"/>
                <a:gd name="T31" fmla="*/ 142 h 146"/>
                <a:gd name="T32" fmla="*/ 6 w 283"/>
                <a:gd name="T33" fmla="*/ 134 h 146"/>
                <a:gd name="T34" fmla="*/ 6 w 283"/>
                <a:gd name="T35" fmla="*/ 130 h 146"/>
                <a:gd name="T36" fmla="*/ 8 w 283"/>
                <a:gd name="T37" fmla="*/ 122 h 146"/>
                <a:gd name="T38" fmla="*/ 12 w 283"/>
                <a:gd name="T39" fmla="*/ 118 h 146"/>
                <a:gd name="T40" fmla="*/ 16 w 283"/>
                <a:gd name="T41" fmla="*/ 112 h 146"/>
                <a:gd name="T42" fmla="*/ 26 w 283"/>
                <a:gd name="T43" fmla="*/ 106 h 146"/>
                <a:gd name="T44" fmla="*/ 30 w 283"/>
                <a:gd name="T45" fmla="*/ 104 h 146"/>
                <a:gd name="T46" fmla="*/ 36 w 283"/>
                <a:gd name="T47" fmla="*/ 102 h 146"/>
                <a:gd name="T48" fmla="*/ 52 w 283"/>
                <a:gd name="T49" fmla="*/ 98 h 146"/>
                <a:gd name="T50" fmla="*/ 60 w 283"/>
                <a:gd name="T51" fmla="*/ 96 h 146"/>
                <a:gd name="T52" fmla="*/ 64 w 283"/>
                <a:gd name="T53" fmla="*/ 98 h 146"/>
                <a:gd name="T54" fmla="*/ 64 w 283"/>
                <a:gd name="T55" fmla="*/ 94 h 146"/>
                <a:gd name="T56" fmla="*/ 68 w 283"/>
                <a:gd name="T57" fmla="*/ 96 h 146"/>
                <a:gd name="T58" fmla="*/ 70 w 283"/>
                <a:gd name="T59" fmla="*/ 94 h 146"/>
                <a:gd name="T60" fmla="*/ 74 w 283"/>
                <a:gd name="T61" fmla="*/ 92 h 146"/>
                <a:gd name="T62" fmla="*/ 82 w 283"/>
                <a:gd name="T63" fmla="*/ 88 h 146"/>
                <a:gd name="T64" fmla="*/ 88 w 283"/>
                <a:gd name="T65" fmla="*/ 86 h 146"/>
                <a:gd name="T66" fmla="*/ 86 w 283"/>
                <a:gd name="T67" fmla="*/ 82 h 146"/>
                <a:gd name="T68" fmla="*/ 102 w 283"/>
                <a:gd name="T69" fmla="*/ 72 h 146"/>
                <a:gd name="T70" fmla="*/ 108 w 283"/>
                <a:gd name="T71" fmla="*/ 64 h 146"/>
                <a:gd name="T72" fmla="*/ 114 w 283"/>
                <a:gd name="T73" fmla="*/ 66 h 146"/>
                <a:gd name="T74" fmla="*/ 118 w 283"/>
                <a:gd name="T75" fmla="*/ 64 h 146"/>
                <a:gd name="T76" fmla="*/ 124 w 283"/>
                <a:gd name="T77" fmla="*/ 64 h 146"/>
                <a:gd name="T78" fmla="*/ 130 w 283"/>
                <a:gd name="T79" fmla="*/ 58 h 146"/>
                <a:gd name="T80" fmla="*/ 128 w 283"/>
                <a:gd name="T81" fmla="*/ 52 h 146"/>
                <a:gd name="T82" fmla="*/ 126 w 283"/>
                <a:gd name="T83" fmla="*/ 48 h 146"/>
                <a:gd name="T84" fmla="*/ 126 w 283"/>
                <a:gd name="T85" fmla="*/ 44 h 146"/>
                <a:gd name="T86" fmla="*/ 130 w 283"/>
                <a:gd name="T87" fmla="*/ 36 h 146"/>
                <a:gd name="T88" fmla="*/ 132 w 283"/>
                <a:gd name="T89" fmla="*/ 34 h 146"/>
                <a:gd name="T90" fmla="*/ 136 w 283"/>
                <a:gd name="T91" fmla="*/ 32 h 146"/>
                <a:gd name="T92" fmla="*/ 132 w 283"/>
                <a:gd name="T93" fmla="*/ 28 h 146"/>
                <a:gd name="T94" fmla="*/ 142 w 283"/>
                <a:gd name="T95" fmla="*/ 22 h 146"/>
                <a:gd name="T96" fmla="*/ 140 w 283"/>
                <a:gd name="T97" fmla="*/ 18 h 146"/>
                <a:gd name="T98" fmla="*/ 146 w 283"/>
                <a:gd name="T99" fmla="*/ 18 h 146"/>
                <a:gd name="T100" fmla="*/ 148 w 283"/>
                <a:gd name="T101" fmla="*/ 14 h 146"/>
                <a:gd name="T102" fmla="*/ 154 w 283"/>
                <a:gd name="T103" fmla="*/ 10 h 146"/>
                <a:gd name="T104" fmla="*/ 162 w 283"/>
                <a:gd name="T105" fmla="*/ 8 h 146"/>
                <a:gd name="T106" fmla="*/ 168 w 283"/>
                <a:gd name="T107" fmla="*/ 6 h 146"/>
                <a:gd name="T108" fmla="*/ 174 w 283"/>
                <a:gd name="T109"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3" h="146">
                  <a:moveTo>
                    <a:pt x="174" y="6"/>
                  </a:moveTo>
                  <a:lnTo>
                    <a:pt x="178" y="6"/>
                  </a:lnTo>
                  <a:lnTo>
                    <a:pt x="182" y="6"/>
                  </a:lnTo>
                  <a:lnTo>
                    <a:pt x="186" y="2"/>
                  </a:lnTo>
                  <a:lnTo>
                    <a:pt x="186" y="4"/>
                  </a:lnTo>
                  <a:lnTo>
                    <a:pt x="188" y="6"/>
                  </a:lnTo>
                  <a:lnTo>
                    <a:pt x="192" y="4"/>
                  </a:lnTo>
                  <a:lnTo>
                    <a:pt x="194" y="4"/>
                  </a:lnTo>
                  <a:lnTo>
                    <a:pt x="194" y="6"/>
                  </a:lnTo>
                  <a:lnTo>
                    <a:pt x="198" y="4"/>
                  </a:lnTo>
                  <a:lnTo>
                    <a:pt x="200" y="4"/>
                  </a:lnTo>
                  <a:lnTo>
                    <a:pt x="204" y="4"/>
                  </a:lnTo>
                  <a:lnTo>
                    <a:pt x="206" y="6"/>
                  </a:lnTo>
                  <a:lnTo>
                    <a:pt x="210" y="4"/>
                  </a:lnTo>
                  <a:lnTo>
                    <a:pt x="212" y="0"/>
                  </a:lnTo>
                  <a:lnTo>
                    <a:pt x="214" y="0"/>
                  </a:lnTo>
                  <a:lnTo>
                    <a:pt x="216" y="2"/>
                  </a:lnTo>
                  <a:lnTo>
                    <a:pt x="220" y="4"/>
                  </a:lnTo>
                  <a:lnTo>
                    <a:pt x="228" y="4"/>
                  </a:lnTo>
                  <a:lnTo>
                    <a:pt x="228" y="6"/>
                  </a:lnTo>
                  <a:lnTo>
                    <a:pt x="230" y="8"/>
                  </a:lnTo>
                  <a:lnTo>
                    <a:pt x="230" y="8"/>
                  </a:lnTo>
                  <a:lnTo>
                    <a:pt x="236" y="10"/>
                  </a:lnTo>
                  <a:lnTo>
                    <a:pt x="238" y="10"/>
                  </a:lnTo>
                  <a:lnTo>
                    <a:pt x="238" y="14"/>
                  </a:lnTo>
                  <a:lnTo>
                    <a:pt x="240" y="16"/>
                  </a:lnTo>
                  <a:lnTo>
                    <a:pt x="240" y="14"/>
                  </a:lnTo>
                  <a:lnTo>
                    <a:pt x="242" y="14"/>
                  </a:lnTo>
                  <a:lnTo>
                    <a:pt x="244" y="14"/>
                  </a:lnTo>
                  <a:lnTo>
                    <a:pt x="247" y="14"/>
                  </a:lnTo>
                  <a:lnTo>
                    <a:pt x="251" y="14"/>
                  </a:lnTo>
                  <a:lnTo>
                    <a:pt x="253" y="14"/>
                  </a:lnTo>
                  <a:lnTo>
                    <a:pt x="255" y="14"/>
                  </a:lnTo>
                  <a:lnTo>
                    <a:pt x="257" y="16"/>
                  </a:lnTo>
                  <a:lnTo>
                    <a:pt x="259" y="14"/>
                  </a:lnTo>
                  <a:lnTo>
                    <a:pt x="261" y="14"/>
                  </a:lnTo>
                  <a:lnTo>
                    <a:pt x="261" y="52"/>
                  </a:lnTo>
                  <a:lnTo>
                    <a:pt x="265" y="52"/>
                  </a:lnTo>
                  <a:lnTo>
                    <a:pt x="265" y="98"/>
                  </a:lnTo>
                  <a:lnTo>
                    <a:pt x="283" y="98"/>
                  </a:lnTo>
                  <a:lnTo>
                    <a:pt x="283" y="144"/>
                  </a:lnTo>
                  <a:lnTo>
                    <a:pt x="2" y="146"/>
                  </a:lnTo>
                  <a:lnTo>
                    <a:pt x="0" y="142"/>
                  </a:lnTo>
                  <a:lnTo>
                    <a:pt x="2" y="140"/>
                  </a:lnTo>
                  <a:lnTo>
                    <a:pt x="4" y="142"/>
                  </a:lnTo>
                  <a:lnTo>
                    <a:pt x="6" y="142"/>
                  </a:lnTo>
                  <a:lnTo>
                    <a:pt x="8" y="144"/>
                  </a:lnTo>
                  <a:lnTo>
                    <a:pt x="8" y="142"/>
                  </a:lnTo>
                  <a:lnTo>
                    <a:pt x="8" y="140"/>
                  </a:lnTo>
                  <a:lnTo>
                    <a:pt x="6" y="136"/>
                  </a:lnTo>
                  <a:lnTo>
                    <a:pt x="6" y="134"/>
                  </a:lnTo>
                  <a:lnTo>
                    <a:pt x="8" y="134"/>
                  </a:lnTo>
                  <a:lnTo>
                    <a:pt x="8" y="132"/>
                  </a:lnTo>
                  <a:lnTo>
                    <a:pt x="6" y="130"/>
                  </a:lnTo>
                  <a:lnTo>
                    <a:pt x="8" y="128"/>
                  </a:lnTo>
                  <a:lnTo>
                    <a:pt x="8" y="126"/>
                  </a:lnTo>
                  <a:lnTo>
                    <a:pt x="8" y="122"/>
                  </a:lnTo>
                  <a:lnTo>
                    <a:pt x="6" y="120"/>
                  </a:lnTo>
                  <a:lnTo>
                    <a:pt x="10" y="118"/>
                  </a:lnTo>
                  <a:lnTo>
                    <a:pt x="12" y="118"/>
                  </a:lnTo>
                  <a:lnTo>
                    <a:pt x="14" y="114"/>
                  </a:lnTo>
                  <a:lnTo>
                    <a:pt x="16" y="114"/>
                  </a:lnTo>
                  <a:lnTo>
                    <a:pt x="16" y="112"/>
                  </a:lnTo>
                  <a:lnTo>
                    <a:pt x="18" y="112"/>
                  </a:lnTo>
                  <a:lnTo>
                    <a:pt x="22" y="112"/>
                  </a:lnTo>
                  <a:lnTo>
                    <a:pt x="26" y="106"/>
                  </a:lnTo>
                  <a:lnTo>
                    <a:pt x="26" y="104"/>
                  </a:lnTo>
                  <a:lnTo>
                    <a:pt x="28" y="104"/>
                  </a:lnTo>
                  <a:lnTo>
                    <a:pt x="30" y="104"/>
                  </a:lnTo>
                  <a:lnTo>
                    <a:pt x="32" y="104"/>
                  </a:lnTo>
                  <a:lnTo>
                    <a:pt x="34" y="102"/>
                  </a:lnTo>
                  <a:lnTo>
                    <a:pt x="36" y="102"/>
                  </a:lnTo>
                  <a:lnTo>
                    <a:pt x="50" y="96"/>
                  </a:lnTo>
                  <a:lnTo>
                    <a:pt x="50" y="96"/>
                  </a:lnTo>
                  <a:lnTo>
                    <a:pt x="52" y="98"/>
                  </a:lnTo>
                  <a:lnTo>
                    <a:pt x="54" y="98"/>
                  </a:lnTo>
                  <a:lnTo>
                    <a:pt x="56" y="98"/>
                  </a:lnTo>
                  <a:lnTo>
                    <a:pt x="60" y="96"/>
                  </a:lnTo>
                  <a:lnTo>
                    <a:pt x="62" y="96"/>
                  </a:lnTo>
                  <a:lnTo>
                    <a:pt x="62" y="96"/>
                  </a:lnTo>
                  <a:lnTo>
                    <a:pt x="64" y="98"/>
                  </a:lnTo>
                  <a:lnTo>
                    <a:pt x="64" y="98"/>
                  </a:lnTo>
                  <a:lnTo>
                    <a:pt x="66" y="96"/>
                  </a:lnTo>
                  <a:lnTo>
                    <a:pt x="64" y="94"/>
                  </a:lnTo>
                  <a:lnTo>
                    <a:pt x="66" y="94"/>
                  </a:lnTo>
                  <a:lnTo>
                    <a:pt x="68" y="96"/>
                  </a:lnTo>
                  <a:lnTo>
                    <a:pt x="68" y="96"/>
                  </a:lnTo>
                  <a:lnTo>
                    <a:pt x="70" y="96"/>
                  </a:lnTo>
                  <a:lnTo>
                    <a:pt x="70" y="96"/>
                  </a:lnTo>
                  <a:lnTo>
                    <a:pt x="70" y="94"/>
                  </a:lnTo>
                  <a:lnTo>
                    <a:pt x="70" y="94"/>
                  </a:lnTo>
                  <a:lnTo>
                    <a:pt x="70" y="92"/>
                  </a:lnTo>
                  <a:lnTo>
                    <a:pt x="74" y="92"/>
                  </a:lnTo>
                  <a:lnTo>
                    <a:pt x="78" y="90"/>
                  </a:lnTo>
                  <a:lnTo>
                    <a:pt x="80" y="90"/>
                  </a:lnTo>
                  <a:lnTo>
                    <a:pt x="82" y="88"/>
                  </a:lnTo>
                  <a:lnTo>
                    <a:pt x="82" y="86"/>
                  </a:lnTo>
                  <a:lnTo>
                    <a:pt x="86" y="86"/>
                  </a:lnTo>
                  <a:lnTo>
                    <a:pt x="88" y="86"/>
                  </a:lnTo>
                  <a:lnTo>
                    <a:pt x="88" y="84"/>
                  </a:lnTo>
                  <a:lnTo>
                    <a:pt x="86" y="82"/>
                  </a:lnTo>
                  <a:lnTo>
                    <a:pt x="86" y="82"/>
                  </a:lnTo>
                  <a:lnTo>
                    <a:pt x="90" y="80"/>
                  </a:lnTo>
                  <a:lnTo>
                    <a:pt x="96" y="78"/>
                  </a:lnTo>
                  <a:lnTo>
                    <a:pt x="102" y="72"/>
                  </a:lnTo>
                  <a:lnTo>
                    <a:pt x="104" y="68"/>
                  </a:lnTo>
                  <a:lnTo>
                    <a:pt x="106" y="66"/>
                  </a:lnTo>
                  <a:lnTo>
                    <a:pt x="108" y="64"/>
                  </a:lnTo>
                  <a:lnTo>
                    <a:pt x="112" y="64"/>
                  </a:lnTo>
                  <a:lnTo>
                    <a:pt x="114" y="66"/>
                  </a:lnTo>
                  <a:lnTo>
                    <a:pt x="114" y="66"/>
                  </a:lnTo>
                  <a:lnTo>
                    <a:pt x="116" y="66"/>
                  </a:lnTo>
                  <a:lnTo>
                    <a:pt x="116" y="66"/>
                  </a:lnTo>
                  <a:lnTo>
                    <a:pt x="118" y="64"/>
                  </a:lnTo>
                  <a:lnTo>
                    <a:pt x="120" y="66"/>
                  </a:lnTo>
                  <a:lnTo>
                    <a:pt x="122" y="64"/>
                  </a:lnTo>
                  <a:lnTo>
                    <a:pt x="124" y="64"/>
                  </a:lnTo>
                  <a:lnTo>
                    <a:pt x="126" y="62"/>
                  </a:lnTo>
                  <a:lnTo>
                    <a:pt x="128" y="60"/>
                  </a:lnTo>
                  <a:lnTo>
                    <a:pt x="130" y="58"/>
                  </a:lnTo>
                  <a:lnTo>
                    <a:pt x="130" y="56"/>
                  </a:lnTo>
                  <a:lnTo>
                    <a:pt x="128" y="54"/>
                  </a:lnTo>
                  <a:lnTo>
                    <a:pt x="128" y="52"/>
                  </a:lnTo>
                  <a:lnTo>
                    <a:pt x="130" y="50"/>
                  </a:lnTo>
                  <a:lnTo>
                    <a:pt x="128" y="48"/>
                  </a:lnTo>
                  <a:lnTo>
                    <a:pt x="126" y="48"/>
                  </a:lnTo>
                  <a:lnTo>
                    <a:pt x="126" y="48"/>
                  </a:lnTo>
                  <a:lnTo>
                    <a:pt x="126" y="46"/>
                  </a:lnTo>
                  <a:lnTo>
                    <a:pt x="126" y="44"/>
                  </a:lnTo>
                  <a:lnTo>
                    <a:pt x="126" y="40"/>
                  </a:lnTo>
                  <a:lnTo>
                    <a:pt x="130" y="38"/>
                  </a:lnTo>
                  <a:lnTo>
                    <a:pt x="130" y="36"/>
                  </a:lnTo>
                  <a:lnTo>
                    <a:pt x="130" y="34"/>
                  </a:lnTo>
                  <a:lnTo>
                    <a:pt x="130" y="32"/>
                  </a:lnTo>
                  <a:lnTo>
                    <a:pt x="132" y="34"/>
                  </a:lnTo>
                  <a:lnTo>
                    <a:pt x="134" y="36"/>
                  </a:lnTo>
                  <a:lnTo>
                    <a:pt x="136" y="34"/>
                  </a:lnTo>
                  <a:lnTo>
                    <a:pt x="136" y="32"/>
                  </a:lnTo>
                  <a:lnTo>
                    <a:pt x="134" y="32"/>
                  </a:lnTo>
                  <a:lnTo>
                    <a:pt x="132" y="28"/>
                  </a:lnTo>
                  <a:lnTo>
                    <a:pt x="132" y="28"/>
                  </a:lnTo>
                  <a:lnTo>
                    <a:pt x="136" y="26"/>
                  </a:lnTo>
                  <a:lnTo>
                    <a:pt x="138" y="24"/>
                  </a:lnTo>
                  <a:lnTo>
                    <a:pt x="142" y="22"/>
                  </a:lnTo>
                  <a:lnTo>
                    <a:pt x="140" y="22"/>
                  </a:lnTo>
                  <a:lnTo>
                    <a:pt x="140" y="20"/>
                  </a:lnTo>
                  <a:lnTo>
                    <a:pt x="140" y="18"/>
                  </a:lnTo>
                  <a:lnTo>
                    <a:pt x="140" y="18"/>
                  </a:lnTo>
                  <a:lnTo>
                    <a:pt x="144" y="18"/>
                  </a:lnTo>
                  <a:lnTo>
                    <a:pt x="146" y="18"/>
                  </a:lnTo>
                  <a:lnTo>
                    <a:pt x="148" y="18"/>
                  </a:lnTo>
                  <a:lnTo>
                    <a:pt x="148" y="16"/>
                  </a:lnTo>
                  <a:lnTo>
                    <a:pt x="148" y="14"/>
                  </a:lnTo>
                  <a:lnTo>
                    <a:pt x="148" y="12"/>
                  </a:lnTo>
                  <a:lnTo>
                    <a:pt x="150" y="10"/>
                  </a:lnTo>
                  <a:lnTo>
                    <a:pt x="154" y="10"/>
                  </a:lnTo>
                  <a:lnTo>
                    <a:pt x="156" y="10"/>
                  </a:lnTo>
                  <a:lnTo>
                    <a:pt x="158" y="8"/>
                  </a:lnTo>
                  <a:lnTo>
                    <a:pt x="162" y="8"/>
                  </a:lnTo>
                  <a:lnTo>
                    <a:pt x="164" y="10"/>
                  </a:lnTo>
                  <a:lnTo>
                    <a:pt x="166" y="8"/>
                  </a:lnTo>
                  <a:lnTo>
                    <a:pt x="168" y="6"/>
                  </a:lnTo>
                  <a:lnTo>
                    <a:pt x="172" y="6"/>
                  </a:lnTo>
                  <a:lnTo>
                    <a:pt x="174" y="6"/>
                  </a:lnTo>
                  <a:lnTo>
                    <a:pt x="174" y="6"/>
                  </a:lnTo>
                  <a:lnTo>
                    <a:pt x="174" y="6"/>
                  </a:lnTo>
                  <a:lnTo>
                    <a:pt x="174" y="6"/>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53" name="Freeform 65"/>
            <p:cNvSpPr>
              <a:spLocks/>
            </p:cNvSpPr>
            <p:nvPr/>
          </p:nvSpPr>
          <p:spPr bwMode="auto">
            <a:xfrm>
              <a:off x="2316" y="3083"/>
              <a:ext cx="386" cy="140"/>
            </a:xfrm>
            <a:custGeom>
              <a:avLst/>
              <a:gdLst>
                <a:gd name="T0" fmla="*/ 330 w 386"/>
                <a:gd name="T1" fmla="*/ 0 h 140"/>
                <a:gd name="T2" fmla="*/ 384 w 386"/>
                <a:gd name="T3" fmla="*/ 24 h 140"/>
                <a:gd name="T4" fmla="*/ 386 w 386"/>
                <a:gd name="T5" fmla="*/ 44 h 140"/>
                <a:gd name="T6" fmla="*/ 384 w 386"/>
                <a:gd name="T7" fmla="*/ 46 h 140"/>
                <a:gd name="T8" fmla="*/ 382 w 386"/>
                <a:gd name="T9" fmla="*/ 44 h 140"/>
                <a:gd name="T10" fmla="*/ 376 w 386"/>
                <a:gd name="T11" fmla="*/ 46 h 140"/>
                <a:gd name="T12" fmla="*/ 372 w 386"/>
                <a:gd name="T13" fmla="*/ 46 h 140"/>
                <a:gd name="T14" fmla="*/ 370 w 386"/>
                <a:gd name="T15" fmla="*/ 44 h 140"/>
                <a:gd name="T16" fmla="*/ 354 w 386"/>
                <a:gd name="T17" fmla="*/ 50 h 140"/>
                <a:gd name="T18" fmla="*/ 350 w 386"/>
                <a:gd name="T19" fmla="*/ 52 h 140"/>
                <a:gd name="T20" fmla="*/ 346 w 386"/>
                <a:gd name="T21" fmla="*/ 52 h 140"/>
                <a:gd name="T22" fmla="*/ 342 w 386"/>
                <a:gd name="T23" fmla="*/ 60 h 140"/>
                <a:gd name="T24" fmla="*/ 336 w 386"/>
                <a:gd name="T25" fmla="*/ 60 h 140"/>
                <a:gd name="T26" fmla="*/ 334 w 386"/>
                <a:gd name="T27" fmla="*/ 62 h 140"/>
                <a:gd name="T28" fmla="*/ 330 w 386"/>
                <a:gd name="T29" fmla="*/ 66 h 140"/>
                <a:gd name="T30" fmla="*/ 328 w 386"/>
                <a:gd name="T31" fmla="*/ 70 h 140"/>
                <a:gd name="T32" fmla="*/ 328 w 386"/>
                <a:gd name="T33" fmla="*/ 76 h 140"/>
                <a:gd name="T34" fmla="*/ 328 w 386"/>
                <a:gd name="T35" fmla="*/ 80 h 140"/>
                <a:gd name="T36" fmla="*/ 326 w 386"/>
                <a:gd name="T37" fmla="*/ 82 h 140"/>
                <a:gd name="T38" fmla="*/ 328 w 386"/>
                <a:gd name="T39" fmla="*/ 88 h 140"/>
                <a:gd name="T40" fmla="*/ 328 w 386"/>
                <a:gd name="T41" fmla="*/ 92 h 140"/>
                <a:gd name="T42" fmla="*/ 324 w 386"/>
                <a:gd name="T43" fmla="*/ 90 h 140"/>
                <a:gd name="T44" fmla="*/ 320 w 386"/>
                <a:gd name="T45" fmla="*/ 90 h 140"/>
                <a:gd name="T46" fmla="*/ 320 w 386"/>
                <a:gd name="T47" fmla="*/ 96 h 140"/>
                <a:gd name="T48" fmla="*/ 326 w 386"/>
                <a:gd name="T49" fmla="*/ 98 h 140"/>
                <a:gd name="T50" fmla="*/ 326 w 386"/>
                <a:gd name="T51" fmla="*/ 102 h 140"/>
                <a:gd name="T52" fmla="*/ 330 w 386"/>
                <a:gd name="T53" fmla="*/ 104 h 140"/>
                <a:gd name="T54" fmla="*/ 330 w 386"/>
                <a:gd name="T55" fmla="*/ 114 h 140"/>
                <a:gd name="T56" fmla="*/ 328 w 386"/>
                <a:gd name="T57" fmla="*/ 116 h 140"/>
                <a:gd name="T58" fmla="*/ 326 w 386"/>
                <a:gd name="T59" fmla="*/ 122 h 140"/>
                <a:gd name="T60" fmla="*/ 320 w 386"/>
                <a:gd name="T61" fmla="*/ 132 h 140"/>
                <a:gd name="T62" fmla="*/ 314 w 386"/>
                <a:gd name="T63" fmla="*/ 132 h 140"/>
                <a:gd name="T64" fmla="*/ 318 w 386"/>
                <a:gd name="T65" fmla="*/ 136 h 140"/>
                <a:gd name="T66" fmla="*/ 314 w 386"/>
                <a:gd name="T67" fmla="*/ 138 h 140"/>
                <a:gd name="T68" fmla="*/ 4 w 386"/>
                <a:gd name="T69" fmla="*/ 140 h 140"/>
                <a:gd name="T70" fmla="*/ 60 w 386"/>
                <a:gd name="T71" fmla="*/ 0 h 140"/>
                <a:gd name="T72" fmla="*/ 168 w 386"/>
                <a:gd name="T73" fmla="*/ 48 h 140"/>
                <a:gd name="T74" fmla="*/ 276 w 386"/>
                <a:gd name="T7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140">
                  <a:moveTo>
                    <a:pt x="276" y="0"/>
                  </a:moveTo>
                  <a:lnTo>
                    <a:pt x="330" y="0"/>
                  </a:lnTo>
                  <a:lnTo>
                    <a:pt x="332" y="24"/>
                  </a:lnTo>
                  <a:lnTo>
                    <a:pt x="384" y="24"/>
                  </a:lnTo>
                  <a:lnTo>
                    <a:pt x="384" y="42"/>
                  </a:lnTo>
                  <a:lnTo>
                    <a:pt x="386" y="44"/>
                  </a:lnTo>
                  <a:lnTo>
                    <a:pt x="384" y="46"/>
                  </a:lnTo>
                  <a:lnTo>
                    <a:pt x="384" y="46"/>
                  </a:lnTo>
                  <a:lnTo>
                    <a:pt x="382" y="44"/>
                  </a:lnTo>
                  <a:lnTo>
                    <a:pt x="382" y="44"/>
                  </a:lnTo>
                  <a:lnTo>
                    <a:pt x="380" y="44"/>
                  </a:lnTo>
                  <a:lnTo>
                    <a:pt x="376" y="46"/>
                  </a:lnTo>
                  <a:lnTo>
                    <a:pt x="374" y="46"/>
                  </a:lnTo>
                  <a:lnTo>
                    <a:pt x="372" y="46"/>
                  </a:lnTo>
                  <a:lnTo>
                    <a:pt x="370" y="44"/>
                  </a:lnTo>
                  <a:lnTo>
                    <a:pt x="370" y="44"/>
                  </a:lnTo>
                  <a:lnTo>
                    <a:pt x="356" y="50"/>
                  </a:lnTo>
                  <a:lnTo>
                    <a:pt x="354" y="50"/>
                  </a:lnTo>
                  <a:lnTo>
                    <a:pt x="352" y="52"/>
                  </a:lnTo>
                  <a:lnTo>
                    <a:pt x="350" y="52"/>
                  </a:lnTo>
                  <a:lnTo>
                    <a:pt x="348" y="52"/>
                  </a:lnTo>
                  <a:lnTo>
                    <a:pt x="346" y="52"/>
                  </a:lnTo>
                  <a:lnTo>
                    <a:pt x="346" y="54"/>
                  </a:lnTo>
                  <a:lnTo>
                    <a:pt x="342" y="60"/>
                  </a:lnTo>
                  <a:lnTo>
                    <a:pt x="338" y="60"/>
                  </a:lnTo>
                  <a:lnTo>
                    <a:pt x="336" y="60"/>
                  </a:lnTo>
                  <a:lnTo>
                    <a:pt x="336" y="62"/>
                  </a:lnTo>
                  <a:lnTo>
                    <a:pt x="334" y="62"/>
                  </a:lnTo>
                  <a:lnTo>
                    <a:pt x="332" y="66"/>
                  </a:lnTo>
                  <a:lnTo>
                    <a:pt x="330" y="66"/>
                  </a:lnTo>
                  <a:lnTo>
                    <a:pt x="326" y="68"/>
                  </a:lnTo>
                  <a:lnTo>
                    <a:pt x="328" y="70"/>
                  </a:lnTo>
                  <a:lnTo>
                    <a:pt x="328" y="74"/>
                  </a:lnTo>
                  <a:lnTo>
                    <a:pt x="328" y="76"/>
                  </a:lnTo>
                  <a:lnTo>
                    <a:pt x="326" y="78"/>
                  </a:lnTo>
                  <a:lnTo>
                    <a:pt x="328" y="80"/>
                  </a:lnTo>
                  <a:lnTo>
                    <a:pt x="328" y="82"/>
                  </a:lnTo>
                  <a:lnTo>
                    <a:pt x="326" y="82"/>
                  </a:lnTo>
                  <a:lnTo>
                    <a:pt x="326" y="84"/>
                  </a:lnTo>
                  <a:lnTo>
                    <a:pt x="328" y="88"/>
                  </a:lnTo>
                  <a:lnTo>
                    <a:pt x="328" y="90"/>
                  </a:lnTo>
                  <a:lnTo>
                    <a:pt x="328" y="92"/>
                  </a:lnTo>
                  <a:lnTo>
                    <a:pt x="326" y="90"/>
                  </a:lnTo>
                  <a:lnTo>
                    <a:pt x="324" y="90"/>
                  </a:lnTo>
                  <a:lnTo>
                    <a:pt x="322" y="88"/>
                  </a:lnTo>
                  <a:lnTo>
                    <a:pt x="320" y="90"/>
                  </a:lnTo>
                  <a:lnTo>
                    <a:pt x="322" y="94"/>
                  </a:lnTo>
                  <a:lnTo>
                    <a:pt x="320" y="96"/>
                  </a:lnTo>
                  <a:lnTo>
                    <a:pt x="324" y="96"/>
                  </a:lnTo>
                  <a:lnTo>
                    <a:pt x="326" y="98"/>
                  </a:lnTo>
                  <a:lnTo>
                    <a:pt x="326" y="100"/>
                  </a:lnTo>
                  <a:lnTo>
                    <a:pt x="326" y="102"/>
                  </a:lnTo>
                  <a:lnTo>
                    <a:pt x="328" y="102"/>
                  </a:lnTo>
                  <a:lnTo>
                    <a:pt x="330" y="104"/>
                  </a:lnTo>
                  <a:lnTo>
                    <a:pt x="332" y="106"/>
                  </a:lnTo>
                  <a:lnTo>
                    <a:pt x="330" y="114"/>
                  </a:lnTo>
                  <a:lnTo>
                    <a:pt x="328" y="116"/>
                  </a:lnTo>
                  <a:lnTo>
                    <a:pt x="328" y="116"/>
                  </a:lnTo>
                  <a:lnTo>
                    <a:pt x="330" y="120"/>
                  </a:lnTo>
                  <a:lnTo>
                    <a:pt x="326" y="122"/>
                  </a:lnTo>
                  <a:lnTo>
                    <a:pt x="322" y="130"/>
                  </a:lnTo>
                  <a:lnTo>
                    <a:pt x="320" y="132"/>
                  </a:lnTo>
                  <a:lnTo>
                    <a:pt x="318" y="132"/>
                  </a:lnTo>
                  <a:lnTo>
                    <a:pt x="314" y="132"/>
                  </a:lnTo>
                  <a:lnTo>
                    <a:pt x="314" y="134"/>
                  </a:lnTo>
                  <a:lnTo>
                    <a:pt x="318" y="136"/>
                  </a:lnTo>
                  <a:lnTo>
                    <a:pt x="318" y="138"/>
                  </a:lnTo>
                  <a:lnTo>
                    <a:pt x="314" y="138"/>
                  </a:lnTo>
                  <a:lnTo>
                    <a:pt x="312" y="140"/>
                  </a:lnTo>
                  <a:lnTo>
                    <a:pt x="4" y="140"/>
                  </a:lnTo>
                  <a:lnTo>
                    <a:pt x="0" y="0"/>
                  </a:lnTo>
                  <a:lnTo>
                    <a:pt x="60" y="0"/>
                  </a:lnTo>
                  <a:lnTo>
                    <a:pt x="60" y="48"/>
                  </a:lnTo>
                  <a:lnTo>
                    <a:pt x="168" y="48"/>
                  </a:lnTo>
                  <a:lnTo>
                    <a:pt x="168" y="0"/>
                  </a:lnTo>
                  <a:lnTo>
                    <a:pt x="276" y="0"/>
                  </a:lnTo>
                  <a:lnTo>
                    <a:pt x="276"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54" name="Freeform 66"/>
            <p:cNvSpPr>
              <a:spLocks/>
            </p:cNvSpPr>
            <p:nvPr/>
          </p:nvSpPr>
          <p:spPr bwMode="auto">
            <a:xfrm>
              <a:off x="3025" y="3085"/>
              <a:ext cx="356" cy="278"/>
            </a:xfrm>
            <a:custGeom>
              <a:avLst/>
              <a:gdLst>
                <a:gd name="T0" fmla="*/ 138 w 356"/>
                <a:gd name="T1" fmla="*/ 0 h 278"/>
                <a:gd name="T2" fmla="*/ 142 w 356"/>
                <a:gd name="T3" fmla="*/ 2 h 278"/>
                <a:gd name="T4" fmla="*/ 146 w 356"/>
                <a:gd name="T5" fmla="*/ 6 h 278"/>
                <a:gd name="T6" fmla="*/ 158 w 356"/>
                <a:gd name="T7" fmla="*/ 16 h 278"/>
                <a:gd name="T8" fmla="*/ 168 w 356"/>
                <a:gd name="T9" fmla="*/ 26 h 278"/>
                <a:gd name="T10" fmla="*/ 186 w 356"/>
                <a:gd name="T11" fmla="*/ 40 h 278"/>
                <a:gd name="T12" fmla="*/ 188 w 356"/>
                <a:gd name="T13" fmla="*/ 44 h 278"/>
                <a:gd name="T14" fmla="*/ 188 w 356"/>
                <a:gd name="T15" fmla="*/ 50 h 278"/>
                <a:gd name="T16" fmla="*/ 190 w 356"/>
                <a:gd name="T17" fmla="*/ 54 h 278"/>
                <a:gd name="T18" fmla="*/ 196 w 356"/>
                <a:gd name="T19" fmla="*/ 56 h 278"/>
                <a:gd name="T20" fmla="*/ 204 w 356"/>
                <a:gd name="T21" fmla="*/ 60 h 278"/>
                <a:gd name="T22" fmla="*/ 206 w 356"/>
                <a:gd name="T23" fmla="*/ 60 h 278"/>
                <a:gd name="T24" fmla="*/ 210 w 356"/>
                <a:gd name="T25" fmla="*/ 60 h 278"/>
                <a:gd name="T26" fmla="*/ 212 w 356"/>
                <a:gd name="T27" fmla="*/ 62 h 278"/>
                <a:gd name="T28" fmla="*/ 214 w 356"/>
                <a:gd name="T29" fmla="*/ 64 h 278"/>
                <a:gd name="T30" fmla="*/ 216 w 356"/>
                <a:gd name="T31" fmla="*/ 68 h 278"/>
                <a:gd name="T32" fmla="*/ 220 w 356"/>
                <a:gd name="T33" fmla="*/ 70 h 278"/>
                <a:gd name="T34" fmla="*/ 220 w 356"/>
                <a:gd name="T35" fmla="*/ 74 h 278"/>
                <a:gd name="T36" fmla="*/ 220 w 356"/>
                <a:gd name="T37" fmla="*/ 78 h 278"/>
                <a:gd name="T38" fmla="*/ 224 w 356"/>
                <a:gd name="T39" fmla="*/ 78 h 278"/>
                <a:gd name="T40" fmla="*/ 232 w 356"/>
                <a:gd name="T41" fmla="*/ 76 h 278"/>
                <a:gd name="T42" fmla="*/ 234 w 356"/>
                <a:gd name="T43" fmla="*/ 76 h 278"/>
                <a:gd name="T44" fmla="*/ 236 w 356"/>
                <a:gd name="T45" fmla="*/ 78 h 278"/>
                <a:gd name="T46" fmla="*/ 242 w 356"/>
                <a:gd name="T47" fmla="*/ 80 h 278"/>
                <a:gd name="T48" fmla="*/ 244 w 356"/>
                <a:gd name="T49" fmla="*/ 80 h 278"/>
                <a:gd name="T50" fmla="*/ 252 w 356"/>
                <a:gd name="T51" fmla="*/ 80 h 278"/>
                <a:gd name="T52" fmla="*/ 266 w 356"/>
                <a:gd name="T53" fmla="*/ 80 h 278"/>
                <a:gd name="T54" fmla="*/ 280 w 356"/>
                <a:gd name="T55" fmla="*/ 82 h 278"/>
                <a:gd name="T56" fmla="*/ 290 w 356"/>
                <a:gd name="T57" fmla="*/ 86 h 278"/>
                <a:gd name="T58" fmla="*/ 300 w 356"/>
                <a:gd name="T59" fmla="*/ 84 h 278"/>
                <a:gd name="T60" fmla="*/ 314 w 356"/>
                <a:gd name="T61" fmla="*/ 88 h 278"/>
                <a:gd name="T62" fmla="*/ 324 w 356"/>
                <a:gd name="T63" fmla="*/ 94 h 278"/>
                <a:gd name="T64" fmla="*/ 330 w 356"/>
                <a:gd name="T65" fmla="*/ 106 h 278"/>
                <a:gd name="T66" fmla="*/ 332 w 356"/>
                <a:gd name="T67" fmla="*/ 110 h 278"/>
                <a:gd name="T68" fmla="*/ 332 w 356"/>
                <a:gd name="T69" fmla="*/ 114 h 278"/>
                <a:gd name="T70" fmla="*/ 334 w 356"/>
                <a:gd name="T71" fmla="*/ 120 h 278"/>
                <a:gd name="T72" fmla="*/ 342 w 356"/>
                <a:gd name="T73" fmla="*/ 128 h 278"/>
                <a:gd name="T74" fmla="*/ 352 w 356"/>
                <a:gd name="T75" fmla="*/ 134 h 278"/>
                <a:gd name="T76" fmla="*/ 356 w 356"/>
                <a:gd name="T77" fmla="*/ 138 h 278"/>
                <a:gd name="T78" fmla="*/ 272 w 356"/>
                <a:gd name="T79" fmla="*/ 186 h 278"/>
                <a:gd name="T80" fmla="*/ 218 w 356"/>
                <a:gd name="T81" fmla="*/ 278 h 278"/>
                <a:gd name="T82" fmla="*/ 0 w 356"/>
                <a:gd name="T83" fmla="*/ 106 h 278"/>
                <a:gd name="T84" fmla="*/ 4 w 356"/>
                <a:gd name="T85" fmla="*/ 108 h 278"/>
                <a:gd name="T86" fmla="*/ 10 w 356"/>
                <a:gd name="T87" fmla="*/ 106 h 278"/>
                <a:gd name="T88" fmla="*/ 16 w 356"/>
                <a:gd name="T89" fmla="*/ 104 h 278"/>
                <a:gd name="T90" fmla="*/ 26 w 356"/>
                <a:gd name="T91" fmla="*/ 106 h 278"/>
                <a:gd name="T92" fmla="*/ 34 w 356"/>
                <a:gd name="T93" fmla="*/ 106 h 278"/>
                <a:gd name="T94" fmla="*/ 40 w 356"/>
                <a:gd name="T95" fmla="*/ 110 h 278"/>
                <a:gd name="T96" fmla="*/ 44 w 356"/>
                <a:gd name="T97" fmla="*/ 108 h 278"/>
                <a:gd name="T98" fmla="*/ 50 w 356"/>
                <a:gd name="T99" fmla="*/ 106 h 278"/>
                <a:gd name="T100" fmla="*/ 56 w 356"/>
                <a:gd name="T101" fmla="*/ 104 h 278"/>
                <a:gd name="T102" fmla="*/ 112 w 356"/>
                <a:gd name="T103" fmla="*/ 92 h 278"/>
                <a:gd name="T104" fmla="*/ 136 w 356"/>
                <a:gd name="T105" fmla="*/ 44 h 278"/>
                <a:gd name="T106" fmla="*/ 138 w 356"/>
                <a:gd name="T10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6" h="278">
                  <a:moveTo>
                    <a:pt x="138" y="0"/>
                  </a:moveTo>
                  <a:lnTo>
                    <a:pt x="138" y="0"/>
                  </a:lnTo>
                  <a:lnTo>
                    <a:pt x="140" y="2"/>
                  </a:lnTo>
                  <a:lnTo>
                    <a:pt x="142" y="2"/>
                  </a:lnTo>
                  <a:lnTo>
                    <a:pt x="142" y="4"/>
                  </a:lnTo>
                  <a:lnTo>
                    <a:pt x="146" y="6"/>
                  </a:lnTo>
                  <a:lnTo>
                    <a:pt x="150" y="10"/>
                  </a:lnTo>
                  <a:lnTo>
                    <a:pt x="158" y="16"/>
                  </a:lnTo>
                  <a:lnTo>
                    <a:pt x="158" y="18"/>
                  </a:lnTo>
                  <a:lnTo>
                    <a:pt x="168" y="26"/>
                  </a:lnTo>
                  <a:lnTo>
                    <a:pt x="184" y="38"/>
                  </a:lnTo>
                  <a:lnTo>
                    <a:pt x="186" y="40"/>
                  </a:lnTo>
                  <a:lnTo>
                    <a:pt x="188" y="42"/>
                  </a:lnTo>
                  <a:lnTo>
                    <a:pt x="188" y="44"/>
                  </a:lnTo>
                  <a:lnTo>
                    <a:pt x="190" y="46"/>
                  </a:lnTo>
                  <a:lnTo>
                    <a:pt x="188" y="50"/>
                  </a:lnTo>
                  <a:lnTo>
                    <a:pt x="188" y="52"/>
                  </a:lnTo>
                  <a:lnTo>
                    <a:pt x="190" y="54"/>
                  </a:lnTo>
                  <a:lnTo>
                    <a:pt x="192" y="56"/>
                  </a:lnTo>
                  <a:lnTo>
                    <a:pt x="196" y="56"/>
                  </a:lnTo>
                  <a:lnTo>
                    <a:pt x="200" y="58"/>
                  </a:lnTo>
                  <a:lnTo>
                    <a:pt x="204" y="60"/>
                  </a:lnTo>
                  <a:lnTo>
                    <a:pt x="206" y="60"/>
                  </a:lnTo>
                  <a:lnTo>
                    <a:pt x="206" y="60"/>
                  </a:lnTo>
                  <a:lnTo>
                    <a:pt x="208" y="60"/>
                  </a:lnTo>
                  <a:lnTo>
                    <a:pt x="210" y="60"/>
                  </a:lnTo>
                  <a:lnTo>
                    <a:pt x="212" y="60"/>
                  </a:lnTo>
                  <a:lnTo>
                    <a:pt x="212" y="62"/>
                  </a:lnTo>
                  <a:lnTo>
                    <a:pt x="214" y="64"/>
                  </a:lnTo>
                  <a:lnTo>
                    <a:pt x="214" y="64"/>
                  </a:lnTo>
                  <a:lnTo>
                    <a:pt x="216" y="66"/>
                  </a:lnTo>
                  <a:lnTo>
                    <a:pt x="216" y="68"/>
                  </a:lnTo>
                  <a:lnTo>
                    <a:pt x="218" y="68"/>
                  </a:lnTo>
                  <a:lnTo>
                    <a:pt x="220" y="70"/>
                  </a:lnTo>
                  <a:lnTo>
                    <a:pt x="220" y="72"/>
                  </a:lnTo>
                  <a:lnTo>
                    <a:pt x="220" y="74"/>
                  </a:lnTo>
                  <a:lnTo>
                    <a:pt x="220" y="76"/>
                  </a:lnTo>
                  <a:lnTo>
                    <a:pt x="220" y="78"/>
                  </a:lnTo>
                  <a:lnTo>
                    <a:pt x="222" y="78"/>
                  </a:lnTo>
                  <a:lnTo>
                    <a:pt x="224" y="78"/>
                  </a:lnTo>
                  <a:lnTo>
                    <a:pt x="232" y="76"/>
                  </a:lnTo>
                  <a:lnTo>
                    <a:pt x="232" y="76"/>
                  </a:lnTo>
                  <a:lnTo>
                    <a:pt x="232" y="76"/>
                  </a:lnTo>
                  <a:lnTo>
                    <a:pt x="234" y="76"/>
                  </a:lnTo>
                  <a:lnTo>
                    <a:pt x="236" y="78"/>
                  </a:lnTo>
                  <a:lnTo>
                    <a:pt x="236" y="78"/>
                  </a:lnTo>
                  <a:lnTo>
                    <a:pt x="240" y="80"/>
                  </a:lnTo>
                  <a:lnTo>
                    <a:pt x="242" y="80"/>
                  </a:lnTo>
                  <a:lnTo>
                    <a:pt x="244" y="80"/>
                  </a:lnTo>
                  <a:lnTo>
                    <a:pt x="244" y="80"/>
                  </a:lnTo>
                  <a:lnTo>
                    <a:pt x="248" y="80"/>
                  </a:lnTo>
                  <a:lnTo>
                    <a:pt x="252" y="80"/>
                  </a:lnTo>
                  <a:lnTo>
                    <a:pt x="254" y="80"/>
                  </a:lnTo>
                  <a:lnTo>
                    <a:pt x="266" y="80"/>
                  </a:lnTo>
                  <a:lnTo>
                    <a:pt x="276" y="80"/>
                  </a:lnTo>
                  <a:lnTo>
                    <a:pt x="280" y="82"/>
                  </a:lnTo>
                  <a:lnTo>
                    <a:pt x="286" y="84"/>
                  </a:lnTo>
                  <a:lnTo>
                    <a:pt x="290" y="86"/>
                  </a:lnTo>
                  <a:lnTo>
                    <a:pt x="294" y="84"/>
                  </a:lnTo>
                  <a:lnTo>
                    <a:pt x="300" y="84"/>
                  </a:lnTo>
                  <a:lnTo>
                    <a:pt x="302" y="84"/>
                  </a:lnTo>
                  <a:lnTo>
                    <a:pt x="314" y="88"/>
                  </a:lnTo>
                  <a:lnTo>
                    <a:pt x="324" y="94"/>
                  </a:lnTo>
                  <a:lnTo>
                    <a:pt x="324" y="94"/>
                  </a:lnTo>
                  <a:lnTo>
                    <a:pt x="330" y="100"/>
                  </a:lnTo>
                  <a:lnTo>
                    <a:pt x="330" y="106"/>
                  </a:lnTo>
                  <a:lnTo>
                    <a:pt x="332" y="106"/>
                  </a:lnTo>
                  <a:lnTo>
                    <a:pt x="332" y="110"/>
                  </a:lnTo>
                  <a:lnTo>
                    <a:pt x="332" y="112"/>
                  </a:lnTo>
                  <a:lnTo>
                    <a:pt x="332" y="114"/>
                  </a:lnTo>
                  <a:lnTo>
                    <a:pt x="334" y="116"/>
                  </a:lnTo>
                  <a:lnTo>
                    <a:pt x="334" y="120"/>
                  </a:lnTo>
                  <a:lnTo>
                    <a:pt x="338" y="124"/>
                  </a:lnTo>
                  <a:lnTo>
                    <a:pt x="342" y="128"/>
                  </a:lnTo>
                  <a:lnTo>
                    <a:pt x="350" y="132"/>
                  </a:lnTo>
                  <a:lnTo>
                    <a:pt x="352" y="134"/>
                  </a:lnTo>
                  <a:lnTo>
                    <a:pt x="354" y="138"/>
                  </a:lnTo>
                  <a:lnTo>
                    <a:pt x="356" y="138"/>
                  </a:lnTo>
                  <a:lnTo>
                    <a:pt x="274" y="138"/>
                  </a:lnTo>
                  <a:lnTo>
                    <a:pt x="272" y="186"/>
                  </a:lnTo>
                  <a:lnTo>
                    <a:pt x="218" y="186"/>
                  </a:lnTo>
                  <a:lnTo>
                    <a:pt x="218" y="278"/>
                  </a:lnTo>
                  <a:lnTo>
                    <a:pt x="0" y="276"/>
                  </a:lnTo>
                  <a:lnTo>
                    <a:pt x="0" y="106"/>
                  </a:lnTo>
                  <a:lnTo>
                    <a:pt x="2" y="108"/>
                  </a:lnTo>
                  <a:lnTo>
                    <a:pt x="4" y="108"/>
                  </a:lnTo>
                  <a:lnTo>
                    <a:pt x="6" y="104"/>
                  </a:lnTo>
                  <a:lnTo>
                    <a:pt x="10" y="106"/>
                  </a:lnTo>
                  <a:lnTo>
                    <a:pt x="12" y="106"/>
                  </a:lnTo>
                  <a:lnTo>
                    <a:pt x="16" y="104"/>
                  </a:lnTo>
                  <a:lnTo>
                    <a:pt x="22" y="104"/>
                  </a:lnTo>
                  <a:lnTo>
                    <a:pt x="26" y="106"/>
                  </a:lnTo>
                  <a:lnTo>
                    <a:pt x="30" y="106"/>
                  </a:lnTo>
                  <a:lnTo>
                    <a:pt x="34" y="106"/>
                  </a:lnTo>
                  <a:lnTo>
                    <a:pt x="36" y="108"/>
                  </a:lnTo>
                  <a:lnTo>
                    <a:pt x="40" y="110"/>
                  </a:lnTo>
                  <a:lnTo>
                    <a:pt x="42" y="108"/>
                  </a:lnTo>
                  <a:lnTo>
                    <a:pt x="44" y="108"/>
                  </a:lnTo>
                  <a:lnTo>
                    <a:pt x="48" y="108"/>
                  </a:lnTo>
                  <a:lnTo>
                    <a:pt x="50" y="106"/>
                  </a:lnTo>
                  <a:lnTo>
                    <a:pt x="54" y="106"/>
                  </a:lnTo>
                  <a:lnTo>
                    <a:pt x="56" y="104"/>
                  </a:lnTo>
                  <a:lnTo>
                    <a:pt x="56" y="92"/>
                  </a:lnTo>
                  <a:lnTo>
                    <a:pt x="112" y="92"/>
                  </a:lnTo>
                  <a:lnTo>
                    <a:pt x="110" y="46"/>
                  </a:lnTo>
                  <a:lnTo>
                    <a:pt x="136" y="44"/>
                  </a:lnTo>
                  <a:lnTo>
                    <a:pt x="138" y="0"/>
                  </a:lnTo>
                  <a:lnTo>
                    <a:pt x="138" y="0"/>
                  </a:lnTo>
                  <a:lnTo>
                    <a:pt x="138"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55" name="Freeform 67"/>
            <p:cNvSpPr>
              <a:spLocks/>
            </p:cNvSpPr>
            <p:nvPr/>
          </p:nvSpPr>
          <p:spPr bwMode="auto">
            <a:xfrm>
              <a:off x="1886" y="3093"/>
              <a:ext cx="326" cy="270"/>
            </a:xfrm>
            <a:custGeom>
              <a:avLst/>
              <a:gdLst>
                <a:gd name="T0" fmla="*/ 106 w 326"/>
                <a:gd name="T1" fmla="*/ 84 h 270"/>
                <a:gd name="T2" fmla="*/ 106 w 326"/>
                <a:gd name="T3" fmla="*/ 2 h 270"/>
                <a:gd name="T4" fmla="*/ 112 w 326"/>
                <a:gd name="T5" fmla="*/ 2 h 270"/>
                <a:gd name="T6" fmla="*/ 122 w 326"/>
                <a:gd name="T7" fmla="*/ 4 h 270"/>
                <a:gd name="T8" fmla="*/ 126 w 326"/>
                <a:gd name="T9" fmla="*/ 6 h 270"/>
                <a:gd name="T10" fmla="*/ 126 w 326"/>
                <a:gd name="T11" fmla="*/ 12 h 270"/>
                <a:gd name="T12" fmla="*/ 134 w 326"/>
                <a:gd name="T13" fmla="*/ 20 h 270"/>
                <a:gd name="T14" fmla="*/ 148 w 326"/>
                <a:gd name="T15" fmla="*/ 22 h 270"/>
                <a:gd name="T16" fmla="*/ 156 w 326"/>
                <a:gd name="T17" fmla="*/ 18 h 270"/>
                <a:gd name="T18" fmla="*/ 162 w 326"/>
                <a:gd name="T19" fmla="*/ 24 h 270"/>
                <a:gd name="T20" fmla="*/ 168 w 326"/>
                <a:gd name="T21" fmla="*/ 30 h 270"/>
                <a:gd name="T22" fmla="*/ 178 w 326"/>
                <a:gd name="T23" fmla="*/ 34 h 270"/>
                <a:gd name="T24" fmla="*/ 184 w 326"/>
                <a:gd name="T25" fmla="*/ 42 h 270"/>
                <a:gd name="T26" fmla="*/ 194 w 326"/>
                <a:gd name="T27" fmla="*/ 44 h 270"/>
                <a:gd name="T28" fmla="*/ 200 w 326"/>
                <a:gd name="T29" fmla="*/ 50 h 270"/>
                <a:gd name="T30" fmla="*/ 206 w 326"/>
                <a:gd name="T31" fmla="*/ 54 h 270"/>
                <a:gd name="T32" fmla="*/ 212 w 326"/>
                <a:gd name="T33" fmla="*/ 56 h 270"/>
                <a:gd name="T34" fmla="*/ 218 w 326"/>
                <a:gd name="T35" fmla="*/ 60 h 270"/>
                <a:gd name="T36" fmla="*/ 224 w 326"/>
                <a:gd name="T37" fmla="*/ 66 h 270"/>
                <a:gd name="T38" fmla="*/ 228 w 326"/>
                <a:gd name="T39" fmla="*/ 70 h 270"/>
                <a:gd name="T40" fmla="*/ 238 w 326"/>
                <a:gd name="T41" fmla="*/ 72 h 270"/>
                <a:gd name="T42" fmla="*/ 246 w 326"/>
                <a:gd name="T43" fmla="*/ 78 h 270"/>
                <a:gd name="T44" fmla="*/ 254 w 326"/>
                <a:gd name="T45" fmla="*/ 80 h 270"/>
                <a:gd name="T46" fmla="*/ 258 w 326"/>
                <a:gd name="T47" fmla="*/ 80 h 270"/>
                <a:gd name="T48" fmla="*/ 258 w 326"/>
                <a:gd name="T49" fmla="*/ 84 h 270"/>
                <a:gd name="T50" fmla="*/ 268 w 326"/>
                <a:gd name="T51" fmla="*/ 84 h 270"/>
                <a:gd name="T52" fmla="*/ 276 w 326"/>
                <a:gd name="T53" fmla="*/ 88 h 270"/>
                <a:gd name="T54" fmla="*/ 282 w 326"/>
                <a:gd name="T55" fmla="*/ 90 h 270"/>
                <a:gd name="T56" fmla="*/ 290 w 326"/>
                <a:gd name="T57" fmla="*/ 92 h 270"/>
                <a:gd name="T58" fmla="*/ 294 w 326"/>
                <a:gd name="T59" fmla="*/ 94 h 270"/>
                <a:gd name="T60" fmla="*/ 300 w 326"/>
                <a:gd name="T61" fmla="*/ 98 h 270"/>
                <a:gd name="T62" fmla="*/ 310 w 326"/>
                <a:gd name="T63" fmla="*/ 98 h 270"/>
                <a:gd name="T64" fmla="*/ 316 w 326"/>
                <a:gd name="T65" fmla="*/ 100 h 270"/>
                <a:gd name="T66" fmla="*/ 322 w 326"/>
                <a:gd name="T67" fmla="*/ 108 h 270"/>
                <a:gd name="T68" fmla="*/ 326 w 326"/>
                <a:gd name="T69" fmla="*/ 224 h 270"/>
                <a:gd name="T70" fmla="*/ 216 w 326"/>
                <a:gd name="T71" fmla="*/ 270 h 270"/>
                <a:gd name="T72" fmla="*/ 0 w 326"/>
                <a:gd name="T73" fmla="*/ 84 h 270"/>
                <a:gd name="T74" fmla="*/ 0 w 326"/>
                <a:gd name="T75" fmla="*/ 8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 h="270">
                  <a:moveTo>
                    <a:pt x="0" y="84"/>
                  </a:moveTo>
                  <a:lnTo>
                    <a:pt x="106" y="84"/>
                  </a:lnTo>
                  <a:lnTo>
                    <a:pt x="104" y="0"/>
                  </a:lnTo>
                  <a:lnTo>
                    <a:pt x="106" y="2"/>
                  </a:lnTo>
                  <a:lnTo>
                    <a:pt x="110" y="2"/>
                  </a:lnTo>
                  <a:lnTo>
                    <a:pt x="112" y="2"/>
                  </a:lnTo>
                  <a:lnTo>
                    <a:pt x="120" y="4"/>
                  </a:lnTo>
                  <a:lnTo>
                    <a:pt x="122" y="4"/>
                  </a:lnTo>
                  <a:lnTo>
                    <a:pt x="126" y="4"/>
                  </a:lnTo>
                  <a:lnTo>
                    <a:pt x="126" y="6"/>
                  </a:lnTo>
                  <a:lnTo>
                    <a:pt x="126" y="10"/>
                  </a:lnTo>
                  <a:lnTo>
                    <a:pt x="126" y="12"/>
                  </a:lnTo>
                  <a:lnTo>
                    <a:pt x="132" y="18"/>
                  </a:lnTo>
                  <a:lnTo>
                    <a:pt x="134" y="20"/>
                  </a:lnTo>
                  <a:lnTo>
                    <a:pt x="138" y="22"/>
                  </a:lnTo>
                  <a:lnTo>
                    <a:pt x="148" y="22"/>
                  </a:lnTo>
                  <a:lnTo>
                    <a:pt x="154" y="18"/>
                  </a:lnTo>
                  <a:lnTo>
                    <a:pt x="156" y="18"/>
                  </a:lnTo>
                  <a:lnTo>
                    <a:pt x="158" y="20"/>
                  </a:lnTo>
                  <a:lnTo>
                    <a:pt x="162" y="24"/>
                  </a:lnTo>
                  <a:lnTo>
                    <a:pt x="166" y="26"/>
                  </a:lnTo>
                  <a:lnTo>
                    <a:pt x="168" y="30"/>
                  </a:lnTo>
                  <a:lnTo>
                    <a:pt x="172" y="30"/>
                  </a:lnTo>
                  <a:lnTo>
                    <a:pt x="178" y="34"/>
                  </a:lnTo>
                  <a:lnTo>
                    <a:pt x="180" y="38"/>
                  </a:lnTo>
                  <a:lnTo>
                    <a:pt x="184" y="42"/>
                  </a:lnTo>
                  <a:lnTo>
                    <a:pt x="190" y="44"/>
                  </a:lnTo>
                  <a:lnTo>
                    <a:pt x="194" y="44"/>
                  </a:lnTo>
                  <a:lnTo>
                    <a:pt x="198" y="48"/>
                  </a:lnTo>
                  <a:lnTo>
                    <a:pt x="200" y="50"/>
                  </a:lnTo>
                  <a:lnTo>
                    <a:pt x="204" y="52"/>
                  </a:lnTo>
                  <a:lnTo>
                    <a:pt x="206" y="54"/>
                  </a:lnTo>
                  <a:lnTo>
                    <a:pt x="206" y="56"/>
                  </a:lnTo>
                  <a:lnTo>
                    <a:pt x="212" y="56"/>
                  </a:lnTo>
                  <a:lnTo>
                    <a:pt x="214" y="58"/>
                  </a:lnTo>
                  <a:lnTo>
                    <a:pt x="218" y="60"/>
                  </a:lnTo>
                  <a:lnTo>
                    <a:pt x="222" y="64"/>
                  </a:lnTo>
                  <a:lnTo>
                    <a:pt x="224" y="66"/>
                  </a:lnTo>
                  <a:lnTo>
                    <a:pt x="222" y="68"/>
                  </a:lnTo>
                  <a:lnTo>
                    <a:pt x="228" y="70"/>
                  </a:lnTo>
                  <a:lnTo>
                    <a:pt x="232" y="68"/>
                  </a:lnTo>
                  <a:lnTo>
                    <a:pt x="238" y="72"/>
                  </a:lnTo>
                  <a:lnTo>
                    <a:pt x="242" y="74"/>
                  </a:lnTo>
                  <a:lnTo>
                    <a:pt x="246" y="78"/>
                  </a:lnTo>
                  <a:lnTo>
                    <a:pt x="250" y="78"/>
                  </a:lnTo>
                  <a:lnTo>
                    <a:pt x="254" y="80"/>
                  </a:lnTo>
                  <a:lnTo>
                    <a:pt x="254" y="82"/>
                  </a:lnTo>
                  <a:lnTo>
                    <a:pt x="258" y="80"/>
                  </a:lnTo>
                  <a:lnTo>
                    <a:pt x="260" y="82"/>
                  </a:lnTo>
                  <a:lnTo>
                    <a:pt x="258" y="84"/>
                  </a:lnTo>
                  <a:lnTo>
                    <a:pt x="260" y="86"/>
                  </a:lnTo>
                  <a:lnTo>
                    <a:pt x="268" y="84"/>
                  </a:lnTo>
                  <a:lnTo>
                    <a:pt x="276" y="86"/>
                  </a:lnTo>
                  <a:lnTo>
                    <a:pt x="276" y="88"/>
                  </a:lnTo>
                  <a:lnTo>
                    <a:pt x="280" y="88"/>
                  </a:lnTo>
                  <a:lnTo>
                    <a:pt x="282" y="90"/>
                  </a:lnTo>
                  <a:lnTo>
                    <a:pt x="282" y="90"/>
                  </a:lnTo>
                  <a:lnTo>
                    <a:pt x="290" y="92"/>
                  </a:lnTo>
                  <a:lnTo>
                    <a:pt x="292" y="94"/>
                  </a:lnTo>
                  <a:lnTo>
                    <a:pt x="294" y="94"/>
                  </a:lnTo>
                  <a:lnTo>
                    <a:pt x="300" y="96"/>
                  </a:lnTo>
                  <a:lnTo>
                    <a:pt x="300" y="98"/>
                  </a:lnTo>
                  <a:lnTo>
                    <a:pt x="306" y="98"/>
                  </a:lnTo>
                  <a:lnTo>
                    <a:pt x="310" y="98"/>
                  </a:lnTo>
                  <a:lnTo>
                    <a:pt x="314" y="98"/>
                  </a:lnTo>
                  <a:lnTo>
                    <a:pt x="316" y="100"/>
                  </a:lnTo>
                  <a:lnTo>
                    <a:pt x="318" y="100"/>
                  </a:lnTo>
                  <a:lnTo>
                    <a:pt x="322" y="108"/>
                  </a:lnTo>
                  <a:lnTo>
                    <a:pt x="326" y="108"/>
                  </a:lnTo>
                  <a:lnTo>
                    <a:pt x="326" y="224"/>
                  </a:lnTo>
                  <a:lnTo>
                    <a:pt x="218" y="224"/>
                  </a:lnTo>
                  <a:lnTo>
                    <a:pt x="216" y="270"/>
                  </a:lnTo>
                  <a:lnTo>
                    <a:pt x="0" y="270"/>
                  </a:lnTo>
                  <a:lnTo>
                    <a:pt x="0" y="84"/>
                  </a:lnTo>
                  <a:lnTo>
                    <a:pt x="0" y="84"/>
                  </a:lnTo>
                  <a:lnTo>
                    <a:pt x="0" y="84"/>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56" name="Freeform 68"/>
            <p:cNvSpPr>
              <a:spLocks/>
            </p:cNvSpPr>
            <p:nvPr/>
          </p:nvSpPr>
          <p:spPr bwMode="auto">
            <a:xfrm>
              <a:off x="1500" y="3129"/>
              <a:ext cx="170" cy="234"/>
            </a:xfrm>
            <a:custGeom>
              <a:avLst/>
              <a:gdLst>
                <a:gd name="T0" fmla="*/ 0 w 170"/>
                <a:gd name="T1" fmla="*/ 0 h 234"/>
                <a:gd name="T2" fmla="*/ 162 w 170"/>
                <a:gd name="T3" fmla="*/ 2 h 234"/>
                <a:gd name="T4" fmla="*/ 162 w 170"/>
                <a:gd name="T5" fmla="*/ 46 h 234"/>
                <a:gd name="T6" fmla="*/ 170 w 170"/>
                <a:gd name="T7" fmla="*/ 46 h 234"/>
                <a:gd name="T8" fmla="*/ 168 w 170"/>
                <a:gd name="T9" fmla="*/ 232 h 234"/>
                <a:gd name="T10" fmla="*/ 0 w 170"/>
                <a:gd name="T11" fmla="*/ 234 h 234"/>
                <a:gd name="T12" fmla="*/ 0 w 170"/>
                <a:gd name="T13" fmla="*/ 0 h 234"/>
                <a:gd name="T14" fmla="*/ 0 w 170"/>
                <a:gd name="T15" fmla="*/ 0 h 234"/>
                <a:gd name="T16" fmla="*/ 0 w 170"/>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34">
                  <a:moveTo>
                    <a:pt x="0" y="0"/>
                  </a:moveTo>
                  <a:lnTo>
                    <a:pt x="162" y="2"/>
                  </a:lnTo>
                  <a:lnTo>
                    <a:pt x="162" y="46"/>
                  </a:lnTo>
                  <a:lnTo>
                    <a:pt x="170" y="46"/>
                  </a:lnTo>
                  <a:lnTo>
                    <a:pt x="168" y="232"/>
                  </a:lnTo>
                  <a:lnTo>
                    <a:pt x="0" y="234"/>
                  </a:lnTo>
                  <a:lnTo>
                    <a:pt x="0" y="0"/>
                  </a:lnTo>
                  <a:lnTo>
                    <a:pt x="0" y="0"/>
                  </a:lnTo>
                  <a:lnTo>
                    <a:pt x="0"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57" name="Freeform 69"/>
            <p:cNvSpPr>
              <a:spLocks/>
            </p:cNvSpPr>
            <p:nvPr/>
          </p:nvSpPr>
          <p:spPr bwMode="auto">
            <a:xfrm>
              <a:off x="1662" y="3131"/>
              <a:ext cx="224" cy="232"/>
            </a:xfrm>
            <a:custGeom>
              <a:avLst/>
              <a:gdLst>
                <a:gd name="T0" fmla="*/ 0 w 224"/>
                <a:gd name="T1" fmla="*/ 0 h 232"/>
                <a:gd name="T2" fmla="*/ 220 w 224"/>
                <a:gd name="T3" fmla="*/ 0 h 232"/>
                <a:gd name="T4" fmla="*/ 220 w 224"/>
                <a:gd name="T5" fmla="*/ 46 h 232"/>
                <a:gd name="T6" fmla="*/ 224 w 224"/>
                <a:gd name="T7" fmla="*/ 46 h 232"/>
                <a:gd name="T8" fmla="*/ 224 w 224"/>
                <a:gd name="T9" fmla="*/ 232 h 232"/>
                <a:gd name="T10" fmla="*/ 6 w 224"/>
                <a:gd name="T11" fmla="*/ 230 h 232"/>
                <a:gd name="T12" fmla="*/ 8 w 224"/>
                <a:gd name="T13" fmla="*/ 44 h 232"/>
                <a:gd name="T14" fmla="*/ 0 w 224"/>
                <a:gd name="T15" fmla="*/ 44 h 232"/>
                <a:gd name="T16" fmla="*/ 0 w 224"/>
                <a:gd name="T17" fmla="*/ 0 h 232"/>
                <a:gd name="T18" fmla="*/ 0 w 224"/>
                <a:gd name="T19" fmla="*/ 0 h 232"/>
                <a:gd name="T20" fmla="*/ 0 w 224"/>
                <a:gd name="T2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32">
                  <a:moveTo>
                    <a:pt x="0" y="0"/>
                  </a:moveTo>
                  <a:lnTo>
                    <a:pt x="220" y="0"/>
                  </a:lnTo>
                  <a:lnTo>
                    <a:pt x="220" y="46"/>
                  </a:lnTo>
                  <a:lnTo>
                    <a:pt x="224" y="46"/>
                  </a:lnTo>
                  <a:lnTo>
                    <a:pt x="224" y="232"/>
                  </a:lnTo>
                  <a:lnTo>
                    <a:pt x="6" y="230"/>
                  </a:lnTo>
                  <a:lnTo>
                    <a:pt x="8" y="44"/>
                  </a:lnTo>
                  <a:lnTo>
                    <a:pt x="0" y="44"/>
                  </a:lnTo>
                  <a:lnTo>
                    <a:pt x="0" y="0"/>
                  </a:lnTo>
                  <a:lnTo>
                    <a:pt x="0" y="0"/>
                  </a:lnTo>
                  <a:lnTo>
                    <a:pt x="0"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58" name="Freeform 70"/>
            <p:cNvSpPr>
              <a:spLocks/>
            </p:cNvSpPr>
            <p:nvPr/>
          </p:nvSpPr>
          <p:spPr bwMode="auto">
            <a:xfrm>
              <a:off x="2588" y="3175"/>
              <a:ext cx="222" cy="188"/>
            </a:xfrm>
            <a:custGeom>
              <a:avLst/>
              <a:gdLst>
                <a:gd name="T0" fmla="*/ 222 w 222"/>
                <a:gd name="T1" fmla="*/ 0 h 188"/>
                <a:gd name="T2" fmla="*/ 114 w 222"/>
                <a:gd name="T3" fmla="*/ 188 h 188"/>
                <a:gd name="T4" fmla="*/ 4 w 222"/>
                <a:gd name="T5" fmla="*/ 164 h 188"/>
                <a:gd name="T6" fmla="*/ 0 w 222"/>
                <a:gd name="T7" fmla="*/ 162 h 188"/>
                <a:gd name="T8" fmla="*/ 2 w 222"/>
                <a:gd name="T9" fmla="*/ 158 h 188"/>
                <a:gd name="T10" fmla="*/ 6 w 222"/>
                <a:gd name="T11" fmla="*/ 150 h 188"/>
                <a:gd name="T12" fmla="*/ 6 w 222"/>
                <a:gd name="T13" fmla="*/ 150 h 188"/>
                <a:gd name="T14" fmla="*/ 6 w 222"/>
                <a:gd name="T15" fmla="*/ 146 h 188"/>
                <a:gd name="T16" fmla="*/ 12 w 222"/>
                <a:gd name="T17" fmla="*/ 144 h 188"/>
                <a:gd name="T18" fmla="*/ 12 w 222"/>
                <a:gd name="T19" fmla="*/ 140 h 188"/>
                <a:gd name="T20" fmla="*/ 16 w 222"/>
                <a:gd name="T21" fmla="*/ 132 h 188"/>
                <a:gd name="T22" fmla="*/ 22 w 222"/>
                <a:gd name="T23" fmla="*/ 130 h 188"/>
                <a:gd name="T24" fmla="*/ 26 w 222"/>
                <a:gd name="T25" fmla="*/ 126 h 188"/>
                <a:gd name="T26" fmla="*/ 30 w 222"/>
                <a:gd name="T27" fmla="*/ 120 h 188"/>
                <a:gd name="T28" fmla="*/ 34 w 222"/>
                <a:gd name="T29" fmla="*/ 114 h 188"/>
                <a:gd name="T30" fmla="*/ 38 w 222"/>
                <a:gd name="T31" fmla="*/ 110 h 188"/>
                <a:gd name="T32" fmla="*/ 38 w 222"/>
                <a:gd name="T33" fmla="*/ 104 h 188"/>
                <a:gd name="T34" fmla="*/ 30 w 222"/>
                <a:gd name="T35" fmla="*/ 100 h 188"/>
                <a:gd name="T36" fmla="*/ 30 w 222"/>
                <a:gd name="T37" fmla="*/ 90 h 188"/>
                <a:gd name="T38" fmla="*/ 28 w 222"/>
                <a:gd name="T39" fmla="*/ 86 h 188"/>
                <a:gd name="T40" fmla="*/ 32 w 222"/>
                <a:gd name="T41" fmla="*/ 84 h 188"/>
                <a:gd name="T42" fmla="*/ 28 w 222"/>
                <a:gd name="T43" fmla="*/ 84 h 188"/>
                <a:gd name="T44" fmla="*/ 28 w 222"/>
                <a:gd name="T45" fmla="*/ 80 h 188"/>
                <a:gd name="T46" fmla="*/ 32 w 222"/>
                <a:gd name="T47" fmla="*/ 80 h 188"/>
                <a:gd name="T48" fmla="*/ 32 w 222"/>
                <a:gd name="T49" fmla="*/ 76 h 188"/>
                <a:gd name="T50" fmla="*/ 32 w 222"/>
                <a:gd name="T51" fmla="*/ 72 h 188"/>
                <a:gd name="T52" fmla="*/ 38 w 222"/>
                <a:gd name="T53" fmla="*/ 66 h 188"/>
                <a:gd name="T54" fmla="*/ 40 w 222"/>
                <a:gd name="T55" fmla="*/ 58 h 188"/>
                <a:gd name="T56" fmla="*/ 40 w 222"/>
                <a:gd name="T57" fmla="*/ 54 h 188"/>
                <a:gd name="T58" fmla="*/ 42 w 222"/>
                <a:gd name="T59" fmla="*/ 50 h 188"/>
                <a:gd name="T60" fmla="*/ 42 w 222"/>
                <a:gd name="T61" fmla="*/ 46 h 188"/>
                <a:gd name="T62" fmla="*/ 46 w 222"/>
                <a:gd name="T63" fmla="*/ 44 h 188"/>
                <a:gd name="T64" fmla="*/ 42 w 222"/>
                <a:gd name="T65" fmla="*/ 40 h 188"/>
                <a:gd name="T66" fmla="*/ 48 w 222"/>
                <a:gd name="T67" fmla="*/ 40 h 188"/>
                <a:gd name="T68" fmla="*/ 54 w 222"/>
                <a:gd name="T69" fmla="*/ 30 h 188"/>
                <a:gd name="T70" fmla="*/ 56 w 222"/>
                <a:gd name="T71" fmla="*/ 24 h 188"/>
                <a:gd name="T72" fmla="*/ 58 w 222"/>
                <a:gd name="T73" fmla="*/ 22 h 188"/>
                <a:gd name="T74" fmla="*/ 58 w 222"/>
                <a:gd name="T75" fmla="*/ 12 h 188"/>
                <a:gd name="T76" fmla="*/ 54 w 222"/>
                <a:gd name="T77" fmla="*/ 10 h 188"/>
                <a:gd name="T78" fmla="*/ 54 w 222"/>
                <a:gd name="T79" fmla="*/ 6 h 188"/>
                <a:gd name="T80" fmla="*/ 48 w 222"/>
                <a:gd name="T81" fmla="*/ 4 h 188"/>
                <a:gd name="T82" fmla="*/ 50 w 222"/>
                <a:gd name="T83" fmla="*/ 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188">
                  <a:moveTo>
                    <a:pt x="50" y="2"/>
                  </a:moveTo>
                  <a:lnTo>
                    <a:pt x="222" y="0"/>
                  </a:lnTo>
                  <a:lnTo>
                    <a:pt x="222" y="188"/>
                  </a:lnTo>
                  <a:lnTo>
                    <a:pt x="114" y="188"/>
                  </a:lnTo>
                  <a:lnTo>
                    <a:pt x="112" y="164"/>
                  </a:lnTo>
                  <a:lnTo>
                    <a:pt x="4" y="164"/>
                  </a:lnTo>
                  <a:lnTo>
                    <a:pt x="2" y="164"/>
                  </a:lnTo>
                  <a:lnTo>
                    <a:pt x="0" y="162"/>
                  </a:lnTo>
                  <a:lnTo>
                    <a:pt x="0" y="160"/>
                  </a:lnTo>
                  <a:lnTo>
                    <a:pt x="2" y="158"/>
                  </a:lnTo>
                  <a:lnTo>
                    <a:pt x="2" y="154"/>
                  </a:lnTo>
                  <a:lnTo>
                    <a:pt x="6" y="150"/>
                  </a:lnTo>
                  <a:lnTo>
                    <a:pt x="6" y="150"/>
                  </a:lnTo>
                  <a:lnTo>
                    <a:pt x="6" y="150"/>
                  </a:lnTo>
                  <a:lnTo>
                    <a:pt x="6" y="148"/>
                  </a:lnTo>
                  <a:lnTo>
                    <a:pt x="6" y="146"/>
                  </a:lnTo>
                  <a:lnTo>
                    <a:pt x="10" y="144"/>
                  </a:lnTo>
                  <a:lnTo>
                    <a:pt x="12" y="144"/>
                  </a:lnTo>
                  <a:lnTo>
                    <a:pt x="12" y="142"/>
                  </a:lnTo>
                  <a:lnTo>
                    <a:pt x="12" y="140"/>
                  </a:lnTo>
                  <a:lnTo>
                    <a:pt x="14" y="134"/>
                  </a:lnTo>
                  <a:lnTo>
                    <a:pt x="16" y="132"/>
                  </a:lnTo>
                  <a:lnTo>
                    <a:pt x="20" y="132"/>
                  </a:lnTo>
                  <a:lnTo>
                    <a:pt x="22" y="130"/>
                  </a:lnTo>
                  <a:lnTo>
                    <a:pt x="24" y="128"/>
                  </a:lnTo>
                  <a:lnTo>
                    <a:pt x="26" y="126"/>
                  </a:lnTo>
                  <a:lnTo>
                    <a:pt x="28" y="124"/>
                  </a:lnTo>
                  <a:lnTo>
                    <a:pt x="30" y="120"/>
                  </a:lnTo>
                  <a:lnTo>
                    <a:pt x="32" y="118"/>
                  </a:lnTo>
                  <a:lnTo>
                    <a:pt x="34" y="114"/>
                  </a:lnTo>
                  <a:lnTo>
                    <a:pt x="36" y="110"/>
                  </a:lnTo>
                  <a:lnTo>
                    <a:pt x="38" y="110"/>
                  </a:lnTo>
                  <a:lnTo>
                    <a:pt x="40" y="106"/>
                  </a:lnTo>
                  <a:lnTo>
                    <a:pt x="38" y="104"/>
                  </a:lnTo>
                  <a:lnTo>
                    <a:pt x="36" y="102"/>
                  </a:lnTo>
                  <a:lnTo>
                    <a:pt x="30" y="100"/>
                  </a:lnTo>
                  <a:lnTo>
                    <a:pt x="30" y="94"/>
                  </a:lnTo>
                  <a:lnTo>
                    <a:pt x="30" y="90"/>
                  </a:lnTo>
                  <a:lnTo>
                    <a:pt x="28" y="88"/>
                  </a:lnTo>
                  <a:lnTo>
                    <a:pt x="28" y="86"/>
                  </a:lnTo>
                  <a:lnTo>
                    <a:pt x="30" y="86"/>
                  </a:lnTo>
                  <a:lnTo>
                    <a:pt x="32" y="84"/>
                  </a:lnTo>
                  <a:lnTo>
                    <a:pt x="30" y="84"/>
                  </a:lnTo>
                  <a:lnTo>
                    <a:pt x="28" y="84"/>
                  </a:lnTo>
                  <a:lnTo>
                    <a:pt x="26" y="82"/>
                  </a:lnTo>
                  <a:lnTo>
                    <a:pt x="28" y="80"/>
                  </a:lnTo>
                  <a:lnTo>
                    <a:pt x="30" y="82"/>
                  </a:lnTo>
                  <a:lnTo>
                    <a:pt x="32" y="80"/>
                  </a:lnTo>
                  <a:lnTo>
                    <a:pt x="32" y="78"/>
                  </a:lnTo>
                  <a:lnTo>
                    <a:pt x="32" y="76"/>
                  </a:lnTo>
                  <a:lnTo>
                    <a:pt x="30" y="72"/>
                  </a:lnTo>
                  <a:lnTo>
                    <a:pt x="32" y="72"/>
                  </a:lnTo>
                  <a:lnTo>
                    <a:pt x="36" y="70"/>
                  </a:lnTo>
                  <a:lnTo>
                    <a:pt x="38" y="66"/>
                  </a:lnTo>
                  <a:lnTo>
                    <a:pt x="40" y="64"/>
                  </a:lnTo>
                  <a:lnTo>
                    <a:pt x="40" y="58"/>
                  </a:lnTo>
                  <a:lnTo>
                    <a:pt x="40" y="56"/>
                  </a:lnTo>
                  <a:lnTo>
                    <a:pt x="40" y="54"/>
                  </a:lnTo>
                  <a:lnTo>
                    <a:pt x="40" y="52"/>
                  </a:lnTo>
                  <a:lnTo>
                    <a:pt x="42" y="50"/>
                  </a:lnTo>
                  <a:lnTo>
                    <a:pt x="40" y="48"/>
                  </a:lnTo>
                  <a:lnTo>
                    <a:pt x="42" y="46"/>
                  </a:lnTo>
                  <a:lnTo>
                    <a:pt x="46" y="46"/>
                  </a:lnTo>
                  <a:lnTo>
                    <a:pt x="46" y="44"/>
                  </a:lnTo>
                  <a:lnTo>
                    <a:pt x="42" y="42"/>
                  </a:lnTo>
                  <a:lnTo>
                    <a:pt x="42" y="40"/>
                  </a:lnTo>
                  <a:lnTo>
                    <a:pt x="46" y="40"/>
                  </a:lnTo>
                  <a:lnTo>
                    <a:pt x="48" y="40"/>
                  </a:lnTo>
                  <a:lnTo>
                    <a:pt x="50" y="38"/>
                  </a:lnTo>
                  <a:lnTo>
                    <a:pt x="54" y="30"/>
                  </a:lnTo>
                  <a:lnTo>
                    <a:pt x="58" y="28"/>
                  </a:lnTo>
                  <a:lnTo>
                    <a:pt x="56" y="24"/>
                  </a:lnTo>
                  <a:lnTo>
                    <a:pt x="56" y="24"/>
                  </a:lnTo>
                  <a:lnTo>
                    <a:pt x="58" y="22"/>
                  </a:lnTo>
                  <a:lnTo>
                    <a:pt x="60" y="14"/>
                  </a:lnTo>
                  <a:lnTo>
                    <a:pt x="58" y="12"/>
                  </a:lnTo>
                  <a:lnTo>
                    <a:pt x="56" y="10"/>
                  </a:lnTo>
                  <a:lnTo>
                    <a:pt x="54" y="10"/>
                  </a:lnTo>
                  <a:lnTo>
                    <a:pt x="54" y="8"/>
                  </a:lnTo>
                  <a:lnTo>
                    <a:pt x="54" y="6"/>
                  </a:lnTo>
                  <a:lnTo>
                    <a:pt x="52" y="4"/>
                  </a:lnTo>
                  <a:lnTo>
                    <a:pt x="48" y="4"/>
                  </a:lnTo>
                  <a:lnTo>
                    <a:pt x="50" y="2"/>
                  </a:lnTo>
                  <a:lnTo>
                    <a:pt x="50" y="2"/>
                  </a:lnTo>
                  <a:lnTo>
                    <a:pt x="50" y="2"/>
                  </a:lnTo>
                  <a:close/>
                </a:path>
              </a:pathLst>
            </a:custGeom>
            <a:solidFill>
              <a:srgbClr val="FFC000"/>
            </a:solidFill>
            <a:ln w="3175" cmpd="sng">
              <a:solidFill>
                <a:srgbClr val="000000"/>
              </a:solidFill>
              <a:round/>
              <a:headEnd/>
              <a:tailEnd/>
            </a:ln>
          </p:spPr>
          <p:txBody>
            <a:bodyPr/>
            <a:lstStyle/>
            <a:p>
              <a:endParaRPr lang="en-US"/>
            </a:p>
          </p:txBody>
        </p:sp>
        <p:sp>
          <p:nvSpPr>
            <p:cNvPr id="159" name="Freeform 71"/>
            <p:cNvSpPr>
              <a:spLocks/>
            </p:cNvSpPr>
            <p:nvPr/>
          </p:nvSpPr>
          <p:spPr bwMode="auto">
            <a:xfrm>
              <a:off x="2810" y="3175"/>
              <a:ext cx="215" cy="188"/>
            </a:xfrm>
            <a:custGeom>
              <a:avLst/>
              <a:gdLst>
                <a:gd name="T0" fmla="*/ 0 w 215"/>
                <a:gd name="T1" fmla="*/ 0 h 188"/>
                <a:gd name="T2" fmla="*/ 109 w 215"/>
                <a:gd name="T3" fmla="*/ 0 h 188"/>
                <a:gd name="T4" fmla="*/ 107 w 215"/>
                <a:gd name="T5" fmla="*/ 40 h 188"/>
                <a:gd name="T6" fmla="*/ 215 w 215"/>
                <a:gd name="T7" fmla="*/ 40 h 188"/>
                <a:gd name="T8" fmla="*/ 215 w 215"/>
                <a:gd name="T9" fmla="*/ 186 h 188"/>
                <a:gd name="T10" fmla="*/ 0 w 215"/>
                <a:gd name="T11" fmla="*/ 188 h 188"/>
                <a:gd name="T12" fmla="*/ 0 w 215"/>
                <a:gd name="T13" fmla="*/ 0 h 188"/>
                <a:gd name="T14" fmla="*/ 0 w 215"/>
                <a:gd name="T15" fmla="*/ 0 h 188"/>
                <a:gd name="T16" fmla="*/ 0 w 215"/>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88">
                  <a:moveTo>
                    <a:pt x="0" y="0"/>
                  </a:moveTo>
                  <a:lnTo>
                    <a:pt x="109" y="0"/>
                  </a:lnTo>
                  <a:lnTo>
                    <a:pt x="107" y="40"/>
                  </a:lnTo>
                  <a:lnTo>
                    <a:pt x="215" y="40"/>
                  </a:lnTo>
                  <a:lnTo>
                    <a:pt x="215" y="186"/>
                  </a:lnTo>
                  <a:lnTo>
                    <a:pt x="0" y="188"/>
                  </a:lnTo>
                  <a:lnTo>
                    <a:pt x="0" y="0"/>
                  </a:lnTo>
                  <a:lnTo>
                    <a:pt x="0" y="0"/>
                  </a:lnTo>
                  <a:lnTo>
                    <a:pt x="0" y="0"/>
                  </a:lnTo>
                  <a:close/>
                </a:path>
              </a:pathLst>
            </a:custGeom>
            <a:solidFill>
              <a:srgbClr val="FFC000"/>
            </a:solidFill>
            <a:ln w="3175" cmpd="sng">
              <a:solidFill>
                <a:srgbClr val="000000"/>
              </a:solidFill>
              <a:round/>
              <a:headEnd/>
              <a:tailEnd/>
            </a:ln>
          </p:spPr>
          <p:txBody>
            <a:bodyPr/>
            <a:lstStyle/>
            <a:p>
              <a:endParaRPr lang="en-US"/>
            </a:p>
          </p:txBody>
        </p:sp>
        <p:sp>
          <p:nvSpPr>
            <p:cNvPr id="160" name="Freeform 72"/>
            <p:cNvSpPr>
              <a:spLocks/>
            </p:cNvSpPr>
            <p:nvPr/>
          </p:nvSpPr>
          <p:spPr bwMode="auto">
            <a:xfrm>
              <a:off x="2102" y="3201"/>
              <a:ext cx="332" cy="208"/>
            </a:xfrm>
            <a:custGeom>
              <a:avLst/>
              <a:gdLst>
                <a:gd name="T0" fmla="*/ 114 w 332"/>
                <a:gd name="T1" fmla="*/ 2 h 208"/>
                <a:gd name="T2" fmla="*/ 120 w 332"/>
                <a:gd name="T3" fmla="*/ 4 h 208"/>
                <a:gd name="T4" fmla="*/ 126 w 332"/>
                <a:gd name="T5" fmla="*/ 8 h 208"/>
                <a:gd name="T6" fmla="*/ 132 w 332"/>
                <a:gd name="T7" fmla="*/ 10 h 208"/>
                <a:gd name="T8" fmla="*/ 136 w 332"/>
                <a:gd name="T9" fmla="*/ 16 h 208"/>
                <a:gd name="T10" fmla="*/ 140 w 332"/>
                <a:gd name="T11" fmla="*/ 18 h 208"/>
                <a:gd name="T12" fmla="*/ 148 w 332"/>
                <a:gd name="T13" fmla="*/ 26 h 208"/>
                <a:gd name="T14" fmla="*/ 154 w 332"/>
                <a:gd name="T15" fmla="*/ 30 h 208"/>
                <a:gd name="T16" fmla="*/ 164 w 332"/>
                <a:gd name="T17" fmla="*/ 28 h 208"/>
                <a:gd name="T18" fmla="*/ 182 w 332"/>
                <a:gd name="T19" fmla="*/ 38 h 208"/>
                <a:gd name="T20" fmla="*/ 186 w 332"/>
                <a:gd name="T21" fmla="*/ 40 h 208"/>
                <a:gd name="T22" fmla="*/ 184 w 332"/>
                <a:gd name="T23" fmla="*/ 46 h 208"/>
                <a:gd name="T24" fmla="*/ 190 w 332"/>
                <a:gd name="T25" fmla="*/ 46 h 208"/>
                <a:gd name="T26" fmla="*/ 190 w 332"/>
                <a:gd name="T27" fmla="*/ 50 h 208"/>
                <a:gd name="T28" fmla="*/ 196 w 332"/>
                <a:gd name="T29" fmla="*/ 50 h 208"/>
                <a:gd name="T30" fmla="*/ 196 w 332"/>
                <a:gd name="T31" fmla="*/ 56 h 208"/>
                <a:gd name="T32" fmla="*/ 202 w 332"/>
                <a:gd name="T33" fmla="*/ 56 h 208"/>
                <a:gd name="T34" fmla="*/ 208 w 332"/>
                <a:gd name="T35" fmla="*/ 58 h 208"/>
                <a:gd name="T36" fmla="*/ 214 w 332"/>
                <a:gd name="T37" fmla="*/ 58 h 208"/>
                <a:gd name="T38" fmla="*/ 218 w 332"/>
                <a:gd name="T39" fmla="*/ 62 h 208"/>
                <a:gd name="T40" fmla="*/ 230 w 332"/>
                <a:gd name="T41" fmla="*/ 62 h 208"/>
                <a:gd name="T42" fmla="*/ 234 w 332"/>
                <a:gd name="T43" fmla="*/ 66 h 208"/>
                <a:gd name="T44" fmla="*/ 240 w 332"/>
                <a:gd name="T45" fmla="*/ 68 h 208"/>
                <a:gd name="T46" fmla="*/ 248 w 332"/>
                <a:gd name="T47" fmla="*/ 68 h 208"/>
                <a:gd name="T48" fmla="*/ 252 w 332"/>
                <a:gd name="T49" fmla="*/ 70 h 208"/>
                <a:gd name="T50" fmla="*/ 260 w 332"/>
                <a:gd name="T51" fmla="*/ 72 h 208"/>
                <a:gd name="T52" fmla="*/ 264 w 332"/>
                <a:gd name="T53" fmla="*/ 70 h 208"/>
                <a:gd name="T54" fmla="*/ 266 w 332"/>
                <a:gd name="T55" fmla="*/ 74 h 208"/>
                <a:gd name="T56" fmla="*/ 272 w 332"/>
                <a:gd name="T57" fmla="*/ 78 h 208"/>
                <a:gd name="T58" fmla="*/ 276 w 332"/>
                <a:gd name="T59" fmla="*/ 76 h 208"/>
                <a:gd name="T60" fmla="*/ 284 w 332"/>
                <a:gd name="T61" fmla="*/ 84 h 208"/>
                <a:gd name="T62" fmla="*/ 292 w 332"/>
                <a:gd name="T63" fmla="*/ 90 h 208"/>
                <a:gd name="T64" fmla="*/ 294 w 332"/>
                <a:gd name="T65" fmla="*/ 94 h 208"/>
                <a:gd name="T66" fmla="*/ 300 w 332"/>
                <a:gd name="T67" fmla="*/ 96 h 208"/>
                <a:gd name="T68" fmla="*/ 300 w 332"/>
                <a:gd name="T69" fmla="*/ 100 h 208"/>
                <a:gd name="T70" fmla="*/ 302 w 332"/>
                <a:gd name="T71" fmla="*/ 104 h 208"/>
                <a:gd name="T72" fmla="*/ 300 w 332"/>
                <a:gd name="T73" fmla="*/ 106 h 208"/>
                <a:gd name="T74" fmla="*/ 306 w 332"/>
                <a:gd name="T75" fmla="*/ 108 h 208"/>
                <a:gd name="T76" fmla="*/ 306 w 332"/>
                <a:gd name="T77" fmla="*/ 112 h 208"/>
                <a:gd name="T78" fmla="*/ 310 w 332"/>
                <a:gd name="T79" fmla="*/ 116 h 208"/>
                <a:gd name="T80" fmla="*/ 314 w 332"/>
                <a:gd name="T81" fmla="*/ 122 h 208"/>
                <a:gd name="T82" fmla="*/ 320 w 332"/>
                <a:gd name="T83" fmla="*/ 124 h 208"/>
                <a:gd name="T84" fmla="*/ 326 w 332"/>
                <a:gd name="T85" fmla="*/ 128 h 208"/>
                <a:gd name="T86" fmla="*/ 330 w 332"/>
                <a:gd name="T87" fmla="*/ 126 h 208"/>
                <a:gd name="T88" fmla="*/ 332 w 332"/>
                <a:gd name="T89" fmla="*/ 162 h 208"/>
                <a:gd name="T90" fmla="*/ 2 w 332"/>
                <a:gd name="T91" fmla="*/ 208 h 208"/>
                <a:gd name="T92" fmla="*/ 0 w 332"/>
                <a:gd name="T93" fmla="*/ 162 h 208"/>
                <a:gd name="T94" fmla="*/ 110 w 332"/>
                <a:gd name="T95" fmla="*/ 116 h 208"/>
                <a:gd name="T96" fmla="*/ 110 w 332"/>
                <a:gd name="T9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2" h="208">
                  <a:moveTo>
                    <a:pt x="110" y="0"/>
                  </a:moveTo>
                  <a:lnTo>
                    <a:pt x="114" y="2"/>
                  </a:lnTo>
                  <a:lnTo>
                    <a:pt x="116" y="4"/>
                  </a:lnTo>
                  <a:lnTo>
                    <a:pt x="120" y="4"/>
                  </a:lnTo>
                  <a:lnTo>
                    <a:pt x="122" y="6"/>
                  </a:lnTo>
                  <a:lnTo>
                    <a:pt x="126" y="8"/>
                  </a:lnTo>
                  <a:lnTo>
                    <a:pt x="130" y="8"/>
                  </a:lnTo>
                  <a:lnTo>
                    <a:pt x="132" y="10"/>
                  </a:lnTo>
                  <a:lnTo>
                    <a:pt x="134" y="12"/>
                  </a:lnTo>
                  <a:lnTo>
                    <a:pt x="136" y="16"/>
                  </a:lnTo>
                  <a:lnTo>
                    <a:pt x="138" y="16"/>
                  </a:lnTo>
                  <a:lnTo>
                    <a:pt x="140" y="18"/>
                  </a:lnTo>
                  <a:lnTo>
                    <a:pt x="142" y="22"/>
                  </a:lnTo>
                  <a:lnTo>
                    <a:pt x="148" y="26"/>
                  </a:lnTo>
                  <a:lnTo>
                    <a:pt x="152" y="28"/>
                  </a:lnTo>
                  <a:lnTo>
                    <a:pt x="154" y="30"/>
                  </a:lnTo>
                  <a:lnTo>
                    <a:pt x="158" y="28"/>
                  </a:lnTo>
                  <a:lnTo>
                    <a:pt x="164" y="28"/>
                  </a:lnTo>
                  <a:lnTo>
                    <a:pt x="172" y="34"/>
                  </a:lnTo>
                  <a:lnTo>
                    <a:pt x="182" y="38"/>
                  </a:lnTo>
                  <a:lnTo>
                    <a:pt x="186" y="38"/>
                  </a:lnTo>
                  <a:lnTo>
                    <a:pt x="186" y="40"/>
                  </a:lnTo>
                  <a:lnTo>
                    <a:pt x="184" y="44"/>
                  </a:lnTo>
                  <a:lnTo>
                    <a:pt x="184" y="46"/>
                  </a:lnTo>
                  <a:lnTo>
                    <a:pt x="186" y="46"/>
                  </a:lnTo>
                  <a:lnTo>
                    <a:pt x="190" y="46"/>
                  </a:lnTo>
                  <a:lnTo>
                    <a:pt x="190" y="48"/>
                  </a:lnTo>
                  <a:lnTo>
                    <a:pt x="190" y="50"/>
                  </a:lnTo>
                  <a:lnTo>
                    <a:pt x="192" y="50"/>
                  </a:lnTo>
                  <a:lnTo>
                    <a:pt x="196" y="50"/>
                  </a:lnTo>
                  <a:lnTo>
                    <a:pt x="196" y="52"/>
                  </a:lnTo>
                  <a:lnTo>
                    <a:pt x="196" y="56"/>
                  </a:lnTo>
                  <a:lnTo>
                    <a:pt x="198" y="56"/>
                  </a:lnTo>
                  <a:lnTo>
                    <a:pt x="202" y="56"/>
                  </a:lnTo>
                  <a:lnTo>
                    <a:pt x="204" y="54"/>
                  </a:lnTo>
                  <a:lnTo>
                    <a:pt x="208" y="58"/>
                  </a:lnTo>
                  <a:lnTo>
                    <a:pt x="212" y="56"/>
                  </a:lnTo>
                  <a:lnTo>
                    <a:pt x="214" y="58"/>
                  </a:lnTo>
                  <a:lnTo>
                    <a:pt x="218" y="60"/>
                  </a:lnTo>
                  <a:lnTo>
                    <a:pt x="218" y="62"/>
                  </a:lnTo>
                  <a:lnTo>
                    <a:pt x="228" y="62"/>
                  </a:lnTo>
                  <a:lnTo>
                    <a:pt x="230" y="62"/>
                  </a:lnTo>
                  <a:lnTo>
                    <a:pt x="232" y="64"/>
                  </a:lnTo>
                  <a:lnTo>
                    <a:pt x="234" y="66"/>
                  </a:lnTo>
                  <a:lnTo>
                    <a:pt x="238" y="66"/>
                  </a:lnTo>
                  <a:lnTo>
                    <a:pt x="240" y="68"/>
                  </a:lnTo>
                  <a:lnTo>
                    <a:pt x="244" y="68"/>
                  </a:lnTo>
                  <a:lnTo>
                    <a:pt x="248" y="68"/>
                  </a:lnTo>
                  <a:lnTo>
                    <a:pt x="250" y="68"/>
                  </a:lnTo>
                  <a:lnTo>
                    <a:pt x="252" y="70"/>
                  </a:lnTo>
                  <a:lnTo>
                    <a:pt x="254" y="72"/>
                  </a:lnTo>
                  <a:lnTo>
                    <a:pt x="260" y="72"/>
                  </a:lnTo>
                  <a:lnTo>
                    <a:pt x="262" y="72"/>
                  </a:lnTo>
                  <a:lnTo>
                    <a:pt x="264" y="70"/>
                  </a:lnTo>
                  <a:lnTo>
                    <a:pt x="266" y="72"/>
                  </a:lnTo>
                  <a:lnTo>
                    <a:pt x="266" y="74"/>
                  </a:lnTo>
                  <a:lnTo>
                    <a:pt x="268" y="76"/>
                  </a:lnTo>
                  <a:lnTo>
                    <a:pt x="272" y="78"/>
                  </a:lnTo>
                  <a:lnTo>
                    <a:pt x="276" y="76"/>
                  </a:lnTo>
                  <a:lnTo>
                    <a:pt x="276" y="76"/>
                  </a:lnTo>
                  <a:lnTo>
                    <a:pt x="276" y="78"/>
                  </a:lnTo>
                  <a:lnTo>
                    <a:pt x="284" y="84"/>
                  </a:lnTo>
                  <a:lnTo>
                    <a:pt x="288" y="86"/>
                  </a:lnTo>
                  <a:lnTo>
                    <a:pt x="292" y="90"/>
                  </a:lnTo>
                  <a:lnTo>
                    <a:pt x="294" y="92"/>
                  </a:lnTo>
                  <a:lnTo>
                    <a:pt x="294" y="94"/>
                  </a:lnTo>
                  <a:lnTo>
                    <a:pt x="298" y="96"/>
                  </a:lnTo>
                  <a:lnTo>
                    <a:pt x="300" y="96"/>
                  </a:lnTo>
                  <a:lnTo>
                    <a:pt x="300" y="98"/>
                  </a:lnTo>
                  <a:lnTo>
                    <a:pt x="300" y="100"/>
                  </a:lnTo>
                  <a:lnTo>
                    <a:pt x="302" y="102"/>
                  </a:lnTo>
                  <a:lnTo>
                    <a:pt x="302" y="104"/>
                  </a:lnTo>
                  <a:lnTo>
                    <a:pt x="300" y="104"/>
                  </a:lnTo>
                  <a:lnTo>
                    <a:pt x="300" y="106"/>
                  </a:lnTo>
                  <a:lnTo>
                    <a:pt x="302" y="108"/>
                  </a:lnTo>
                  <a:lnTo>
                    <a:pt x="306" y="108"/>
                  </a:lnTo>
                  <a:lnTo>
                    <a:pt x="306" y="110"/>
                  </a:lnTo>
                  <a:lnTo>
                    <a:pt x="306" y="112"/>
                  </a:lnTo>
                  <a:lnTo>
                    <a:pt x="308" y="112"/>
                  </a:lnTo>
                  <a:lnTo>
                    <a:pt x="310" y="116"/>
                  </a:lnTo>
                  <a:lnTo>
                    <a:pt x="312" y="118"/>
                  </a:lnTo>
                  <a:lnTo>
                    <a:pt x="314" y="122"/>
                  </a:lnTo>
                  <a:lnTo>
                    <a:pt x="316" y="122"/>
                  </a:lnTo>
                  <a:lnTo>
                    <a:pt x="320" y="124"/>
                  </a:lnTo>
                  <a:lnTo>
                    <a:pt x="322" y="124"/>
                  </a:lnTo>
                  <a:lnTo>
                    <a:pt x="326" y="128"/>
                  </a:lnTo>
                  <a:lnTo>
                    <a:pt x="328" y="126"/>
                  </a:lnTo>
                  <a:lnTo>
                    <a:pt x="330" y="126"/>
                  </a:lnTo>
                  <a:lnTo>
                    <a:pt x="330" y="162"/>
                  </a:lnTo>
                  <a:lnTo>
                    <a:pt x="332" y="162"/>
                  </a:lnTo>
                  <a:lnTo>
                    <a:pt x="330" y="208"/>
                  </a:lnTo>
                  <a:lnTo>
                    <a:pt x="2" y="208"/>
                  </a:lnTo>
                  <a:lnTo>
                    <a:pt x="4" y="162"/>
                  </a:lnTo>
                  <a:lnTo>
                    <a:pt x="0" y="162"/>
                  </a:lnTo>
                  <a:lnTo>
                    <a:pt x="2" y="116"/>
                  </a:lnTo>
                  <a:lnTo>
                    <a:pt x="110" y="116"/>
                  </a:lnTo>
                  <a:lnTo>
                    <a:pt x="110" y="0"/>
                  </a:lnTo>
                  <a:lnTo>
                    <a:pt x="110" y="0"/>
                  </a:lnTo>
                  <a:lnTo>
                    <a:pt x="110"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61" name="Freeform 73"/>
            <p:cNvSpPr>
              <a:spLocks/>
            </p:cNvSpPr>
            <p:nvPr/>
          </p:nvSpPr>
          <p:spPr bwMode="auto">
            <a:xfrm>
              <a:off x="2244" y="3223"/>
              <a:ext cx="386" cy="162"/>
            </a:xfrm>
            <a:custGeom>
              <a:avLst/>
              <a:gdLst>
                <a:gd name="T0" fmla="*/ 384 w 386"/>
                <a:gd name="T1" fmla="*/ 4 h 162"/>
                <a:gd name="T2" fmla="*/ 384 w 386"/>
                <a:gd name="T3" fmla="*/ 16 h 162"/>
                <a:gd name="T4" fmla="*/ 374 w 386"/>
                <a:gd name="T5" fmla="*/ 24 h 162"/>
                <a:gd name="T6" fmla="*/ 374 w 386"/>
                <a:gd name="T7" fmla="*/ 34 h 162"/>
                <a:gd name="T8" fmla="*/ 374 w 386"/>
                <a:gd name="T9" fmla="*/ 36 h 162"/>
                <a:gd name="T10" fmla="*/ 372 w 386"/>
                <a:gd name="T11" fmla="*/ 40 h 162"/>
                <a:gd name="T12" fmla="*/ 380 w 386"/>
                <a:gd name="T13" fmla="*/ 54 h 162"/>
                <a:gd name="T14" fmla="*/ 380 w 386"/>
                <a:gd name="T15" fmla="*/ 62 h 162"/>
                <a:gd name="T16" fmla="*/ 372 w 386"/>
                <a:gd name="T17" fmla="*/ 76 h 162"/>
                <a:gd name="T18" fmla="*/ 364 w 386"/>
                <a:gd name="T19" fmla="*/ 84 h 162"/>
                <a:gd name="T20" fmla="*/ 356 w 386"/>
                <a:gd name="T21" fmla="*/ 94 h 162"/>
                <a:gd name="T22" fmla="*/ 350 w 386"/>
                <a:gd name="T23" fmla="*/ 100 h 162"/>
                <a:gd name="T24" fmla="*/ 346 w 386"/>
                <a:gd name="T25" fmla="*/ 106 h 162"/>
                <a:gd name="T26" fmla="*/ 346 w 386"/>
                <a:gd name="T27" fmla="*/ 116 h 162"/>
                <a:gd name="T28" fmla="*/ 348 w 386"/>
                <a:gd name="T29" fmla="*/ 122 h 162"/>
                <a:gd name="T30" fmla="*/ 346 w 386"/>
                <a:gd name="T31" fmla="*/ 128 h 162"/>
                <a:gd name="T32" fmla="*/ 344 w 386"/>
                <a:gd name="T33" fmla="*/ 130 h 162"/>
                <a:gd name="T34" fmla="*/ 348 w 386"/>
                <a:gd name="T35" fmla="*/ 138 h 162"/>
                <a:gd name="T36" fmla="*/ 352 w 386"/>
                <a:gd name="T37" fmla="*/ 152 h 162"/>
                <a:gd name="T38" fmla="*/ 342 w 386"/>
                <a:gd name="T39" fmla="*/ 156 h 162"/>
                <a:gd name="T40" fmla="*/ 334 w 386"/>
                <a:gd name="T41" fmla="*/ 162 h 162"/>
                <a:gd name="T42" fmla="*/ 328 w 386"/>
                <a:gd name="T43" fmla="*/ 160 h 162"/>
                <a:gd name="T44" fmla="*/ 318 w 386"/>
                <a:gd name="T45" fmla="*/ 158 h 162"/>
                <a:gd name="T46" fmla="*/ 310 w 386"/>
                <a:gd name="T47" fmla="*/ 152 h 162"/>
                <a:gd name="T48" fmla="*/ 304 w 386"/>
                <a:gd name="T49" fmla="*/ 150 h 162"/>
                <a:gd name="T50" fmla="*/ 298 w 386"/>
                <a:gd name="T51" fmla="*/ 146 h 162"/>
                <a:gd name="T52" fmla="*/ 288 w 386"/>
                <a:gd name="T53" fmla="*/ 144 h 162"/>
                <a:gd name="T54" fmla="*/ 270 w 386"/>
                <a:gd name="T55" fmla="*/ 138 h 162"/>
                <a:gd name="T56" fmla="*/ 256 w 386"/>
                <a:gd name="T57" fmla="*/ 136 h 162"/>
                <a:gd name="T58" fmla="*/ 254 w 386"/>
                <a:gd name="T59" fmla="*/ 130 h 162"/>
                <a:gd name="T60" fmla="*/ 246 w 386"/>
                <a:gd name="T61" fmla="*/ 132 h 162"/>
                <a:gd name="T62" fmla="*/ 236 w 386"/>
                <a:gd name="T63" fmla="*/ 126 h 162"/>
                <a:gd name="T64" fmla="*/ 232 w 386"/>
                <a:gd name="T65" fmla="*/ 124 h 162"/>
                <a:gd name="T66" fmla="*/ 224 w 386"/>
                <a:gd name="T67" fmla="*/ 118 h 162"/>
                <a:gd name="T68" fmla="*/ 216 w 386"/>
                <a:gd name="T69" fmla="*/ 114 h 162"/>
                <a:gd name="T70" fmla="*/ 210 w 386"/>
                <a:gd name="T71" fmla="*/ 112 h 162"/>
                <a:gd name="T72" fmla="*/ 202 w 386"/>
                <a:gd name="T73" fmla="*/ 108 h 162"/>
                <a:gd name="T74" fmla="*/ 192 w 386"/>
                <a:gd name="T75" fmla="*/ 106 h 162"/>
                <a:gd name="T76" fmla="*/ 184 w 386"/>
                <a:gd name="T77" fmla="*/ 106 h 162"/>
                <a:gd name="T78" fmla="*/ 172 w 386"/>
                <a:gd name="T79" fmla="*/ 100 h 162"/>
                <a:gd name="T80" fmla="*/ 164 w 386"/>
                <a:gd name="T81" fmla="*/ 90 h 162"/>
                <a:gd name="T82" fmla="*/ 158 w 386"/>
                <a:gd name="T83" fmla="*/ 84 h 162"/>
                <a:gd name="T84" fmla="*/ 158 w 386"/>
                <a:gd name="T85" fmla="*/ 78 h 162"/>
                <a:gd name="T86" fmla="*/ 152 w 386"/>
                <a:gd name="T87" fmla="*/ 72 h 162"/>
                <a:gd name="T88" fmla="*/ 142 w 386"/>
                <a:gd name="T89" fmla="*/ 62 h 162"/>
                <a:gd name="T90" fmla="*/ 130 w 386"/>
                <a:gd name="T91" fmla="*/ 56 h 162"/>
                <a:gd name="T92" fmla="*/ 122 w 386"/>
                <a:gd name="T93" fmla="*/ 48 h 162"/>
                <a:gd name="T94" fmla="*/ 110 w 386"/>
                <a:gd name="T95" fmla="*/ 48 h 162"/>
                <a:gd name="T96" fmla="*/ 98 w 386"/>
                <a:gd name="T97" fmla="*/ 46 h 162"/>
                <a:gd name="T98" fmla="*/ 88 w 386"/>
                <a:gd name="T99" fmla="*/ 40 h 162"/>
                <a:gd name="T100" fmla="*/ 72 w 386"/>
                <a:gd name="T101" fmla="*/ 36 h 162"/>
                <a:gd name="T102" fmla="*/ 60 w 386"/>
                <a:gd name="T103" fmla="*/ 34 h 162"/>
                <a:gd name="T104" fmla="*/ 54 w 386"/>
                <a:gd name="T105" fmla="*/ 28 h 162"/>
                <a:gd name="T106" fmla="*/ 48 w 386"/>
                <a:gd name="T107" fmla="*/ 24 h 162"/>
                <a:gd name="T108" fmla="*/ 44 w 386"/>
                <a:gd name="T109" fmla="*/ 18 h 162"/>
                <a:gd name="T110" fmla="*/ 22 w 386"/>
                <a:gd name="T111" fmla="*/ 6 h 162"/>
                <a:gd name="T112" fmla="*/ 6 w 386"/>
                <a:gd name="T113" fmla="*/ 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162">
                  <a:moveTo>
                    <a:pt x="76" y="0"/>
                  </a:moveTo>
                  <a:lnTo>
                    <a:pt x="384" y="0"/>
                  </a:lnTo>
                  <a:lnTo>
                    <a:pt x="386" y="2"/>
                  </a:lnTo>
                  <a:lnTo>
                    <a:pt x="384" y="4"/>
                  </a:lnTo>
                  <a:lnTo>
                    <a:pt x="384" y="6"/>
                  </a:lnTo>
                  <a:lnTo>
                    <a:pt x="384" y="8"/>
                  </a:lnTo>
                  <a:lnTo>
                    <a:pt x="384" y="10"/>
                  </a:lnTo>
                  <a:lnTo>
                    <a:pt x="384" y="16"/>
                  </a:lnTo>
                  <a:lnTo>
                    <a:pt x="382" y="18"/>
                  </a:lnTo>
                  <a:lnTo>
                    <a:pt x="380" y="22"/>
                  </a:lnTo>
                  <a:lnTo>
                    <a:pt x="376" y="24"/>
                  </a:lnTo>
                  <a:lnTo>
                    <a:pt x="374" y="24"/>
                  </a:lnTo>
                  <a:lnTo>
                    <a:pt x="376" y="28"/>
                  </a:lnTo>
                  <a:lnTo>
                    <a:pt x="376" y="30"/>
                  </a:lnTo>
                  <a:lnTo>
                    <a:pt x="376" y="32"/>
                  </a:lnTo>
                  <a:lnTo>
                    <a:pt x="374" y="34"/>
                  </a:lnTo>
                  <a:lnTo>
                    <a:pt x="372" y="32"/>
                  </a:lnTo>
                  <a:lnTo>
                    <a:pt x="370" y="34"/>
                  </a:lnTo>
                  <a:lnTo>
                    <a:pt x="372" y="36"/>
                  </a:lnTo>
                  <a:lnTo>
                    <a:pt x="374" y="36"/>
                  </a:lnTo>
                  <a:lnTo>
                    <a:pt x="376" y="36"/>
                  </a:lnTo>
                  <a:lnTo>
                    <a:pt x="374" y="38"/>
                  </a:lnTo>
                  <a:lnTo>
                    <a:pt x="372" y="38"/>
                  </a:lnTo>
                  <a:lnTo>
                    <a:pt x="372" y="40"/>
                  </a:lnTo>
                  <a:lnTo>
                    <a:pt x="374" y="42"/>
                  </a:lnTo>
                  <a:lnTo>
                    <a:pt x="374" y="46"/>
                  </a:lnTo>
                  <a:lnTo>
                    <a:pt x="374" y="52"/>
                  </a:lnTo>
                  <a:lnTo>
                    <a:pt x="380" y="54"/>
                  </a:lnTo>
                  <a:lnTo>
                    <a:pt x="382" y="56"/>
                  </a:lnTo>
                  <a:lnTo>
                    <a:pt x="384" y="58"/>
                  </a:lnTo>
                  <a:lnTo>
                    <a:pt x="382" y="62"/>
                  </a:lnTo>
                  <a:lnTo>
                    <a:pt x="380" y="62"/>
                  </a:lnTo>
                  <a:lnTo>
                    <a:pt x="378" y="66"/>
                  </a:lnTo>
                  <a:lnTo>
                    <a:pt x="376" y="70"/>
                  </a:lnTo>
                  <a:lnTo>
                    <a:pt x="374" y="72"/>
                  </a:lnTo>
                  <a:lnTo>
                    <a:pt x="372" y="76"/>
                  </a:lnTo>
                  <a:lnTo>
                    <a:pt x="370" y="78"/>
                  </a:lnTo>
                  <a:lnTo>
                    <a:pt x="368" y="80"/>
                  </a:lnTo>
                  <a:lnTo>
                    <a:pt x="366" y="82"/>
                  </a:lnTo>
                  <a:lnTo>
                    <a:pt x="364" y="84"/>
                  </a:lnTo>
                  <a:lnTo>
                    <a:pt x="360" y="84"/>
                  </a:lnTo>
                  <a:lnTo>
                    <a:pt x="358" y="86"/>
                  </a:lnTo>
                  <a:lnTo>
                    <a:pt x="356" y="92"/>
                  </a:lnTo>
                  <a:lnTo>
                    <a:pt x="356" y="94"/>
                  </a:lnTo>
                  <a:lnTo>
                    <a:pt x="356" y="96"/>
                  </a:lnTo>
                  <a:lnTo>
                    <a:pt x="354" y="96"/>
                  </a:lnTo>
                  <a:lnTo>
                    <a:pt x="350" y="98"/>
                  </a:lnTo>
                  <a:lnTo>
                    <a:pt x="350" y="100"/>
                  </a:lnTo>
                  <a:lnTo>
                    <a:pt x="350" y="102"/>
                  </a:lnTo>
                  <a:lnTo>
                    <a:pt x="350" y="102"/>
                  </a:lnTo>
                  <a:lnTo>
                    <a:pt x="350" y="102"/>
                  </a:lnTo>
                  <a:lnTo>
                    <a:pt x="346" y="106"/>
                  </a:lnTo>
                  <a:lnTo>
                    <a:pt x="346" y="110"/>
                  </a:lnTo>
                  <a:lnTo>
                    <a:pt x="344" y="112"/>
                  </a:lnTo>
                  <a:lnTo>
                    <a:pt x="344" y="114"/>
                  </a:lnTo>
                  <a:lnTo>
                    <a:pt x="346" y="116"/>
                  </a:lnTo>
                  <a:lnTo>
                    <a:pt x="348" y="116"/>
                  </a:lnTo>
                  <a:lnTo>
                    <a:pt x="346" y="120"/>
                  </a:lnTo>
                  <a:lnTo>
                    <a:pt x="346" y="120"/>
                  </a:lnTo>
                  <a:lnTo>
                    <a:pt x="348" y="122"/>
                  </a:lnTo>
                  <a:lnTo>
                    <a:pt x="348" y="124"/>
                  </a:lnTo>
                  <a:lnTo>
                    <a:pt x="348" y="126"/>
                  </a:lnTo>
                  <a:lnTo>
                    <a:pt x="348" y="128"/>
                  </a:lnTo>
                  <a:lnTo>
                    <a:pt x="346" y="128"/>
                  </a:lnTo>
                  <a:lnTo>
                    <a:pt x="344" y="128"/>
                  </a:lnTo>
                  <a:lnTo>
                    <a:pt x="344" y="128"/>
                  </a:lnTo>
                  <a:lnTo>
                    <a:pt x="344" y="128"/>
                  </a:lnTo>
                  <a:lnTo>
                    <a:pt x="344" y="130"/>
                  </a:lnTo>
                  <a:lnTo>
                    <a:pt x="344" y="132"/>
                  </a:lnTo>
                  <a:lnTo>
                    <a:pt x="348" y="134"/>
                  </a:lnTo>
                  <a:lnTo>
                    <a:pt x="348" y="136"/>
                  </a:lnTo>
                  <a:lnTo>
                    <a:pt x="348" y="138"/>
                  </a:lnTo>
                  <a:lnTo>
                    <a:pt x="348" y="140"/>
                  </a:lnTo>
                  <a:lnTo>
                    <a:pt x="348" y="142"/>
                  </a:lnTo>
                  <a:lnTo>
                    <a:pt x="352" y="150"/>
                  </a:lnTo>
                  <a:lnTo>
                    <a:pt x="352" y="152"/>
                  </a:lnTo>
                  <a:lnTo>
                    <a:pt x="352" y="154"/>
                  </a:lnTo>
                  <a:lnTo>
                    <a:pt x="350" y="156"/>
                  </a:lnTo>
                  <a:lnTo>
                    <a:pt x="348" y="156"/>
                  </a:lnTo>
                  <a:lnTo>
                    <a:pt x="342" y="156"/>
                  </a:lnTo>
                  <a:lnTo>
                    <a:pt x="338" y="158"/>
                  </a:lnTo>
                  <a:lnTo>
                    <a:pt x="336" y="158"/>
                  </a:lnTo>
                  <a:lnTo>
                    <a:pt x="334" y="160"/>
                  </a:lnTo>
                  <a:lnTo>
                    <a:pt x="334" y="162"/>
                  </a:lnTo>
                  <a:lnTo>
                    <a:pt x="332" y="162"/>
                  </a:lnTo>
                  <a:lnTo>
                    <a:pt x="330" y="160"/>
                  </a:lnTo>
                  <a:lnTo>
                    <a:pt x="328" y="160"/>
                  </a:lnTo>
                  <a:lnTo>
                    <a:pt x="328" y="160"/>
                  </a:lnTo>
                  <a:lnTo>
                    <a:pt x="326" y="160"/>
                  </a:lnTo>
                  <a:lnTo>
                    <a:pt x="322" y="160"/>
                  </a:lnTo>
                  <a:lnTo>
                    <a:pt x="320" y="158"/>
                  </a:lnTo>
                  <a:lnTo>
                    <a:pt x="318" y="158"/>
                  </a:lnTo>
                  <a:lnTo>
                    <a:pt x="316" y="158"/>
                  </a:lnTo>
                  <a:lnTo>
                    <a:pt x="314" y="156"/>
                  </a:lnTo>
                  <a:lnTo>
                    <a:pt x="312" y="154"/>
                  </a:lnTo>
                  <a:lnTo>
                    <a:pt x="310" y="152"/>
                  </a:lnTo>
                  <a:lnTo>
                    <a:pt x="308" y="152"/>
                  </a:lnTo>
                  <a:lnTo>
                    <a:pt x="306" y="152"/>
                  </a:lnTo>
                  <a:lnTo>
                    <a:pt x="306" y="150"/>
                  </a:lnTo>
                  <a:lnTo>
                    <a:pt x="304" y="150"/>
                  </a:lnTo>
                  <a:lnTo>
                    <a:pt x="302" y="150"/>
                  </a:lnTo>
                  <a:lnTo>
                    <a:pt x="300" y="150"/>
                  </a:lnTo>
                  <a:lnTo>
                    <a:pt x="300" y="148"/>
                  </a:lnTo>
                  <a:lnTo>
                    <a:pt x="298" y="146"/>
                  </a:lnTo>
                  <a:lnTo>
                    <a:pt x="296" y="146"/>
                  </a:lnTo>
                  <a:lnTo>
                    <a:pt x="294" y="144"/>
                  </a:lnTo>
                  <a:lnTo>
                    <a:pt x="290" y="142"/>
                  </a:lnTo>
                  <a:lnTo>
                    <a:pt x="288" y="144"/>
                  </a:lnTo>
                  <a:lnTo>
                    <a:pt x="286" y="142"/>
                  </a:lnTo>
                  <a:lnTo>
                    <a:pt x="282" y="142"/>
                  </a:lnTo>
                  <a:lnTo>
                    <a:pt x="272" y="140"/>
                  </a:lnTo>
                  <a:lnTo>
                    <a:pt x="270" y="138"/>
                  </a:lnTo>
                  <a:lnTo>
                    <a:pt x="264" y="136"/>
                  </a:lnTo>
                  <a:lnTo>
                    <a:pt x="262" y="134"/>
                  </a:lnTo>
                  <a:lnTo>
                    <a:pt x="260" y="136"/>
                  </a:lnTo>
                  <a:lnTo>
                    <a:pt x="256" y="136"/>
                  </a:lnTo>
                  <a:lnTo>
                    <a:pt x="256" y="134"/>
                  </a:lnTo>
                  <a:lnTo>
                    <a:pt x="258" y="132"/>
                  </a:lnTo>
                  <a:lnTo>
                    <a:pt x="256" y="130"/>
                  </a:lnTo>
                  <a:lnTo>
                    <a:pt x="254" y="130"/>
                  </a:lnTo>
                  <a:lnTo>
                    <a:pt x="254" y="132"/>
                  </a:lnTo>
                  <a:lnTo>
                    <a:pt x="252" y="132"/>
                  </a:lnTo>
                  <a:lnTo>
                    <a:pt x="250" y="132"/>
                  </a:lnTo>
                  <a:lnTo>
                    <a:pt x="246" y="132"/>
                  </a:lnTo>
                  <a:lnTo>
                    <a:pt x="244" y="130"/>
                  </a:lnTo>
                  <a:lnTo>
                    <a:pt x="242" y="128"/>
                  </a:lnTo>
                  <a:lnTo>
                    <a:pt x="238" y="126"/>
                  </a:lnTo>
                  <a:lnTo>
                    <a:pt x="236" y="126"/>
                  </a:lnTo>
                  <a:lnTo>
                    <a:pt x="236" y="124"/>
                  </a:lnTo>
                  <a:lnTo>
                    <a:pt x="234" y="122"/>
                  </a:lnTo>
                  <a:lnTo>
                    <a:pt x="232" y="122"/>
                  </a:lnTo>
                  <a:lnTo>
                    <a:pt x="232" y="124"/>
                  </a:lnTo>
                  <a:lnTo>
                    <a:pt x="230" y="124"/>
                  </a:lnTo>
                  <a:lnTo>
                    <a:pt x="228" y="122"/>
                  </a:lnTo>
                  <a:lnTo>
                    <a:pt x="226" y="120"/>
                  </a:lnTo>
                  <a:lnTo>
                    <a:pt x="224" y="118"/>
                  </a:lnTo>
                  <a:lnTo>
                    <a:pt x="222" y="120"/>
                  </a:lnTo>
                  <a:lnTo>
                    <a:pt x="220" y="118"/>
                  </a:lnTo>
                  <a:lnTo>
                    <a:pt x="220" y="116"/>
                  </a:lnTo>
                  <a:lnTo>
                    <a:pt x="216" y="114"/>
                  </a:lnTo>
                  <a:lnTo>
                    <a:pt x="214" y="114"/>
                  </a:lnTo>
                  <a:lnTo>
                    <a:pt x="212" y="116"/>
                  </a:lnTo>
                  <a:lnTo>
                    <a:pt x="212" y="114"/>
                  </a:lnTo>
                  <a:lnTo>
                    <a:pt x="210" y="112"/>
                  </a:lnTo>
                  <a:lnTo>
                    <a:pt x="208" y="112"/>
                  </a:lnTo>
                  <a:lnTo>
                    <a:pt x="206" y="110"/>
                  </a:lnTo>
                  <a:lnTo>
                    <a:pt x="202" y="110"/>
                  </a:lnTo>
                  <a:lnTo>
                    <a:pt x="202" y="108"/>
                  </a:lnTo>
                  <a:lnTo>
                    <a:pt x="198" y="106"/>
                  </a:lnTo>
                  <a:lnTo>
                    <a:pt x="194" y="108"/>
                  </a:lnTo>
                  <a:lnTo>
                    <a:pt x="192" y="108"/>
                  </a:lnTo>
                  <a:lnTo>
                    <a:pt x="192" y="106"/>
                  </a:lnTo>
                  <a:lnTo>
                    <a:pt x="190" y="104"/>
                  </a:lnTo>
                  <a:lnTo>
                    <a:pt x="188" y="104"/>
                  </a:lnTo>
                  <a:lnTo>
                    <a:pt x="186" y="104"/>
                  </a:lnTo>
                  <a:lnTo>
                    <a:pt x="184" y="106"/>
                  </a:lnTo>
                  <a:lnTo>
                    <a:pt x="180" y="102"/>
                  </a:lnTo>
                  <a:lnTo>
                    <a:pt x="178" y="102"/>
                  </a:lnTo>
                  <a:lnTo>
                    <a:pt x="174" y="100"/>
                  </a:lnTo>
                  <a:lnTo>
                    <a:pt x="172" y="100"/>
                  </a:lnTo>
                  <a:lnTo>
                    <a:pt x="170" y="96"/>
                  </a:lnTo>
                  <a:lnTo>
                    <a:pt x="168" y="94"/>
                  </a:lnTo>
                  <a:lnTo>
                    <a:pt x="166" y="90"/>
                  </a:lnTo>
                  <a:lnTo>
                    <a:pt x="164" y="90"/>
                  </a:lnTo>
                  <a:lnTo>
                    <a:pt x="164" y="88"/>
                  </a:lnTo>
                  <a:lnTo>
                    <a:pt x="164" y="86"/>
                  </a:lnTo>
                  <a:lnTo>
                    <a:pt x="160" y="86"/>
                  </a:lnTo>
                  <a:lnTo>
                    <a:pt x="158" y="84"/>
                  </a:lnTo>
                  <a:lnTo>
                    <a:pt x="158" y="82"/>
                  </a:lnTo>
                  <a:lnTo>
                    <a:pt x="160" y="82"/>
                  </a:lnTo>
                  <a:lnTo>
                    <a:pt x="160" y="80"/>
                  </a:lnTo>
                  <a:lnTo>
                    <a:pt x="158" y="78"/>
                  </a:lnTo>
                  <a:lnTo>
                    <a:pt x="158" y="76"/>
                  </a:lnTo>
                  <a:lnTo>
                    <a:pt x="158" y="74"/>
                  </a:lnTo>
                  <a:lnTo>
                    <a:pt x="156" y="74"/>
                  </a:lnTo>
                  <a:lnTo>
                    <a:pt x="152" y="72"/>
                  </a:lnTo>
                  <a:lnTo>
                    <a:pt x="152" y="70"/>
                  </a:lnTo>
                  <a:lnTo>
                    <a:pt x="150" y="68"/>
                  </a:lnTo>
                  <a:lnTo>
                    <a:pt x="146" y="64"/>
                  </a:lnTo>
                  <a:lnTo>
                    <a:pt x="142" y="62"/>
                  </a:lnTo>
                  <a:lnTo>
                    <a:pt x="134" y="56"/>
                  </a:lnTo>
                  <a:lnTo>
                    <a:pt x="134" y="54"/>
                  </a:lnTo>
                  <a:lnTo>
                    <a:pt x="134" y="54"/>
                  </a:lnTo>
                  <a:lnTo>
                    <a:pt x="130" y="56"/>
                  </a:lnTo>
                  <a:lnTo>
                    <a:pt x="126" y="54"/>
                  </a:lnTo>
                  <a:lnTo>
                    <a:pt x="124" y="52"/>
                  </a:lnTo>
                  <a:lnTo>
                    <a:pt x="124" y="50"/>
                  </a:lnTo>
                  <a:lnTo>
                    <a:pt x="122" y="48"/>
                  </a:lnTo>
                  <a:lnTo>
                    <a:pt x="120" y="50"/>
                  </a:lnTo>
                  <a:lnTo>
                    <a:pt x="118" y="50"/>
                  </a:lnTo>
                  <a:lnTo>
                    <a:pt x="112" y="50"/>
                  </a:lnTo>
                  <a:lnTo>
                    <a:pt x="110" y="48"/>
                  </a:lnTo>
                  <a:lnTo>
                    <a:pt x="108" y="46"/>
                  </a:lnTo>
                  <a:lnTo>
                    <a:pt x="106" y="46"/>
                  </a:lnTo>
                  <a:lnTo>
                    <a:pt x="102" y="46"/>
                  </a:lnTo>
                  <a:lnTo>
                    <a:pt x="98" y="46"/>
                  </a:lnTo>
                  <a:lnTo>
                    <a:pt x="96" y="44"/>
                  </a:lnTo>
                  <a:lnTo>
                    <a:pt x="92" y="44"/>
                  </a:lnTo>
                  <a:lnTo>
                    <a:pt x="90" y="42"/>
                  </a:lnTo>
                  <a:lnTo>
                    <a:pt x="88" y="40"/>
                  </a:lnTo>
                  <a:lnTo>
                    <a:pt x="86" y="40"/>
                  </a:lnTo>
                  <a:lnTo>
                    <a:pt x="76" y="40"/>
                  </a:lnTo>
                  <a:lnTo>
                    <a:pt x="76" y="38"/>
                  </a:lnTo>
                  <a:lnTo>
                    <a:pt x="72" y="36"/>
                  </a:lnTo>
                  <a:lnTo>
                    <a:pt x="70" y="34"/>
                  </a:lnTo>
                  <a:lnTo>
                    <a:pt x="66" y="36"/>
                  </a:lnTo>
                  <a:lnTo>
                    <a:pt x="62" y="32"/>
                  </a:lnTo>
                  <a:lnTo>
                    <a:pt x="60" y="34"/>
                  </a:lnTo>
                  <a:lnTo>
                    <a:pt x="56" y="34"/>
                  </a:lnTo>
                  <a:lnTo>
                    <a:pt x="54" y="34"/>
                  </a:lnTo>
                  <a:lnTo>
                    <a:pt x="54" y="30"/>
                  </a:lnTo>
                  <a:lnTo>
                    <a:pt x="54" y="28"/>
                  </a:lnTo>
                  <a:lnTo>
                    <a:pt x="50" y="28"/>
                  </a:lnTo>
                  <a:lnTo>
                    <a:pt x="48" y="28"/>
                  </a:lnTo>
                  <a:lnTo>
                    <a:pt x="48" y="26"/>
                  </a:lnTo>
                  <a:lnTo>
                    <a:pt x="48" y="24"/>
                  </a:lnTo>
                  <a:lnTo>
                    <a:pt x="44" y="24"/>
                  </a:lnTo>
                  <a:lnTo>
                    <a:pt x="42" y="24"/>
                  </a:lnTo>
                  <a:lnTo>
                    <a:pt x="42" y="22"/>
                  </a:lnTo>
                  <a:lnTo>
                    <a:pt x="44" y="18"/>
                  </a:lnTo>
                  <a:lnTo>
                    <a:pt x="44" y="16"/>
                  </a:lnTo>
                  <a:lnTo>
                    <a:pt x="40" y="16"/>
                  </a:lnTo>
                  <a:lnTo>
                    <a:pt x="30" y="12"/>
                  </a:lnTo>
                  <a:lnTo>
                    <a:pt x="22" y="6"/>
                  </a:lnTo>
                  <a:lnTo>
                    <a:pt x="16" y="6"/>
                  </a:lnTo>
                  <a:lnTo>
                    <a:pt x="12" y="8"/>
                  </a:lnTo>
                  <a:lnTo>
                    <a:pt x="10" y="6"/>
                  </a:lnTo>
                  <a:lnTo>
                    <a:pt x="6" y="4"/>
                  </a:lnTo>
                  <a:lnTo>
                    <a:pt x="0" y="0"/>
                  </a:lnTo>
                  <a:lnTo>
                    <a:pt x="76" y="0"/>
                  </a:lnTo>
                  <a:lnTo>
                    <a:pt x="76"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62" name="Freeform 74"/>
            <p:cNvSpPr>
              <a:spLocks/>
            </p:cNvSpPr>
            <p:nvPr/>
          </p:nvSpPr>
          <p:spPr bwMode="auto">
            <a:xfrm>
              <a:off x="3243" y="3223"/>
              <a:ext cx="310" cy="188"/>
            </a:xfrm>
            <a:custGeom>
              <a:avLst/>
              <a:gdLst>
                <a:gd name="T0" fmla="*/ 144 w 310"/>
                <a:gd name="T1" fmla="*/ 6 h 188"/>
                <a:gd name="T2" fmla="*/ 156 w 310"/>
                <a:gd name="T3" fmla="*/ 12 h 188"/>
                <a:gd name="T4" fmla="*/ 186 w 310"/>
                <a:gd name="T5" fmla="*/ 18 h 188"/>
                <a:gd name="T6" fmla="*/ 202 w 310"/>
                <a:gd name="T7" fmla="*/ 24 h 188"/>
                <a:gd name="T8" fmla="*/ 208 w 310"/>
                <a:gd name="T9" fmla="*/ 24 h 188"/>
                <a:gd name="T10" fmla="*/ 212 w 310"/>
                <a:gd name="T11" fmla="*/ 28 h 188"/>
                <a:gd name="T12" fmla="*/ 222 w 310"/>
                <a:gd name="T13" fmla="*/ 30 h 188"/>
                <a:gd name="T14" fmla="*/ 228 w 310"/>
                <a:gd name="T15" fmla="*/ 34 h 188"/>
                <a:gd name="T16" fmla="*/ 232 w 310"/>
                <a:gd name="T17" fmla="*/ 38 h 188"/>
                <a:gd name="T18" fmla="*/ 244 w 310"/>
                <a:gd name="T19" fmla="*/ 42 h 188"/>
                <a:gd name="T20" fmla="*/ 252 w 310"/>
                <a:gd name="T21" fmla="*/ 46 h 188"/>
                <a:gd name="T22" fmla="*/ 260 w 310"/>
                <a:gd name="T23" fmla="*/ 48 h 188"/>
                <a:gd name="T24" fmla="*/ 266 w 310"/>
                <a:gd name="T25" fmla="*/ 52 h 188"/>
                <a:gd name="T26" fmla="*/ 270 w 310"/>
                <a:gd name="T27" fmla="*/ 58 h 188"/>
                <a:gd name="T28" fmla="*/ 272 w 310"/>
                <a:gd name="T29" fmla="*/ 62 h 188"/>
                <a:gd name="T30" fmla="*/ 280 w 310"/>
                <a:gd name="T31" fmla="*/ 68 h 188"/>
                <a:gd name="T32" fmla="*/ 284 w 310"/>
                <a:gd name="T33" fmla="*/ 74 h 188"/>
                <a:gd name="T34" fmla="*/ 286 w 310"/>
                <a:gd name="T35" fmla="*/ 76 h 188"/>
                <a:gd name="T36" fmla="*/ 286 w 310"/>
                <a:gd name="T37" fmla="*/ 80 h 188"/>
                <a:gd name="T38" fmla="*/ 284 w 310"/>
                <a:gd name="T39" fmla="*/ 82 h 188"/>
                <a:gd name="T40" fmla="*/ 280 w 310"/>
                <a:gd name="T41" fmla="*/ 84 h 188"/>
                <a:gd name="T42" fmla="*/ 280 w 310"/>
                <a:gd name="T43" fmla="*/ 88 h 188"/>
                <a:gd name="T44" fmla="*/ 282 w 310"/>
                <a:gd name="T45" fmla="*/ 90 h 188"/>
                <a:gd name="T46" fmla="*/ 292 w 310"/>
                <a:gd name="T47" fmla="*/ 98 h 188"/>
                <a:gd name="T48" fmla="*/ 294 w 310"/>
                <a:gd name="T49" fmla="*/ 100 h 188"/>
                <a:gd name="T50" fmla="*/ 296 w 310"/>
                <a:gd name="T51" fmla="*/ 106 h 188"/>
                <a:gd name="T52" fmla="*/ 298 w 310"/>
                <a:gd name="T53" fmla="*/ 110 h 188"/>
                <a:gd name="T54" fmla="*/ 298 w 310"/>
                <a:gd name="T55" fmla="*/ 114 h 188"/>
                <a:gd name="T56" fmla="*/ 296 w 310"/>
                <a:gd name="T57" fmla="*/ 118 h 188"/>
                <a:gd name="T58" fmla="*/ 296 w 310"/>
                <a:gd name="T59" fmla="*/ 122 h 188"/>
                <a:gd name="T60" fmla="*/ 302 w 310"/>
                <a:gd name="T61" fmla="*/ 132 h 188"/>
                <a:gd name="T62" fmla="*/ 304 w 310"/>
                <a:gd name="T63" fmla="*/ 136 h 188"/>
                <a:gd name="T64" fmla="*/ 310 w 310"/>
                <a:gd name="T65" fmla="*/ 142 h 188"/>
                <a:gd name="T66" fmla="*/ 212 w 310"/>
                <a:gd name="T67" fmla="*/ 188 h 188"/>
                <a:gd name="T68" fmla="*/ 104 w 310"/>
                <a:gd name="T69" fmla="*/ 140 h 188"/>
                <a:gd name="T70" fmla="*/ 0 w 310"/>
                <a:gd name="T71" fmla="*/ 48 h 188"/>
                <a:gd name="T72" fmla="*/ 56 w 310"/>
                <a:gd name="T73" fmla="*/ 0 h 188"/>
                <a:gd name="T74" fmla="*/ 138 w 310"/>
                <a:gd name="T7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188">
                  <a:moveTo>
                    <a:pt x="138" y="0"/>
                  </a:moveTo>
                  <a:lnTo>
                    <a:pt x="144" y="6"/>
                  </a:lnTo>
                  <a:lnTo>
                    <a:pt x="152" y="12"/>
                  </a:lnTo>
                  <a:lnTo>
                    <a:pt x="156" y="12"/>
                  </a:lnTo>
                  <a:lnTo>
                    <a:pt x="168" y="14"/>
                  </a:lnTo>
                  <a:lnTo>
                    <a:pt x="186" y="18"/>
                  </a:lnTo>
                  <a:lnTo>
                    <a:pt x="192" y="22"/>
                  </a:lnTo>
                  <a:lnTo>
                    <a:pt x="202" y="24"/>
                  </a:lnTo>
                  <a:lnTo>
                    <a:pt x="204" y="24"/>
                  </a:lnTo>
                  <a:lnTo>
                    <a:pt x="208" y="24"/>
                  </a:lnTo>
                  <a:lnTo>
                    <a:pt x="212" y="26"/>
                  </a:lnTo>
                  <a:lnTo>
                    <a:pt x="212" y="28"/>
                  </a:lnTo>
                  <a:lnTo>
                    <a:pt x="214" y="28"/>
                  </a:lnTo>
                  <a:lnTo>
                    <a:pt x="222" y="30"/>
                  </a:lnTo>
                  <a:lnTo>
                    <a:pt x="226" y="32"/>
                  </a:lnTo>
                  <a:lnTo>
                    <a:pt x="228" y="34"/>
                  </a:lnTo>
                  <a:lnTo>
                    <a:pt x="230" y="36"/>
                  </a:lnTo>
                  <a:lnTo>
                    <a:pt x="232" y="38"/>
                  </a:lnTo>
                  <a:lnTo>
                    <a:pt x="234" y="40"/>
                  </a:lnTo>
                  <a:lnTo>
                    <a:pt x="244" y="42"/>
                  </a:lnTo>
                  <a:lnTo>
                    <a:pt x="250" y="46"/>
                  </a:lnTo>
                  <a:lnTo>
                    <a:pt x="252" y="46"/>
                  </a:lnTo>
                  <a:lnTo>
                    <a:pt x="258" y="48"/>
                  </a:lnTo>
                  <a:lnTo>
                    <a:pt x="260" y="48"/>
                  </a:lnTo>
                  <a:lnTo>
                    <a:pt x="262" y="50"/>
                  </a:lnTo>
                  <a:lnTo>
                    <a:pt x="266" y="52"/>
                  </a:lnTo>
                  <a:lnTo>
                    <a:pt x="266" y="52"/>
                  </a:lnTo>
                  <a:lnTo>
                    <a:pt x="270" y="58"/>
                  </a:lnTo>
                  <a:lnTo>
                    <a:pt x="270" y="60"/>
                  </a:lnTo>
                  <a:lnTo>
                    <a:pt x="272" y="62"/>
                  </a:lnTo>
                  <a:lnTo>
                    <a:pt x="278" y="66"/>
                  </a:lnTo>
                  <a:lnTo>
                    <a:pt x="280" y="68"/>
                  </a:lnTo>
                  <a:lnTo>
                    <a:pt x="282" y="70"/>
                  </a:lnTo>
                  <a:lnTo>
                    <a:pt x="284" y="74"/>
                  </a:lnTo>
                  <a:lnTo>
                    <a:pt x="284" y="74"/>
                  </a:lnTo>
                  <a:lnTo>
                    <a:pt x="286" y="76"/>
                  </a:lnTo>
                  <a:lnTo>
                    <a:pt x="286" y="78"/>
                  </a:lnTo>
                  <a:lnTo>
                    <a:pt x="286" y="80"/>
                  </a:lnTo>
                  <a:lnTo>
                    <a:pt x="284" y="80"/>
                  </a:lnTo>
                  <a:lnTo>
                    <a:pt x="284" y="82"/>
                  </a:lnTo>
                  <a:lnTo>
                    <a:pt x="282" y="84"/>
                  </a:lnTo>
                  <a:lnTo>
                    <a:pt x="280" y="84"/>
                  </a:lnTo>
                  <a:lnTo>
                    <a:pt x="280" y="86"/>
                  </a:lnTo>
                  <a:lnTo>
                    <a:pt x="280" y="88"/>
                  </a:lnTo>
                  <a:lnTo>
                    <a:pt x="280" y="88"/>
                  </a:lnTo>
                  <a:lnTo>
                    <a:pt x="282" y="90"/>
                  </a:lnTo>
                  <a:lnTo>
                    <a:pt x="292" y="96"/>
                  </a:lnTo>
                  <a:lnTo>
                    <a:pt x="292" y="98"/>
                  </a:lnTo>
                  <a:lnTo>
                    <a:pt x="294" y="98"/>
                  </a:lnTo>
                  <a:lnTo>
                    <a:pt x="294" y="100"/>
                  </a:lnTo>
                  <a:lnTo>
                    <a:pt x="292" y="102"/>
                  </a:lnTo>
                  <a:lnTo>
                    <a:pt x="296" y="106"/>
                  </a:lnTo>
                  <a:lnTo>
                    <a:pt x="298" y="108"/>
                  </a:lnTo>
                  <a:lnTo>
                    <a:pt x="298" y="110"/>
                  </a:lnTo>
                  <a:lnTo>
                    <a:pt x="298" y="112"/>
                  </a:lnTo>
                  <a:lnTo>
                    <a:pt x="298" y="114"/>
                  </a:lnTo>
                  <a:lnTo>
                    <a:pt x="296" y="116"/>
                  </a:lnTo>
                  <a:lnTo>
                    <a:pt x="296" y="118"/>
                  </a:lnTo>
                  <a:lnTo>
                    <a:pt x="296" y="120"/>
                  </a:lnTo>
                  <a:lnTo>
                    <a:pt x="296" y="122"/>
                  </a:lnTo>
                  <a:lnTo>
                    <a:pt x="298" y="126"/>
                  </a:lnTo>
                  <a:lnTo>
                    <a:pt x="302" y="132"/>
                  </a:lnTo>
                  <a:lnTo>
                    <a:pt x="302" y="134"/>
                  </a:lnTo>
                  <a:lnTo>
                    <a:pt x="304" y="136"/>
                  </a:lnTo>
                  <a:lnTo>
                    <a:pt x="308" y="140"/>
                  </a:lnTo>
                  <a:lnTo>
                    <a:pt x="310" y="142"/>
                  </a:lnTo>
                  <a:lnTo>
                    <a:pt x="212" y="140"/>
                  </a:lnTo>
                  <a:lnTo>
                    <a:pt x="212" y="188"/>
                  </a:lnTo>
                  <a:lnTo>
                    <a:pt x="106" y="186"/>
                  </a:lnTo>
                  <a:lnTo>
                    <a:pt x="104" y="140"/>
                  </a:lnTo>
                  <a:lnTo>
                    <a:pt x="0" y="140"/>
                  </a:lnTo>
                  <a:lnTo>
                    <a:pt x="0" y="48"/>
                  </a:lnTo>
                  <a:lnTo>
                    <a:pt x="54" y="48"/>
                  </a:lnTo>
                  <a:lnTo>
                    <a:pt x="56" y="0"/>
                  </a:lnTo>
                  <a:lnTo>
                    <a:pt x="138" y="0"/>
                  </a:lnTo>
                  <a:lnTo>
                    <a:pt x="138"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63" name="Freeform 75"/>
            <p:cNvSpPr>
              <a:spLocks/>
            </p:cNvSpPr>
            <p:nvPr/>
          </p:nvSpPr>
          <p:spPr bwMode="auto">
            <a:xfrm>
              <a:off x="2432" y="3327"/>
              <a:ext cx="270" cy="222"/>
            </a:xfrm>
            <a:custGeom>
              <a:avLst/>
              <a:gdLst>
                <a:gd name="T0" fmla="*/ 268 w 270"/>
                <a:gd name="T1" fmla="*/ 12 h 222"/>
                <a:gd name="T2" fmla="*/ 0 w 270"/>
                <a:gd name="T3" fmla="*/ 222 h 222"/>
                <a:gd name="T4" fmla="*/ 0 w 270"/>
                <a:gd name="T5" fmla="*/ 36 h 222"/>
                <a:gd name="T6" fmla="*/ 2 w 270"/>
                <a:gd name="T7" fmla="*/ 0 h 222"/>
                <a:gd name="T8" fmla="*/ 4 w 270"/>
                <a:gd name="T9" fmla="*/ 4 h 222"/>
                <a:gd name="T10" fmla="*/ 10 w 270"/>
                <a:gd name="T11" fmla="*/ 2 h 222"/>
                <a:gd name="T12" fmla="*/ 14 w 270"/>
                <a:gd name="T13" fmla="*/ 6 h 222"/>
                <a:gd name="T14" fmla="*/ 20 w 270"/>
                <a:gd name="T15" fmla="*/ 8 h 222"/>
                <a:gd name="T16" fmla="*/ 24 w 270"/>
                <a:gd name="T17" fmla="*/ 10 h 222"/>
                <a:gd name="T18" fmla="*/ 26 w 270"/>
                <a:gd name="T19" fmla="*/ 10 h 222"/>
                <a:gd name="T20" fmla="*/ 32 w 270"/>
                <a:gd name="T21" fmla="*/ 12 h 222"/>
                <a:gd name="T22" fmla="*/ 34 w 270"/>
                <a:gd name="T23" fmla="*/ 16 h 222"/>
                <a:gd name="T24" fmla="*/ 38 w 270"/>
                <a:gd name="T25" fmla="*/ 16 h 222"/>
                <a:gd name="T26" fmla="*/ 42 w 270"/>
                <a:gd name="T27" fmla="*/ 20 h 222"/>
                <a:gd name="T28" fmla="*/ 44 w 270"/>
                <a:gd name="T29" fmla="*/ 18 h 222"/>
                <a:gd name="T30" fmla="*/ 48 w 270"/>
                <a:gd name="T31" fmla="*/ 20 h 222"/>
                <a:gd name="T32" fmla="*/ 50 w 270"/>
                <a:gd name="T33" fmla="*/ 22 h 222"/>
                <a:gd name="T34" fmla="*/ 56 w 270"/>
                <a:gd name="T35" fmla="*/ 26 h 222"/>
                <a:gd name="T36" fmla="*/ 62 w 270"/>
                <a:gd name="T37" fmla="*/ 28 h 222"/>
                <a:gd name="T38" fmla="*/ 66 w 270"/>
                <a:gd name="T39" fmla="*/ 28 h 222"/>
                <a:gd name="T40" fmla="*/ 68 w 270"/>
                <a:gd name="T41" fmla="*/ 26 h 222"/>
                <a:gd name="T42" fmla="*/ 68 w 270"/>
                <a:gd name="T43" fmla="*/ 30 h 222"/>
                <a:gd name="T44" fmla="*/ 72 w 270"/>
                <a:gd name="T45" fmla="*/ 32 h 222"/>
                <a:gd name="T46" fmla="*/ 76 w 270"/>
                <a:gd name="T47" fmla="*/ 32 h 222"/>
                <a:gd name="T48" fmla="*/ 84 w 270"/>
                <a:gd name="T49" fmla="*/ 36 h 222"/>
                <a:gd name="T50" fmla="*/ 98 w 270"/>
                <a:gd name="T51" fmla="*/ 38 h 222"/>
                <a:gd name="T52" fmla="*/ 102 w 270"/>
                <a:gd name="T53" fmla="*/ 38 h 222"/>
                <a:gd name="T54" fmla="*/ 108 w 270"/>
                <a:gd name="T55" fmla="*/ 42 h 222"/>
                <a:gd name="T56" fmla="*/ 112 w 270"/>
                <a:gd name="T57" fmla="*/ 44 h 222"/>
                <a:gd name="T58" fmla="*/ 114 w 270"/>
                <a:gd name="T59" fmla="*/ 46 h 222"/>
                <a:gd name="T60" fmla="*/ 118 w 270"/>
                <a:gd name="T61" fmla="*/ 46 h 222"/>
                <a:gd name="T62" fmla="*/ 120 w 270"/>
                <a:gd name="T63" fmla="*/ 48 h 222"/>
                <a:gd name="T64" fmla="*/ 124 w 270"/>
                <a:gd name="T65" fmla="*/ 50 h 222"/>
                <a:gd name="T66" fmla="*/ 128 w 270"/>
                <a:gd name="T67" fmla="*/ 54 h 222"/>
                <a:gd name="T68" fmla="*/ 132 w 270"/>
                <a:gd name="T69" fmla="*/ 54 h 222"/>
                <a:gd name="T70" fmla="*/ 138 w 270"/>
                <a:gd name="T71" fmla="*/ 56 h 222"/>
                <a:gd name="T72" fmla="*/ 140 w 270"/>
                <a:gd name="T73" fmla="*/ 56 h 222"/>
                <a:gd name="T74" fmla="*/ 144 w 270"/>
                <a:gd name="T75" fmla="*/ 58 h 222"/>
                <a:gd name="T76" fmla="*/ 146 w 270"/>
                <a:gd name="T77" fmla="*/ 56 h 222"/>
                <a:gd name="T78" fmla="*/ 150 w 270"/>
                <a:gd name="T79" fmla="*/ 54 h 222"/>
                <a:gd name="T80" fmla="*/ 160 w 270"/>
                <a:gd name="T81" fmla="*/ 52 h 222"/>
                <a:gd name="T82" fmla="*/ 164 w 270"/>
                <a:gd name="T83" fmla="*/ 50 h 222"/>
                <a:gd name="T84" fmla="*/ 164 w 270"/>
                <a:gd name="T85" fmla="*/ 46 h 222"/>
                <a:gd name="T86" fmla="*/ 160 w 270"/>
                <a:gd name="T87" fmla="*/ 36 h 222"/>
                <a:gd name="T88" fmla="*/ 160 w 270"/>
                <a:gd name="T89" fmla="*/ 32 h 222"/>
                <a:gd name="T90" fmla="*/ 156 w 270"/>
                <a:gd name="T91" fmla="*/ 28 h 222"/>
                <a:gd name="T92" fmla="*/ 156 w 270"/>
                <a:gd name="T93" fmla="*/ 24 h 222"/>
                <a:gd name="T94" fmla="*/ 156 w 270"/>
                <a:gd name="T95" fmla="*/ 24 h 222"/>
                <a:gd name="T96" fmla="*/ 160 w 270"/>
                <a:gd name="T97" fmla="*/ 24 h 222"/>
                <a:gd name="T98" fmla="*/ 160 w 270"/>
                <a:gd name="T99" fmla="*/ 20 h 222"/>
                <a:gd name="T100" fmla="*/ 158 w 270"/>
                <a:gd name="T101" fmla="*/ 16 h 222"/>
                <a:gd name="T102" fmla="*/ 160 w 270"/>
                <a:gd name="T103" fmla="*/ 12 h 222"/>
                <a:gd name="T104" fmla="*/ 160 w 270"/>
                <a:gd name="T105" fmla="*/ 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0" h="222">
                  <a:moveTo>
                    <a:pt x="160" y="12"/>
                  </a:moveTo>
                  <a:lnTo>
                    <a:pt x="268" y="12"/>
                  </a:lnTo>
                  <a:lnTo>
                    <a:pt x="270" y="222"/>
                  </a:lnTo>
                  <a:lnTo>
                    <a:pt x="0" y="222"/>
                  </a:lnTo>
                  <a:lnTo>
                    <a:pt x="2" y="36"/>
                  </a:lnTo>
                  <a:lnTo>
                    <a:pt x="0" y="36"/>
                  </a:lnTo>
                  <a:lnTo>
                    <a:pt x="0" y="0"/>
                  </a:lnTo>
                  <a:lnTo>
                    <a:pt x="2" y="0"/>
                  </a:lnTo>
                  <a:lnTo>
                    <a:pt x="4" y="2"/>
                  </a:lnTo>
                  <a:lnTo>
                    <a:pt x="4" y="4"/>
                  </a:lnTo>
                  <a:lnTo>
                    <a:pt x="6" y="4"/>
                  </a:lnTo>
                  <a:lnTo>
                    <a:pt x="10" y="2"/>
                  </a:lnTo>
                  <a:lnTo>
                    <a:pt x="14" y="4"/>
                  </a:lnTo>
                  <a:lnTo>
                    <a:pt x="14" y="6"/>
                  </a:lnTo>
                  <a:lnTo>
                    <a:pt x="18" y="6"/>
                  </a:lnTo>
                  <a:lnTo>
                    <a:pt x="20" y="8"/>
                  </a:lnTo>
                  <a:lnTo>
                    <a:pt x="22" y="8"/>
                  </a:lnTo>
                  <a:lnTo>
                    <a:pt x="24" y="10"/>
                  </a:lnTo>
                  <a:lnTo>
                    <a:pt x="24" y="12"/>
                  </a:lnTo>
                  <a:lnTo>
                    <a:pt x="26" y="10"/>
                  </a:lnTo>
                  <a:lnTo>
                    <a:pt x="28" y="10"/>
                  </a:lnTo>
                  <a:lnTo>
                    <a:pt x="32" y="12"/>
                  </a:lnTo>
                  <a:lnTo>
                    <a:pt x="32" y="14"/>
                  </a:lnTo>
                  <a:lnTo>
                    <a:pt x="34" y="16"/>
                  </a:lnTo>
                  <a:lnTo>
                    <a:pt x="36" y="14"/>
                  </a:lnTo>
                  <a:lnTo>
                    <a:pt x="38" y="16"/>
                  </a:lnTo>
                  <a:lnTo>
                    <a:pt x="40" y="18"/>
                  </a:lnTo>
                  <a:lnTo>
                    <a:pt x="42" y="20"/>
                  </a:lnTo>
                  <a:lnTo>
                    <a:pt x="44" y="20"/>
                  </a:lnTo>
                  <a:lnTo>
                    <a:pt x="44" y="18"/>
                  </a:lnTo>
                  <a:lnTo>
                    <a:pt x="46" y="18"/>
                  </a:lnTo>
                  <a:lnTo>
                    <a:pt x="48" y="20"/>
                  </a:lnTo>
                  <a:lnTo>
                    <a:pt x="48" y="22"/>
                  </a:lnTo>
                  <a:lnTo>
                    <a:pt x="50" y="22"/>
                  </a:lnTo>
                  <a:lnTo>
                    <a:pt x="54" y="24"/>
                  </a:lnTo>
                  <a:lnTo>
                    <a:pt x="56" y="26"/>
                  </a:lnTo>
                  <a:lnTo>
                    <a:pt x="58" y="28"/>
                  </a:lnTo>
                  <a:lnTo>
                    <a:pt x="62" y="28"/>
                  </a:lnTo>
                  <a:lnTo>
                    <a:pt x="64" y="28"/>
                  </a:lnTo>
                  <a:lnTo>
                    <a:pt x="66" y="28"/>
                  </a:lnTo>
                  <a:lnTo>
                    <a:pt x="66" y="26"/>
                  </a:lnTo>
                  <a:lnTo>
                    <a:pt x="68" y="26"/>
                  </a:lnTo>
                  <a:lnTo>
                    <a:pt x="70" y="28"/>
                  </a:lnTo>
                  <a:lnTo>
                    <a:pt x="68" y="30"/>
                  </a:lnTo>
                  <a:lnTo>
                    <a:pt x="68" y="32"/>
                  </a:lnTo>
                  <a:lnTo>
                    <a:pt x="72" y="32"/>
                  </a:lnTo>
                  <a:lnTo>
                    <a:pt x="74" y="30"/>
                  </a:lnTo>
                  <a:lnTo>
                    <a:pt x="76" y="32"/>
                  </a:lnTo>
                  <a:lnTo>
                    <a:pt x="82" y="34"/>
                  </a:lnTo>
                  <a:lnTo>
                    <a:pt x="84" y="36"/>
                  </a:lnTo>
                  <a:lnTo>
                    <a:pt x="94" y="38"/>
                  </a:lnTo>
                  <a:lnTo>
                    <a:pt x="98" y="38"/>
                  </a:lnTo>
                  <a:lnTo>
                    <a:pt x="100" y="40"/>
                  </a:lnTo>
                  <a:lnTo>
                    <a:pt x="102" y="38"/>
                  </a:lnTo>
                  <a:lnTo>
                    <a:pt x="106" y="40"/>
                  </a:lnTo>
                  <a:lnTo>
                    <a:pt x="108" y="42"/>
                  </a:lnTo>
                  <a:lnTo>
                    <a:pt x="110" y="42"/>
                  </a:lnTo>
                  <a:lnTo>
                    <a:pt x="112" y="44"/>
                  </a:lnTo>
                  <a:lnTo>
                    <a:pt x="112" y="46"/>
                  </a:lnTo>
                  <a:lnTo>
                    <a:pt x="114" y="46"/>
                  </a:lnTo>
                  <a:lnTo>
                    <a:pt x="116" y="46"/>
                  </a:lnTo>
                  <a:lnTo>
                    <a:pt x="118" y="46"/>
                  </a:lnTo>
                  <a:lnTo>
                    <a:pt x="118" y="48"/>
                  </a:lnTo>
                  <a:lnTo>
                    <a:pt x="120" y="48"/>
                  </a:lnTo>
                  <a:lnTo>
                    <a:pt x="122" y="48"/>
                  </a:lnTo>
                  <a:lnTo>
                    <a:pt x="124" y="50"/>
                  </a:lnTo>
                  <a:lnTo>
                    <a:pt x="126" y="52"/>
                  </a:lnTo>
                  <a:lnTo>
                    <a:pt x="128" y="54"/>
                  </a:lnTo>
                  <a:lnTo>
                    <a:pt x="130" y="54"/>
                  </a:lnTo>
                  <a:lnTo>
                    <a:pt x="132" y="54"/>
                  </a:lnTo>
                  <a:lnTo>
                    <a:pt x="134" y="56"/>
                  </a:lnTo>
                  <a:lnTo>
                    <a:pt x="138" y="56"/>
                  </a:lnTo>
                  <a:lnTo>
                    <a:pt x="140" y="56"/>
                  </a:lnTo>
                  <a:lnTo>
                    <a:pt x="140" y="56"/>
                  </a:lnTo>
                  <a:lnTo>
                    <a:pt x="142" y="56"/>
                  </a:lnTo>
                  <a:lnTo>
                    <a:pt x="144" y="58"/>
                  </a:lnTo>
                  <a:lnTo>
                    <a:pt x="146" y="58"/>
                  </a:lnTo>
                  <a:lnTo>
                    <a:pt x="146" y="56"/>
                  </a:lnTo>
                  <a:lnTo>
                    <a:pt x="148" y="54"/>
                  </a:lnTo>
                  <a:lnTo>
                    <a:pt x="150" y="54"/>
                  </a:lnTo>
                  <a:lnTo>
                    <a:pt x="154" y="52"/>
                  </a:lnTo>
                  <a:lnTo>
                    <a:pt x="160" y="52"/>
                  </a:lnTo>
                  <a:lnTo>
                    <a:pt x="162" y="52"/>
                  </a:lnTo>
                  <a:lnTo>
                    <a:pt x="164" y="50"/>
                  </a:lnTo>
                  <a:lnTo>
                    <a:pt x="164" y="48"/>
                  </a:lnTo>
                  <a:lnTo>
                    <a:pt x="164" y="46"/>
                  </a:lnTo>
                  <a:lnTo>
                    <a:pt x="160" y="38"/>
                  </a:lnTo>
                  <a:lnTo>
                    <a:pt x="160" y="36"/>
                  </a:lnTo>
                  <a:lnTo>
                    <a:pt x="160" y="34"/>
                  </a:lnTo>
                  <a:lnTo>
                    <a:pt x="160" y="32"/>
                  </a:lnTo>
                  <a:lnTo>
                    <a:pt x="160" y="30"/>
                  </a:lnTo>
                  <a:lnTo>
                    <a:pt x="156" y="28"/>
                  </a:lnTo>
                  <a:lnTo>
                    <a:pt x="156" y="26"/>
                  </a:lnTo>
                  <a:lnTo>
                    <a:pt x="156" y="24"/>
                  </a:lnTo>
                  <a:lnTo>
                    <a:pt x="156" y="24"/>
                  </a:lnTo>
                  <a:lnTo>
                    <a:pt x="156" y="24"/>
                  </a:lnTo>
                  <a:lnTo>
                    <a:pt x="158" y="24"/>
                  </a:lnTo>
                  <a:lnTo>
                    <a:pt x="160" y="24"/>
                  </a:lnTo>
                  <a:lnTo>
                    <a:pt x="160" y="22"/>
                  </a:lnTo>
                  <a:lnTo>
                    <a:pt x="160" y="20"/>
                  </a:lnTo>
                  <a:lnTo>
                    <a:pt x="160" y="18"/>
                  </a:lnTo>
                  <a:lnTo>
                    <a:pt x="158" y="16"/>
                  </a:lnTo>
                  <a:lnTo>
                    <a:pt x="158" y="16"/>
                  </a:lnTo>
                  <a:lnTo>
                    <a:pt x="160" y="12"/>
                  </a:lnTo>
                  <a:lnTo>
                    <a:pt x="160" y="12"/>
                  </a:lnTo>
                  <a:lnTo>
                    <a:pt x="160" y="12"/>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64" name="Freeform 76"/>
            <p:cNvSpPr>
              <a:spLocks/>
            </p:cNvSpPr>
            <p:nvPr/>
          </p:nvSpPr>
          <p:spPr bwMode="auto">
            <a:xfrm>
              <a:off x="1500" y="3361"/>
              <a:ext cx="176" cy="186"/>
            </a:xfrm>
            <a:custGeom>
              <a:avLst/>
              <a:gdLst>
                <a:gd name="T0" fmla="*/ 176 w 176"/>
                <a:gd name="T1" fmla="*/ 0 h 186"/>
                <a:gd name="T2" fmla="*/ 174 w 176"/>
                <a:gd name="T3" fmla="*/ 186 h 186"/>
                <a:gd name="T4" fmla="*/ 0 w 176"/>
                <a:gd name="T5" fmla="*/ 186 h 186"/>
                <a:gd name="T6" fmla="*/ 0 w 176"/>
                <a:gd name="T7" fmla="*/ 2 h 186"/>
                <a:gd name="T8" fmla="*/ 176 w 176"/>
                <a:gd name="T9" fmla="*/ 0 h 186"/>
                <a:gd name="T10" fmla="*/ 176 w 176"/>
                <a:gd name="T11" fmla="*/ 0 h 186"/>
              </a:gdLst>
              <a:ahLst/>
              <a:cxnLst>
                <a:cxn ang="0">
                  <a:pos x="T0" y="T1"/>
                </a:cxn>
                <a:cxn ang="0">
                  <a:pos x="T2" y="T3"/>
                </a:cxn>
                <a:cxn ang="0">
                  <a:pos x="T4" y="T5"/>
                </a:cxn>
                <a:cxn ang="0">
                  <a:pos x="T6" y="T7"/>
                </a:cxn>
                <a:cxn ang="0">
                  <a:pos x="T8" y="T9"/>
                </a:cxn>
                <a:cxn ang="0">
                  <a:pos x="T10" y="T11"/>
                </a:cxn>
              </a:cxnLst>
              <a:rect l="0" t="0" r="r" b="b"/>
              <a:pathLst>
                <a:path w="176" h="186">
                  <a:moveTo>
                    <a:pt x="176" y="0"/>
                  </a:moveTo>
                  <a:lnTo>
                    <a:pt x="174" y="186"/>
                  </a:lnTo>
                  <a:lnTo>
                    <a:pt x="0" y="186"/>
                  </a:lnTo>
                  <a:lnTo>
                    <a:pt x="0" y="2"/>
                  </a:lnTo>
                  <a:lnTo>
                    <a:pt x="176" y="0"/>
                  </a:lnTo>
                  <a:lnTo>
                    <a:pt x="176"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65" name="Freeform 77"/>
            <p:cNvSpPr>
              <a:spLocks/>
            </p:cNvSpPr>
            <p:nvPr/>
          </p:nvSpPr>
          <p:spPr bwMode="auto">
            <a:xfrm>
              <a:off x="1674" y="3361"/>
              <a:ext cx="270" cy="188"/>
            </a:xfrm>
            <a:custGeom>
              <a:avLst/>
              <a:gdLst>
                <a:gd name="T0" fmla="*/ 212 w 270"/>
                <a:gd name="T1" fmla="*/ 2 h 188"/>
                <a:gd name="T2" fmla="*/ 270 w 270"/>
                <a:gd name="T3" fmla="*/ 2 h 188"/>
                <a:gd name="T4" fmla="*/ 270 w 270"/>
                <a:gd name="T5" fmla="*/ 188 h 188"/>
                <a:gd name="T6" fmla="*/ 0 w 270"/>
                <a:gd name="T7" fmla="*/ 186 h 188"/>
                <a:gd name="T8" fmla="*/ 2 w 270"/>
                <a:gd name="T9" fmla="*/ 0 h 188"/>
                <a:gd name="T10" fmla="*/ 212 w 270"/>
                <a:gd name="T11" fmla="*/ 2 h 188"/>
                <a:gd name="T12" fmla="*/ 212 w 270"/>
                <a:gd name="T13" fmla="*/ 2 h 188"/>
              </a:gdLst>
              <a:ahLst/>
              <a:cxnLst>
                <a:cxn ang="0">
                  <a:pos x="T0" y="T1"/>
                </a:cxn>
                <a:cxn ang="0">
                  <a:pos x="T2" y="T3"/>
                </a:cxn>
                <a:cxn ang="0">
                  <a:pos x="T4" y="T5"/>
                </a:cxn>
                <a:cxn ang="0">
                  <a:pos x="T6" y="T7"/>
                </a:cxn>
                <a:cxn ang="0">
                  <a:pos x="T8" y="T9"/>
                </a:cxn>
                <a:cxn ang="0">
                  <a:pos x="T10" y="T11"/>
                </a:cxn>
                <a:cxn ang="0">
                  <a:pos x="T12" y="T13"/>
                </a:cxn>
              </a:cxnLst>
              <a:rect l="0" t="0" r="r" b="b"/>
              <a:pathLst>
                <a:path w="270" h="188">
                  <a:moveTo>
                    <a:pt x="212" y="2"/>
                  </a:moveTo>
                  <a:lnTo>
                    <a:pt x="270" y="2"/>
                  </a:lnTo>
                  <a:lnTo>
                    <a:pt x="270" y="188"/>
                  </a:lnTo>
                  <a:lnTo>
                    <a:pt x="0" y="186"/>
                  </a:lnTo>
                  <a:lnTo>
                    <a:pt x="2" y="0"/>
                  </a:lnTo>
                  <a:lnTo>
                    <a:pt x="212" y="2"/>
                  </a:lnTo>
                  <a:lnTo>
                    <a:pt x="212" y="2"/>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66" name="Freeform 78"/>
            <p:cNvSpPr>
              <a:spLocks/>
            </p:cNvSpPr>
            <p:nvPr/>
          </p:nvSpPr>
          <p:spPr bwMode="auto">
            <a:xfrm>
              <a:off x="2864" y="3361"/>
              <a:ext cx="159" cy="188"/>
            </a:xfrm>
            <a:custGeom>
              <a:avLst/>
              <a:gdLst>
                <a:gd name="T0" fmla="*/ 0 w 159"/>
                <a:gd name="T1" fmla="*/ 2 h 188"/>
                <a:gd name="T2" fmla="*/ 159 w 159"/>
                <a:gd name="T3" fmla="*/ 0 h 188"/>
                <a:gd name="T4" fmla="*/ 159 w 159"/>
                <a:gd name="T5" fmla="*/ 186 h 188"/>
                <a:gd name="T6" fmla="*/ 0 w 159"/>
                <a:gd name="T7" fmla="*/ 188 h 188"/>
                <a:gd name="T8" fmla="*/ 0 w 159"/>
                <a:gd name="T9" fmla="*/ 2 h 188"/>
                <a:gd name="T10" fmla="*/ 0 w 159"/>
                <a:gd name="T11" fmla="*/ 2 h 188"/>
                <a:gd name="T12" fmla="*/ 0 w 159"/>
                <a:gd name="T13" fmla="*/ 2 h 188"/>
              </a:gdLst>
              <a:ahLst/>
              <a:cxnLst>
                <a:cxn ang="0">
                  <a:pos x="T0" y="T1"/>
                </a:cxn>
                <a:cxn ang="0">
                  <a:pos x="T2" y="T3"/>
                </a:cxn>
                <a:cxn ang="0">
                  <a:pos x="T4" y="T5"/>
                </a:cxn>
                <a:cxn ang="0">
                  <a:pos x="T6" y="T7"/>
                </a:cxn>
                <a:cxn ang="0">
                  <a:pos x="T8" y="T9"/>
                </a:cxn>
                <a:cxn ang="0">
                  <a:pos x="T10" y="T11"/>
                </a:cxn>
                <a:cxn ang="0">
                  <a:pos x="T12" y="T13"/>
                </a:cxn>
              </a:cxnLst>
              <a:rect l="0" t="0" r="r" b="b"/>
              <a:pathLst>
                <a:path w="159" h="188">
                  <a:moveTo>
                    <a:pt x="0" y="2"/>
                  </a:moveTo>
                  <a:lnTo>
                    <a:pt x="159" y="0"/>
                  </a:lnTo>
                  <a:lnTo>
                    <a:pt x="159" y="186"/>
                  </a:lnTo>
                  <a:lnTo>
                    <a:pt x="0" y="188"/>
                  </a:lnTo>
                  <a:lnTo>
                    <a:pt x="0" y="2"/>
                  </a:lnTo>
                  <a:lnTo>
                    <a:pt x="0" y="2"/>
                  </a:lnTo>
                  <a:lnTo>
                    <a:pt x="0" y="2"/>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67" name="Freeform 79"/>
            <p:cNvSpPr>
              <a:spLocks/>
            </p:cNvSpPr>
            <p:nvPr/>
          </p:nvSpPr>
          <p:spPr bwMode="auto">
            <a:xfrm>
              <a:off x="3023" y="3361"/>
              <a:ext cx="164" cy="186"/>
            </a:xfrm>
            <a:custGeom>
              <a:avLst/>
              <a:gdLst>
                <a:gd name="T0" fmla="*/ 0 w 164"/>
                <a:gd name="T1" fmla="*/ 0 h 186"/>
                <a:gd name="T2" fmla="*/ 164 w 164"/>
                <a:gd name="T3" fmla="*/ 2 h 186"/>
                <a:gd name="T4" fmla="*/ 164 w 164"/>
                <a:gd name="T5" fmla="*/ 186 h 186"/>
                <a:gd name="T6" fmla="*/ 0 w 164"/>
                <a:gd name="T7" fmla="*/ 186 h 186"/>
                <a:gd name="T8" fmla="*/ 0 w 164"/>
                <a:gd name="T9" fmla="*/ 0 h 186"/>
                <a:gd name="T10" fmla="*/ 0 w 164"/>
                <a:gd name="T11" fmla="*/ 0 h 186"/>
                <a:gd name="T12" fmla="*/ 0 w 164"/>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64" h="186">
                  <a:moveTo>
                    <a:pt x="0" y="0"/>
                  </a:moveTo>
                  <a:lnTo>
                    <a:pt x="164" y="2"/>
                  </a:lnTo>
                  <a:lnTo>
                    <a:pt x="164" y="186"/>
                  </a:lnTo>
                  <a:lnTo>
                    <a:pt x="0" y="186"/>
                  </a:lnTo>
                  <a:lnTo>
                    <a:pt x="0" y="0"/>
                  </a:lnTo>
                  <a:lnTo>
                    <a:pt x="0" y="0"/>
                  </a:lnTo>
                  <a:lnTo>
                    <a:pt x="0"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68" name="Freeform 80"/>
            <p:cNvSpPr>
              <a:spLocks/>
            </p:cNvSpPr>
            <p:nvPr/>
          </p:nvSpPr>
          <p:spPr bwMode="auto">
            <a:xfrm>
              <a:off x="2702" y="3363"/>
              <a:ext cx="162" cy="186"/>
            </a:xfrm>
            <a:custGeom>
              <a:avLst/>
              <a:gdLst>
                <a:gd name="T0" fmla="*/ 108 w 162"/>
                <a:gd name="T1" fmla="*/ 0 h 186"/>
                <a:gd name="T2" fmla="*/ 162 w 162"/>
                <a:gd name="T3" fmla="*/ 0 h 186"/>
                <a:gd name="T4" fmla="*/ 162 w 162"/>
                <a:gd name="T5" fmla="*/ 186 h 186"/>
                <a:gd name="T6" fmla="*/ 0 w 162"/>
                <a:gd name="T7" fmla="*/ 186 h 186"/>
                <a:gd name="T8" fmla="*/ 0 w 162"/>
                <a:gd name="T9" fmla="*/ 0 h 186"/>
                <a:gd name="T10" fmla="*/ 108 w 162"/>
                <a:gd name="T11" fmla="*/ 0 h 186"/>
                <a:gd name="T12" fmla="*/ 108 w 162"/>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62" h="186">
                  <a:moveTo>
                    <a:pt x="108" y="0"/>
                  </a:moveTo>
                  <a:lnTo>
                    <a:pt x="162" y="0"/>
                  </a:lnTo>
                  <a:lnTo>
                    <a:pt x="162" y="186"/>
                  </a:lnTo>
                  <a:lnTo>
                    <a:pt x="0" y="186"/>
                  </a:lnTo>
                  <a:lnTo>
                    <a:pt x="0" y="0"/>
                  </a:lnTo>
                  <a:lnTo>
                    <a:pt x="108" y="0"/>
                  </a:lnTo>
                  <a:lnTo>
                    <a:pt x="108"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69" name="Freeform 81"/>
            <p:cNvSpPr>
              <a:spLocks/>
            </p:cNvSpPr>
            <p:nvPr/>
          </p:nvSpPr>
          <p:spPr bwMode="auto">
            <a:xfrm>
              <a:off x="3183" y="3363"/>
              <a:ext cx="272" cy="194"/>
            </a:xfrm>
            <a:custGeom>
              <a:avLst/>
              <a:gdLst>
                <a:gd name="T0" fmla="*/ 4 w 272"/>
                <a:gd name="T1" fmla="*/ 0 h 194"/>
                <a:gd name="T2" fmla="*/ 164 w 272"/>
                <a:gd name="T3" fmla="*/ 0 h 194"/>
                <a:gd name="T4" fmla="*/ 166 w 272"/>
                <a:gd name="T5" fmla="*/ 46 h 194"/>
                <a:gd name="T6" fmla="*/ 272 w 272"/>
                <a:gd name="T7" fmla="*/ 48 h 194"/>
                <a:gd name="T8" fmla="*/ 272 w 272"/>
                <a:gd name="T9" fmla="*/ 186 h 194"/>
                <a:gd name="T10" fmla="*/ 106 w 272"/>
                <a:gd name="T11" fmla="*/ 186 h 194"/>
                <a:gd name="T12" fmla="*/ 106 w 272"/>
                <a:gd name="T13" fmla="*/ 194 h 194"/>
                <a:gd name="T14" fmla="*/ 0 w 272"/>
                <a:gd name="T15" fmla="*/ 192 h 194"/>
                <a:gd name="T16" fmla="*/ 0 w 272"/>
                <a:gd name="T17" fmla="*/ 184 h 194"/>
                <a:gd name="T18" fmla="*/ 4 w 272"/>
                <a:gd name="T19" fmla="*/ 184 h 194"/>
                <a:gd name="T20" fmla="*/ 4 w 272"/>
                <a:gd name="T21" fmla="*/ 0 h 194"/>
                <a:gd name="T22" fmla="*/ 4 w 272"/>
                <a:gd name="T23" fmla="*/ 0 h 194"/>
                <a:gd name="T24" fmla="*/ 4 w 272"/>
                <a:gd name="T2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194">
                  <a:moveTo>
                    <a:pt x="4" y="0"/>
                  </a:moveTo>
                  <a:lnTo>
                    <a:pt x="164" y="0"/>
                  </a:lnTo>
                  <a:lnTo>
                    <a:pt x="166" y="46"/>
                  </a:lnTo>
                  <a:lnTo>
                    <a:pt x="272" y="48"/>
                  </a:lnTo>
                  <a:lnTo>
                    <a:pt x="272" y="186"/>
                  </a:lnTo>
                  <a:lnTo>
                    <a:pt x="106" y="186"/>
                  </a:lnTo>
                  <a:lnTo>
                    <a:pt x="106" y="194"/>
                  </a:lnTo>
                  <a:lnTo>
                    <a:pt x="0" y="192"/>
                  </a:lnTo>
                  <a:lnTo>
                    <a:pt x="0" y="184"/>
                  </a:lnTo>
                  <a:lnTo>
                    <a:pt x="4" y="184"/>
                  </a:lnTo>
                  <a:lnTo>
                    <a:pt x="4" y="0"/>
                  </a:lnTo>
                  <a:lnTo>
                    <a:pt x="4" y="0"/>
                  </a:lnTo>
                  <a:lnTo>
                    <a:pt x="4"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70" name="Freeform 82"/>
            <p:cNvSpPr>
              <a:spLocks/>
            </p:cNvSpPr>
            <p:nvPr/>
          </p:nvSpPr>
          <p:spPr bwMode="auto">
            <a:xfrm>
              <a:off x="1944" y="3363"/>
              <a:ext cx="270" cy="186"/>
            </a:xfrm>
            <a:custGeom>
              <a:avLst/>
              <a:gdLst>
                <a:gd name="T0" fmla="*/ 0 w 270"/>
                <a:gd name="T1" fmla="*/ 0 h 186"/>
                <a:gd name="T2" fmla="*/ 162 w 270"/>
                <a:gd name="T3" fmla="*/ 0 h 186"/>
                <a:gd name="T4" fmla="*/ 160 w 270"/>
                <a:gd name="T5" fmla="*/ 46 h 186"/>
                <a:gd name="T6" fmla="*/ 270 w 270"/>
                <a:gd name="T7" fmla="*/ 46 h 186"/>
                <a:gd name="T8" fmla="*/ 268 w 270"/>
                <a:gd name="T9" fmla="*/ 186 h 186"/>
                <a:gd name="T10" fmla="*/ 0 w 270"/>
                <a:gd name="T11" fmla="*/ 186 h 186"/>
                <a:gd name="T12" fmla="*/ 0 w 270"/>
                <a:gd name="T13" fmla="*/ 0 h 186"/>
                <a:gd name="T14" fmla="*/ 0 w 270"/>
                <a:gd name="T15" fmla="*/ 0 h 186"/>
                <a:gd name="T16" fmla="*/ 0 w 270"/>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186">
                  <a:moveTo>
                    <a:pt x="0" y="0"/>
                  </a:moveTo>
                  <a:lnTo>
                    <a:pt x="162" y="0"/>
                  </a:lnTo>
                  <a:lnTo>
                    <a:pt x="160" y="46"/>
                  </a:lnTo>
                  <a:lnTo>
                    <a:pt x="270" y="46"/>
                  </a:lnTo>
                  <a:lnTo>
                    <a:pt x="268" y="186"/>
                  </a:lnTo>
                  <a:lnTo>
                    <a:pt x="0" y="186"/>
                  </a:lnTo>
                  <a:lnTo>
                    <a:pt x="0" y="0"/>
                  </a:lnTo>
                  <a:lnTo>
                    <a:pt x="0" y="0"/>
                  </a:lnTo>
                  <a:lnTo>
                    <a:pt x="0"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71" name="Freeform 83"/>
            <p:cNvSpPr>
              <a:spLocks/>
            </p:cNvSpPr>
            <p:nvPr/>
          </p:nvSpPr>
          <p:spPr bwMode="auto">
            <a:xfrm>
              <a:off x="3455" y="3363"/>
              <a:ext cx="354" cy="186"/>
            </a:xfrm>
            <a:custGeom>
              <a:avLst/>
              <a:gdLst>
                <a:gd name="T0" fmla="*/ 102 w 354"/>
                <a:gd name="T1" fmla="*/ 2 h 186"/>
                <a:gd name="T2" fmla="*/ 112 w 354"/>
                <a:gd name="T3" fmla="*/ 12 h 186"/>
                <a:gd name="T4" fmla="*/ 132 w 354"/>
                <a:gd name="T5" fmla="*/ 26 h 186"/>
                <a:gd name="T6" fmla="*/ 136 w 354"/>
                <a:gd name="T7" fmla="*/ 28 h 186"/>
                <a:gd name="T8" fmla="*/ 150 w 354"/>
                <a:gd name="T9" fmla="*/ 34 h 186"/>
                <a:gd name="T10" fmla="*/ 158 w 354"/>
                <a:gd name="T11" fmla="*/ 36 h 186"/>
                <a:gd name="T12" fmla="*/ 162 w 354"/>
                <a:gd name="T13" fmla="*/ 38 h 186"/>
                <a:gd name="T14" fmla="*/ 162 w 354"/>
                <a:gd name="T15" fmla="*/ 42 h 186"/>
                <a:gd name="T16" fmla="*/ 164 w 354"/>
                <a:gd name="T17" fmla="*/ 46 h 186"/>
                <a:gd name="T18" fmla="*/ 166 w 354"/>
                <a:gd name="T19" fmla="*/ 50 h 186"/>
                <a:gd name="T20" fmla="*/ 178 w 354"/>
                <a:gd name="T21" fmla="*/ 56 h 186"/>
                <a:gd name="T22" fmla="*/ 180 w 354"/>
                <a:gd name="T23" fmla="*/ 58 h 186"/>
                <a:gd name="T24" fmla="*/ 186 w 354"/>
                <a:gd name="T25" fmla="*/ 64 h 186"/>
                <a:gd name="T26" fmla="*/ 194 w 354"/>
                <a:gd name="T27" fmla="*/ 70 h 186"/>
                <a:gd name="T28" fmla="*/ 200 w 354"/>
                <a:gd name="T29" fmla="*/ 74 h 186"/>
                <a:gd name="T30" fmla="*/ 212 w 354"/>
                <a:gd name="T31" fmla="*/ 80 h 186"/>
                <a:gd name="T32" fmla="*/ 216 w 354"/>
                <a:gd name="T33" fmla="*/ 86 h 186"/>
                <a:gd name="T34" fmla="*/ 228 w 354"/>
                <a:gd name="T35" fmla="*/ 90 h 186"/>
                <a:gd name="T36" fmla="*/ 238 w 354"/>
                <a:gd name="T37" fmla="*/ 92 h 186"/>
                <a:gd name="T38" fmla="*/ 244 w 354"/>
                <a:gd name="T39" fmla="*/ 92 h 186"/>
                <a:gd name="T40" fmla="*/ 248 w 354"/>
                <a:gd name="T41" fmla="*/ 92 h 186"/>
                <a:gd name="T42" fmla="*/ 254 w 354"/>
                <a:gd name="T43" fmla="*/ 94 h 186"/>
                <a:gd name="T44" fmla="*/ 260 w 354"/>
                <a:gd name="T45" fmla="*/ 98 h 186"/>
                <a:gd name="T46" fmla="*/ 266 w 354"/>
                <a:gd name="T47" fmla="*/ 100 h 186"/>
                <a:gd name="T48" fmla="*/ 270 w 354"/>
                <a:gd name="T49" fmla="*/ 100 h 186"/>
                <a:gd name="T50" fmla="*/ 274 w 354"/>
                <a:gd name="T51" fmla="*/ 100 h 186"/>
                <a:gd name="T52" fmla="*/ 288 w 354"/>
                <a:gd name="T53" fmla="*/ 106 h 186"/>
                <a:gd name="T54" fmla="*/ 292 w 354"/>
                <a:gd name="T55" fmla="*/ 112 h 186"/>
                <a:gd name="T56" fmla="*/ 294 w 354"/>
                <a:gd name="T57" fmla="*/ 114 h 186"/>
                <a:gd name="T58" fmla="*/ 304 w 354"/>
                <a:gd name="T59" fmla="*/ 124 h 186"/>
                <a:gd name="T60" fmla="*/ 308 w 354"/>
                <a:gd name="T61" fmla="*/ 128 h 186"/>
                <a:gd name="T62" fmla="*/ 312 w 354"/>
                <a:gd name="T63" fmla="*/ 132 h 186"/>
                <a:gd name="T64" fmla="*/ 314 w 354"/>
                <a:gd name="T65" fmla="*/ 134 h 186"/>
                <a:gd name="T66" fmla="*/ 318 w 354"/>
                <a:gd name="T67" fmla="*/ 138 h 186"/>
                <a:gd name="T68" fmla="*/ 326 w 354"/>
                <a:gd name="T69" fmla="*/ 150 h 186"/>
                <a:gd name="T70" fmla="*/ 326 w 354"/>
                <a:gd name="T71" fmla="*/ 152 h 186"/>
                <a:gd name="T72" fmla="*/ 330 w 354"/>
                <a:gd name="T73" fmla="*/ 158 h 186"/>
                <a:gd name="T74" fmla="*/ 338 w 354"/>
                <a:gd name="T75" fmla="*/ 164 h 186"/>
                <a:gd name="T76" fmla="*/ 340 w 354"/>
                <a:gd name="T77" fmla="*/ 166 h 186"/>
                <a:gd name="T78" fmla="*/ 342 w 354"/>
                <a:gd name="T79" fmla="*/ 170 h 186"/>
                <a:gd name="T80" fmla="*/ 344 w 354"/>
                <a:gd name="T81" fmla="*/ 174 h 186"/>
                <a:gd name="T82" fmla="*/ 354 w 354"/>
                <a:gd name="T83" fmla="*/ 186 h 186"/>
                <a:gd name="T84" fmla="*/ 0 w 354"/>
                <a:gd name="T85" fmla="*/ 0 h 186"/>
                <a:gd name="T86" fmla="*/ 98 w 354"/>
                <a:gd name="T8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4" h="186">
                  <a:moveTo>
                    <a:pt x="98" y="2"/>
                  </a:moveTo>
                  <a:lnTo>
                    <a:pt x="102" y="2"/>
                  </a:lnTo>
                  <a:lnTo>
                    <a:pt x="106" y="6"/>
                  </a:lnTo>
                  <a:lnTo>
                    <a:pt x="112" y="12"/>
                  </a:lnTo>
                  <a:lnTo>
                    <a:pt x="120" y="20"/>
                  </a:lnTo>
                  <a:lnTo>
                    <a:pt x="132" y="26"/>
                  </a:lnTo>
                  <a:lnTo>
                    <a:pt x="134" y="26"/>
                  </a:lnTo>
                  <a:lnTo>
                    <a:pt x="136" y="28"/>
                  </a:lnTo>
                  <a:lnTo>
                    <a:pt x="144" y="32"/>
                  </a:lnTo>
                  <a:lnTo>
                    <a:pt x="150" y="34"/>
                  </a:lnTo>
                  <a:lnTo>
                    <a:pt x="154" y="34"/>
                  </a:lnTo>
                  <a:lnTo>
                    <a:pt x="158" y="36"/>
                  </a:lnTo>
                  <a:lnTo>
                    <a:pt x="160" y="36"/>
                  </a:lnTo>
                  <a:lnTo>
                    <a:pt x="162" y="38"/>
                  </a:lnTo>
                  <a:lnTo>
                    <a:pt x="162" y="40"/>
                  </a:lnTo>
                  <a:lnTo>
                    <a:pt x="162" y="42"/>
                  </a:lnTo>
                  <a:lnTo>
                    <a:pt x="164" y="44"/>
                  </a:lnTo>
                  <a:lnTo>
                    <a:pt x="164" y="46"/>
                  </a:lnTo>
                  <a:lnTo>
                    <a:pt x="166" y="48"/>
                  </a:lnTo>
                  <a:lnTo>
                    <a:pt x="166" y="50"/>
                  </a:lnTo>
                  <a:lnTo>
                    <a:pt x="172" y="54"/>
                  </a:lnTo>
                  <a:lnTo>
                    <a:pt x="178" y="56"/>
                  </a:lnTo>
                  <a:lnTo>
                    <a:pt x="180" y="56"/>
                  </a:lnTo>
                  <a:lnTo>
                    <a:pt x="180" y="58"/>
                  </a:lnTo>
                  <a:lnTo>
                    <a:pt x="182" y="58"/>
                  </a:lnTo>
                  <a:lnTo>
                    <a:pt x="186" y="64"/>
                  </a:lnTo>
                  <a:lnTo>
                    <a:pt x="190" y="66"/>
                  </a:lnTo>
                  <a:lnTo>
                    <a:pt x="194" y="70"/>
                  </a:lnTo>
                  <a:lnTo>
                    <a:pt x="198" y="72"/>
                  </a:lnTo>
                  <a:lnTo>
                    <a:pt x="200" y="74"/>
                  </a:lnTo>
                  <a:lnTo>
                    <a:pt x="208" y="78"/>
                  </a:lnTo>
                  <a:lnTo>
                    <a:pt x="212" y="80"/>
                  </a:lnTo>
                  <a:lnTo>
                    <a:pt x="216" y="86"/>
                  </a:lnTo>
                  <a:lnTo>
                    <a:pt x="216" y="86"/>
                  </a:lnTo>
                  <a:lnTo>
                    <a:pt x="218" y="86"/>
                  </a:lnTo>
                  <a:lnTo>
                    <a:pt x="228" y="90"/>
                  </a:lnTo>
                  <a:lnTo>
                    <a:pt x="230" y="90"/>
                  </a:lnTo>
                  <a:lnTo>
                    <a:pt x="238" y="92"/>
                  </a:lnTo>
                  <a:lnTo>
                    <a:pt x="240" y="92"/>
                  </a:lnTo>
                  <a:lnTo>
                    <a:pt x="244" y="92"/>
                  </a:lnTo>
                  <a:lnTo>
                    <a:pt x="244" y="92"/>
                  </a:lnTo>
                  <a:lnTo>
                    <a:pt x="248" y="92"/>
                  </a:lnTo>
                  <a:lnTo>
                    <a:pt x="250" y="92"/>
                  </a:lnTo>
                  <a:lnTo>
                    <a:pt x="254" y="94"/>
                  </a:lnTo>
                  <a:lnTo>
                    <a:pt x="258" y="96"/>
                  </a:lnTo>
                  <a:lnTo>
                    <a:pt x="260" y="98"/>
                  </a:lnTo>
                  <a:lnTo>
                    <a:pt x="262" y="98"/>
                  </a:lnTo>
                  <a:lnTo>
                    <a:pt x="266" y="100"/>
                  </a:lnTo>
                  <a:lnTo>
                    <a:pt x="268" y="100"/>
                  </a:lnTo>
                  <a:lnTo>
                    <a:pt x="270" y="100"/>
                  </a:lnTo>
                  <a:lnTo>
                    <a:pt x="272" y="100"/>
                  </a:lnTo>
                  <a:lnTo>
                    <a:pt x="274" y="100"/>
                  </a:lnTo>
                  <a:lnTo>
                    <a:pt x="284" y="104"/>
                  </a:lnTo>
                  <a:lnTo>
                    <a:pt x="288" y="106"/>
                  </a:lnTo>
                  <a:lnTo>
                    <a:pt x="290" y="110"/>
                  </a:lnTo>
                  <a:lnTo>
                    <a:pt x="292" y="112"/>
                  </a:lnTo>
                  <a:lnTo>
                    <a:pt x="292" y="114"/>
                  </a:lnTo>
                  <a:lnTo>
                    <a:pt x="294" y="114"/>
                  </a:lnTo>
                  <a:lnTo>
                    <a:pt x="300" y="122"/>
                  </a:lnTo>
                  <a:lnTo>
                    <a:pt x="304" y="124"/>
                  </a:lnTo>
                  <a:lnTo>
                    <a:pt x="306" y="126"/>
                  </a:lnTo>
                  <a:lnTo>
                    <a:pt x="308" y="128"/>
                  </a:lnTo>
                  <a:lnTo>
                    <a:pt x="310" y="130"/>
                  </a:lnTo>
                  <a:lnTo>
                    <a:pt x="312" y="132"/>
                  </a:lnTo>
                  <a:lnTo>
                    <a:pt x="312" y="132"/>
                  </a:lnTo>
                  <a:lnTo>
                    <a:pt x="314" y="134"/>
                  </a:lnTo>
                  <a:lnTo>
                    <a:pt x="316" y="134"/>
                  </a:lnTo>
                  <a:lnTo>
                    <a:pt x="318" y="138"/>
                  </a:lnTo>
                  <a:lnTo>
                    <a:pt x="322" y="148"/>
                  </a:lnTo>
                  <a:lnTo>
                    <a:pt x="326" y="150"/>
                  </a:lnTo>
                  <a:lnTo>
                    <a:pt x="326" y="152"/>
                  </a:lnTo>
                  <a:lnTo>
                    <a:pt x="326" y="152"/>
                  </a:lnTo>
                  <a:lnTo>
                    <a:pt x="328" y="154"/>
                  </a:lnTo>
                  <a:lnTo>
                    <a:pt x="330" y="158"/>
                  </a:lnTo>
                  <a:lnTo>
                    <a:pt x="336" y="160"/>
                  </a:lnTo>
                  <a:lnTo>
                    <a:pt x="338" y="164"/>
                  </a:lnTo>
                  <a:lnTo>
                    <a:pt x="340" y="166"/>
                  </a:lnTo>
                  <a:lnTo>
                    <a:pt x="340" y="166"/>
                  </a:lnTo>
                  <a:lnTo>
                    <a:pt x="340" y="168"/>
                  </a:lnTo>
                  <a:lnTo>
                    <a:pt x="342" y="170"/>
                  </a:lnTo>
                  <a:lnTo>
                    <a:pt x="342" y="172"/>
                  </a:lnTo>
                  <a:lnTo>
                    <a:pt x="344" y="174"/>
                  </a:lnTo>
                  <a:lnTo>
                    <a:pt x="346" y="178"/>
                  </a:lnTo>
                  <a:lnTo>
                    <a:pt x="354" y="186"/>
                  </a:lnTo>
                  <a:lnTo>
                    <a:pt x="0" y="186"/>
                  </a:lnTo>
                  <a:lnTo>
                    <a:pt x="0" y="0"/>
                  </a:lnTo>
                  <a:lnTo>
                    <a:pt x="98" y="2"/>
                  </a:lnTo>
                  <a:lnTo>
                    <a:pt x="98" y="2"/>
                  </a:lnTo>
                  <a:close/>
                </a:path>
              </a:pathLst>
            </a:custGeom>
            <a:solidFill>
              <a:srgbClr val="FFC000"/>
            </a:solidFill>
            <a:ln w="3175" cmpd="sng">
              <a:solidFill>
                <a:srgbClr val="000000"/>
              </a:solidFill>
              <a:round/>
              <a:headEnd/>
              <a:tailEnd/>
            </a:ln>
          </p:spPr>
          <p:txBody>
            <a:bodyPr/>
            <a:lstStyle/>
            <a:p>
              <a:endParaRPr lang="en-US"/>
            </a:p>
          </p:txBody>
        </p:sp>
        <p:sp>
          <p:nvSpPr>
            <p:cNvPr id="172" name="Freeform 84"/>
            <p:cNvSpPr>
              <a:spLocks/>
            </p:cNvSpPr>
            <p:nvPr/>
          </p:nvSpPr>
          <p:spPr bwMode="auto">
            <a:xfrm>
              <a:off x="2212" y="3409"/>
              <a:ext cx="220" cy="140"/>
            </a:xfrm>
            <a:custGeom>
              <a:avLst/>
              <a:gdLst>
                <a:gd name="T0" fmla="*/ 2 w 220"/>
                <a:gd name="T1" fmla="*/ 0 h 140"/>
                <a:gd name="T2" fmla="*/ 220 w 220"/>
                <a:gd name="T3" fmla="*/ 0 h 140"/>
                <a:gd name="T4" fmla="*/ 220 w 220"/>
                <a:gd name="T5" fmla="*/ 140 h 140"/>
                <a:gd name="T6" fmla="*/ 0 w 220"/>
                <a:gd name="T7" fmla="*/ 140 h 140"/>
                <a:gd name="T8" fmla="*/ 2 w 220"/>
                <a:gd name="T9" fmla="*/ 0 h 140"/>
                <a:gd name="T10" fmla="*/ 2 w 220"/>
                <a:gd name="T11" fmla="*/ 0 h 140"/>
                <a:gd name="T12" fmla="*/ 2 w 220"/>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220" h="140">
                  <a:moveTo>
                    <a:pt x="2" y="0"/>
                  </a:moveTo>
                  <a:lnTo>
                    <a:pt x="220" y="0"/>
                  </a:lnTo>
                  <a:lnTo>
                    <a:pt x="220" y="140"/>
                  </a:lnTo>
                  <a:lnTo>
                    <a:pt x="0" y="140"/>
                  </a:lnTo>
                  <a:lnTo>
                    <a:pt x="2" y="0"/>
                  </a:lnTo>
                  <a:lnTo>
                    <a:pt x="2" y="0"/>
                  </a:lnTo>
                  <a:lnTo>
                    <a:pt x="2"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73" name="Freeform 85"/>
            <p:cNvSpPr>
              <a:spLocks/>
            </p:cNvSpPr>
            <p:nvPr/>
          </p:nvSpPr>
          <p:spPr bwMode="auto">
            <a:xfrm>
              <a:off x="1500" y="3547"/>
              <a:ext cx="180" cy="188"/>
            </a:xfrm>
            <a:custGeom>
              <a:avLst/>
              <a:gdLst>
                <a:gd name="T0" fmla="*/ 180 w 180"/>
                <a:gd name="T1" fmla="*/ 0 h 188"/>
                <a:gd name="T2" fmla="*/ 180 w 180"/>
                <a:gd name="T3" fmla="*/ 188 h 188"/>
                <a:gd name="T4" fmla="*/ 0 w 180"/>
                <a:gd name="T5" fmla="*/ 188 h 188"/>
                <a:gd name="T6" fmla="*/ 0 w 180"/>
                <a:gd name="T7" fmla="*/ 2 h 188"/>
                <a:gd name="T8" fmla="*/ 0 w 180"/>
                <a:gd name="T9" fmla="*/ 2 h 188"/>
                <a:gd name="T10" fmla="*/ 0 w 180"/>
                <a:gd name="T11" fmla="*/ 0 h 188"/>
                <a:gd name="T12" fmla="*/ 180 w 180"/>
                <a:gd name="T13" fmla="*/ 0 h 188"/>
                <a:gd name="T14" fmla="*/ 180 w 180"/>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88">
                  <a:moveTo>
                    <a:pt x="180" y="0"/>
                  </a:moveTo>
                  <a:lnTo>
                    <a:pt x="180" y="188"/>
                  </a:lnTo>
                  <a:lnTo>
                    <a:pt x="0" y="188"/>
                  </a:lnTo>
                  <a:lnTo>
                    <a:pt x="0" y="2"/>
                  </a:lnTo>
                  <a:lnTo>
                    <a:pt x="0" y="2"/>
                  </a:lnTo>
                  <a:lnTo>
                    <a:pt x="0" y="0"/>
                  </a:lnTo>
                  <a:lnTo>
                    <a:pt x="180" y="0"/>
                  </a:lnTo>
                  <a:lnTo>
                    <a:pt x="180"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74" name="Freeform 86"/>
            <p:cNvSpPr>
              <a:spLocks/>
            </p:cNvSpPr>
            <p:nvPr/>
          </p:nvSpPr>
          <p:spPr bwMode="auto">
            <a:xfrm>
              <a:off x="1680" y="3547"/>
              <a:ext cx="268" cy="188"/>
            </a:xfrm>
            <a:custGeom>
              <a:avLst/>
              <a:gdLst>
                <a:gd name="T0" fmla="*/ 0 w 268"/>
                <a:gd name="T1" fmla="*/ 0 h 188"/>
                <a:gd name="T2" fmla="*/ 268 w 268"/>
                <a:gd name="T3" fmla="*/ 2 h 188"/>
                <a:gd name="T4" fmla="*/ 268 w 268"/>
                <a:gd name="T5" fmla="*/ 188 h 188"/>
                <a:gd name="T6" fmla="*/ 0 w 268"/>
                <a:gd name="T7" fmla="*/ 188 h 188"/>
                <a:gd name="T8" fmla="*/ 0 w 268"/>
                <a:gd name="T9" fmla="*/ 0 h 188"/>
                <a:gd name="T10" fmla="*/ 0 w 268"/>
                <a:gd name="T11" fmla="*/ 0 h 188"/>
                <a:gd name="T12" fmla="*/ 0 w 26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0" y="0"/>
                  </a:moveTo>
                  <a:lnTo>
                    <a:pt x="268" y="2"/>
                  </a:lnTo>
                  <a:lnTo>
                    <a:pt x="268" y="188"/>
                  </a:lnTo>
                  <a:lnTo>
                    <a:pt x="0" y="188"/>
                  </a:lnTo>
                  <a:lnTo>
                    <a:pt x="0" y="0"/>
                  </a:lnTo>
                  <a:lnTo>
                    <a:pt x="0" y="0"/>
                  </a:lnTo>
                  <a:lnTo>
                    <a:pt x="0" y="0"/>
                  </a:lnTo>
                  <a:close/>
                </a:path>
              </a:pathLst>
            </a:custGeom>
            <a:solidFill>
              <a:srgbClr val="FFC000"/>
            </a:solidFill>
            <a:ln w="3175" cmpd="sng">
              <a:solidFill>
                <a:srgbClr val="000000"/>
              </a:solidFill>
              <a:round/>
              <a:headEnd/>
              <a:tailEnd/>
            </a:ln>
          </p:spPr>
          <p:txBody>
            <a:bodyPr/>
            <a:lstStyle/>
            <a:p>
              <a:endParaRPr lang="en-US"/>
            </a:p>
          </p:txBody>
        </p:sp>
        <p:sp>
          <p:nvSpPr>
            <p:cNvPr id="175" name="Freeform 87"/>
            <p:cNvSpPr>
              <a:spLocks/>
            </p:cNvSpPr>
            <p:nvPr/>
          </p:nvSpPr>
          <p:spPr bwMode="auto">
            <a:xfrm>
              <a:off x="2754" y="3547"/>
              <a:ext cx="267" cy="188"/>
            </a:xfrm>
            <a:custGeom>
              <a:avLst/>
              <a:gdLst>
                <a:gd name="T0" fmla="*/ 110 w 267"/>
                <a:gd name="T1" fmla="*/ 2 h 188"/>
                <a:gd name="T2" fmla="*/ 267 w 267"/>
                <a:gd name="T3" fmla="*/ 0 h 188"/>
                <a:gd name="T4" fmla="*/ 267 w 267"/>
                <a:gd name="T5" fmla="*/ 188 h 188"/>
                <a:gd name="T6" fmla="*/ 0 w 267"/>
                <a:gd name="T7" fmla="*/ 186 h 188"/>
                <a:gd name="T8" fmla="*/ 0 w 267"/>
                <a:gd name="T9" fmla="*/ 2 h 188"/>
                <a:gd name="T10" fmla="*/ 110 w 267"/>
                <a:gd name="T11" fmla="*/ 2 h 188"/>
                <a:gd name="T12" fmla="*/ 110 w 267"/>
                <a:gd name="T13" fmla="*/ 2 h 188"/>
              </a:gdLst>
              <a:ahLst/>
              <a:cxnLst>
                <a:cxn ang="0">
                  <a:pos x="T0" y="T1"/>
                </a:cxn>
                <a:cxn ang="0">
                  <a:pos x="T2" y="T3"/>
                </a:cxn>
                <a:cxn ang="0">
                  <a:pos x="T4" y="T5"/>
                </a:cxn>
                <a:cxn ang="0">
                  <a:pos x="T6" y="T7"/>
                </a:cxn>
                <a:cxn ang="0">
                  <a:pos x="T8" y="T9"/>
                </a:cxn>
                <a:cxn ang="0">
                  <a:pos x="T10" y="T11"/>
                </a:cxn>
                <a:cxn ang="0">
                  <a:pos x="T12" y="T13"/>
                </a:cxn>
              </a:cxnLst>
              <a:rect l="0" t="0" r="r" b="b"/>
              <a:pathLst>
                <a:path w="267" h="188">
                  <a:moveTo>
                    <a:pt x="110" y="2"/>
                  </a:moveTo>
                  <a:lnTo>
                    <a:pt x="267" y="0"/>
                  </a:lnTo>
                  <a:lnTo>
                    <a:pt x="267" y="188"/>
                  </a:lnTo>
                  <a:lnTo>
                    <a:pt x="0" y="186"/>
                  </a:lnTo>
                  <a:lnTo>
                    <a:pt x="0" y="2"/>
                  </a:lnTo>
                  <a:lnTo>
                    <a:pt x="110" y="2"/>
                  </a:lnTo>
                  <a:lnTo>
                    <a:pt x="110" y="2"/>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76" name="Freeform 88"/>
            <p:cNvSpPr>
              <a:spLocks/>
            </p:cNvSpPr>
            <p:nvPr/>
          </p:nvSpPr>
          <p:spPr bwMode="auto">
            <a:xfrm>
              <a:off x="3021" y="3547"/>
              <a:ext cx="268" cy="188"/>
            </a:xfrm>
            <a:custGeom>
              <a:avLst/>
              <a:gdLst>
                <a:gd name="T0" fmla="*/ 0 w 268"/>
                <a:gd name="T1" fmla="*/ 0 h 188"/>
                <a:gd name="T2" fmla="*/ 162 w 268"/>
                <a:gd name="T3" fmla="*/ 0 h 188"/>
                <a:gd name="T4" fmla="*/ 162 w 268"/>
                <a:gd name="T5" fmla="*/ 8 h 188"/>
                <a:gd name="T6" fmla="*/ 268 w 268"/>
                <a:gd name="T7" fmla="*/ 10 h 188"/>
                <a:gd name="T8" fmla="*/ 268 w 268"/>
                <a:gd name="T9" fmla="*/ 188 h 188"/>
                <a:gd name="T10" fmla="*/ 0 w 268"/>
                <a:gd name="T11" fmla="*/ 188 h 188"/>
                <a:gd name="T12" fmla="*/ 0 w 268"/>
                <a:gd name="T13" fmla="*/ 0 h 188"/>
                <a:gd name="T14" fmla="*/ 0 w 268"/>
                <a:gd name="T15" fmla="*/ 0 h 188"/>
                <a:gd name="T16" fmla="*/ 0 w 268"/>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88">
                  <a:moveTo>
                    <a:pt x="0" y="0"/>
                  </a:moveTo>
                  <a:lnTo>
                    <a:pt x="162" y="0"/>
                  </a:lnTo>
                  <a:lnTo>
                    <a:pt x="162" y="8"/>
                  </a:lnTo>
                  <a:lnTo>
                    <a:pt x="268" y="10"/>
                  </a:lnTo>
                  <a:lnTo>
                    <a:pt x="268" y="188"/>
                  </a:lnTo>
                  <a:lnTo>
                    <a:pt x="0" y="188"/>
                  </a:lnTo>
                  <a:lnTo>
                    <a:pt x="0" y="0"/>
                  </a:lnTo>
                  <a:lnTo>
                    <a:pt x="0" y="0"/>
                  </a:lnTo>
                  <a:lnTo>
                    <a:pt x="0" y="0"/>
                  </a:lnTo>
                  <a:close/>
                </a:path>
              </a:pathLst>
            </a:custGeom>
            <a:solidFill>
              <a:schemeClr val="accent6">
                <a:lumMod val="75000"/>
              </a:schemeClr>
            </a:solidFill>
            <a:ln w="3175" cmpd="sng">
              <a:solidFill>
                <a:srgbClr val="000000"/>
              </a:solidFill>
              <a:round/>
              <a:headEnd/>
              <a:tailEnd/>
            </a:ln>
          </p:spPr>
          <p:txBody>
            <a:bodyPr/>
            <a:lstStyle/>
            <a:p>
              <a:endParaRPr lang="en-US"/>
            </a:p>
          </p:txBody>
        </p:sp>
        <p:sp>
          <p:nvSpPr>
            <p:cNvPr id="177" name="Freeform 89"/>
            <p:cNvSpPr>
              <a:spLocks/>
            </p:cNvSpPr>
            <p:nvPr/>
          </p:nvSpPr>
          <p:spPr bwMode="auto">
            <a:xfrm>
              <a:off x="3611" y="3549"/>
              <a:ext cx="230" cy="186"/>
            </a:xfrm>
            <a:custGeom>
              <a:avLst/>
              <a:gdLst>
                <a:gd name="T0" fmla="*/ 198 w 230"/>
                <a:gd name="T1" fmla="*/ 0 h 186"/>
                <a:gd name="T2" fmla="*/ 202 w 230"/>
                <a:gd name="T3" fmla="*/ 4 h 186"/>
                <a:gd name="T4" fmla="*/ 204 w 230"/>
                <a:gd name="T5" fmla="*/ 16 h 186"/>
                <a:gd name="T6" fmla="*/ 206 w 230"/>
                <a:gd name="T7" fmla="*/ 22 h 186"/>
                <a:gd name="T8" fmla="*/ 208 w 230"/>
                <a:gd name="T9" fmla="*/ 28 h 186"/>
                <a:gd name="T10" fmla="*/ 214 w 230"/>
                <a:gd name="T11" fmla="*/ 36 h 186"/>
                <a:gd name="T12" fmla="*/ 216 w 230"/>
                <a:gd name="T13" fmla="*/ 40 h 186"/>
                <a:gd name="T14" fmla="*/ 216 w 230"/>
                <a:gd name="T15" fmla="*/ 42 h 186"/>
                <a:gd name="T16" fmla="*/ 214 w 230"/>
                <a:gd name="T17" fmla="*/ 50 h 186"/>
                <a:gd name="T18" fmla="*/ 212 w 230"/>
                <a:gd name="T19" fmla="*/ 62 h 186"/>
                <a:gd name="T20" fmla="*/ 210 w 230"/>
                <a:gd name="T21" fmla="*/ 66 h 186"/>
                <a:gd name="T22" fmla="*/ 208 w 230"/>
                <a:gd name="T23" fmla="*/ 70 h 186"/>
                <a:gd name="T24" fmla="*/ 206 w 230"/>
                <a:gd name="T25" fmla="*/ 84 h 186"/>
                <a:gd name="T26" fmla="*/ 204 w 230"/>
                <a:gd name="T27" fmla="*/ 92 h 186"/>
                <a:gd name="T28" fmla="*/ 204 w 230"/>
                <a:gd name="T29" fmla="*/ 100 h 186"/>
                <a:gd name="T30" fmla="*/ 206 w 230"/>
                <a:gd name="T31" fmla="*/ 102 h 186"/>
                <a:gd name="T32" fmla="*/ 208 w 230"/>
                <a:gd name="T33" fmla="*/ 104 h 186"/>
                <a:gd name="T34" fmla="*/ 208 w 230"/>
                <a:gd name="T35" fmla="*/ 106 h 186"/>
                <a:gd name="T36" fmla="*/ 208 w 230"/>
                <a:gd name="T37" fmla="*/ 108 h 186"/>
                <a:gd name="T38" fmla="*/ 206 w 230"/>
                <a:gd name="T39" fmla="*/ 112 h 186"/>
                <a:gd name="T40" fmla="*/ 206 w 230"/>
                <a:gd name="T41" fmla="*/ 116 h 186"/>
                <a:gd name="T42" fmla="*/ 206 w 230"/>
                <a:gd name="T43" fmla="*/ 118 h 186"/>
                <a:gd name="T44" fmla="*/ 208 w 230"/>
                <a:gd name="T45" fmla="*/ 124 h 186"/>
                <a:gd name="T46" fmla="*/ 212 w 230"/>
                <a:gd name="T47" fmla="*/ 130 h 186"/>
                <a:gd name="T48" fmla="*/ 222 w 230"/>
                <a:gd name="T49" fmla="*/ 138 h 186"/>
                <a:gd name="T50" fmla="*/ 222 w 230"/>
                <a:gd name="T51" fmla="*/ 142 h 186"/>
                <a:gd name="T52" fmla="*/ 220 w 230"/>
                <a:gd name="T53" fmla="*/ 154 h 186"/>
                <a:gd name="T54" fmla="*/ 218 w 230"/>
                <a:gd name="T55" fmla="*/ 160 h 186"/>
                <a:gd name="T56" fmla="*/ 218 w 230"/>
                <a:gd name="T57" fmla="*/ 166 h 186"/>
                <a:gd name="T58" fmla="*/ 222 w 230"/>
                <a:gd name="T59" fmla="*/ 170 h 186"/>
                <a:gd name="T60" fmla="*/ 226 w 230"/>
                <a:gd name="T61" fmla="*/ 174 h 186"/>
                <a:gd name="T62" fmla="*/ 230 w 230"/>
                <a:gd name="T63" fmla="*/ 178 h 186"/>
                <a:gd name="T64" fmla="*/ 228 w 230"/>
                <a:gd name="T65" fmla="*/ 186 h 186"/>
                <a:gd name="T66" fmla="*/ 0 w 230"/>
                <a:gd name="T67" fmla="*/ 0 h 186"/>
                <a:gd name="T68" fmla="*/ 0 w 23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0" h="186">
                  <a:moveTo>
                    <a:pt x="0" y="0"/>
                  </a:moveTo>
                  <a:lnTo>
                    <a:pt x="198" y="0"/>
                  </a:lnTo>
                  <a:lnTo>
                    <a:pt x="198" y="0"/>
                  </a:lnTo>
                  <a:lnTo>
                    <a:pt x="202" y="4"/>
                  </a:lnTo>
                  <a:lnTo>
                    <a:pt x="202" y="6"/>
                  </a:lnTo>
                  <a:lnTo>
                    <a:pt x="204" y="16"/>
                  </a:lnTo>
                  <a:lnTo>
                    <a:pt x="206" y="18"/>
                  </a:lnTo>
                  <a:lnTo>
                    <a:pt x="206" y="22"/>
                  </a:lnTo>
                  <a:lnTo>
                    <a:pt x="208" y="24"/>
                  </a:lnTo>
                  <a:lnTo>
                    <a:pt x="208" y="28"/>
                  </a:lnTo>
                  <a:lnTo>
                    <a:pt x="208" y="30"/>
                  </a:lnTo>
                  <a:lnTo>
                    <a:pt x="214" y="36"/>
                  </a:lnTo>
                  <a:lnTo>
                    <a:pt x="216" y="38"/>
                  </a:lnTo>
                  <a:lnTo>
                    <a:pt x="216" y="40"/>
                  </a:lnTo>
                  <a:lnTo>
                    <a:pt x="216" y="40"/>
                  </a:lnTo>
                  <a:lnTo>
                    <a:pt x="216" y="42"/>
                  </a:lnTo>
                  <a:lnTo>
                    <a:pt x="214" y="46"/>
                  </a:lnTo>
                  <a:lnTo>
                    <a:pt x="214" y="50"/>
                  </a:lnTo>
                  <a:lnTo>
                    <a:pt x="214" y="52"/>
                  </a:lnTo>
                  <a:lnTo>
                    <a:pt x="212" y="62"/>
                  </a:lnTo>
                  <a:lnTo>
                    <a:pt x="210" y="66"/>
                  </a:lnTo>
                  <a:lnTo>
                    <a:pt x="210" y="66"/>
                  </a:lnTo>
                  <a:lnTo>
                    <a:pt x="208" y="68"/>
                  </a:lnTo>
                  <a:lnTo>
                    <a:pt x="208" y="70"/>
                  </a:lnTo>
                  <a:lnTo>
                    <a:pt x="206" y="80"/>
                  </a:lnTo>
                  <a:lnTo>
                    <a:pt x="206" y="84"/>
                  </a:lnTo>
                  <a:lnTo>
                    <a:pt x="206" y="90"/>
                  </a:lnTo>
                  <a:lnTo>
                    <a:pt x="204" y="92"/>
                  </a:lnTo>
                  <a:lnTo>
                    <a:pt x="204" y="94"/>
                  </a:lnTo>
                  <a:lnTo>
                    <a:pt x="204" y="100"/>
                  </a:lnTo>
                  <a:lnTo>
                    <a:pt x="204" y="102"/>
                  </a:lnTo>
                  <a:lnTo>
                    <a:pt x="206" y="102"/>
                  </a:lnTo>
                  <a:lnTo>
                    <a:pt x="206" y="104"/>
                  </a:lnTo>
                  <a:lnTo>
                    <a:pt x="208" y="104"/>
                  </a:lnTo>
                  <a:lnTo>
                    <a:pt x="208" y="106"/>
                  </a:lnTo>
                  <a:lnTo>
                    <a:pt x="208" y="106"/>
                  </a:lnTo>
                  <a:lnTo>
                    <a:pt x="208" y="106"/>
                  </a:lnTo>
                  <a:lnTo>
                    <a:pt x="208" y="108"/>
                  </a:lnTo>
                  <a:lnTo>
                    <a:pt x="208" y="110"/>
                  </a:lnTo>
                  <a:lnTo>
                    <a:pt x="206" y="112"/>
                  </a:lnTo>
                  <a:lnTo>
                    <a:pt x="206" y="114"/>
                  </a:lnTo>
                  <a:lnTo>
                    <a:pt x="206" y="116"/>
                  </a:lnTo>
                  <a:lnTo>
                    <a:pt x="206" y="116"/>
                  </a:lnTo>
                  <a:lnTo>
                    <a:pt x="206" y="118"/>
                  </a:lnTo>
                  <a:lnTo>
                    <a:pt x="206" y="122"/>
                  </a:lnTo>
                  <a:lnTo>
                    <a:pt x="208" y="124"/>
                  </a:lnTo>
                  <a:lnTo>
                    <a:pt x="210" y="128"/>
                  </a:lnTo>
                  <a:lnTo>
                    <a:pt x="212" y="130"/>
                  </a:lnTo>
                  <a:lnTo>
                    <a:pt x="220" y="136"/>
                  </a:lnTo>
                  <a:lnTo>
                    <a:pt x="222" y="138"/>
                  </a:lnTo>
                  <a:lnTo>
                    <a:pt x="222" y="140"/>
                  </a:lnTo>
                  <a:lnTo>
                    <a:pt x="222" y="142"/>
                  </a:lnTo>
                  <a:lnTo>
                    <a:pt x="222" y="150"/>
                  </a:lnTo>
                  <a:lnTo>
                    <a:pt x="220" y="154"/>
                  </a:lnTo>
                  <a:lnTo>
                    <a:pt x="218" y="158"/>
                  </a:lnTo>
                  <a:lnTo>
                    <a:pt x="218" y="160"/>
                  </a:lnTo>
                  <a:lnTo>
                    <a:pt x="218" y="164"/>
                  </a:lnTo>
                  <a:lnTo>
                    <a:pt x="218" y="166"/>
                  </a:lnTo>
                  <a:lnTo>
                    <a:pt x="220" y="168"/>
                  </a:lnTo>
                  <a:lnTo>
                    <a:pt x="222" y="170"/>
                  </a:lnTo>
                  <a:lnTo>
                    <a:pt x="224" y="172"/>
                  </a:lnTo>
                  <a:lnTo>
                    <a:pt x="226" y="174"/>
                  </a:lnTo>
                  <a:lnTo>
                    <a:pt x="228" y="178"/>
                  </a:lnTo>
                  <a:lnTo>
                    <a:pt x="230" y="178"/>
                  </a:lnTo>
                  <a:lnTo>
                    <a:pt x="230" y="180"/>
                  </a:lnTo>
                  <a:lnTo>
                    <a:pt x="228" y="186"/>
                  </a:lnTo>
                  <a:lnTo>
                    <a:pt x="0" y="186"/>
                  </a:lnTo>
                  <a:lnTo>
                    <a:pt x="0" y="0"/>
                  </a:lnTo>
                  <a:lnTo>
                    <a:pt x="0" y="0"/>
                  </a:lnTo>
                  <a:lnTo>
                    <a:pt x="0" y="0"/>
                  </a:lnTo>
                  <a:close/>
                </a:path>
              </a:pathLst>
            </a:custGeom>
            <a:solidFill>
              <a:schemeClr val="accent3">
                <a:lumMod val="75000"/>
              </a:schemeClr>
            </a:solidFill>
            <a:ln w="3175" cmpd="sng">
              <a:solidFill>
                <a:srgbClr val="000000"/>
              </a:solidFill>
              <a:round/>
              <a:headEnd/>
              <a:tailEnd/>
            </a:ln>
          </p:spPr>
          <p:txBody>
            <a:bodyPr/>
            <a:lstStyle/>
            <a:p>
              <a:endParaRPr lang="en-US"/>
            </a:p>
          </p:txBody>
        </p:sp>
        <p:sp>
          <p:nvSpPr>
            <p:cNvPr id="178" name="Freeform 90"/>
            <p:cNvSpPr>
              <a:spLocks/>
            </p:cNvSpPr>
            <p:nvPr/>
          </p:nvSpPr>
          <p:spPr bwMode="auto">
            <a:xfrm>
              <a:off x="3289" y="3549"/>
              <a:ext cx="322" cy="186"/>
            </a:xfrm>
            <a:custGeom>
              <a:avLst/>
              <a:gdLst>
                <a:gd name="T0" fmla="*/ 166 w 322"/>
                <a:gd name="T1" fmla="*/ 0 h 186"/>
                <a:gd name="T2" fmla="*/ 322 w 322"/>
                <a:gd name="T3" fmla="*/ 0 h 186"/>
                <a:gd name="T4" fmla="*/ 322 w 322"/>
                <a:gd name="T5" fmla="*/ 186 h 186"/>
                <a:gd name="T6" fmla="*/ 0 w 322"/>
                <a:gd name="T7" fmla="*/ 186 h 186"/>
                <a:gd name="T8" fmla="*/ 0 w 322"/>
                <a:gd name="T9" fmla="*/ 0 h 186"/>
                <a:gd name="T10" fmla="*/ 166 w 322"/>
                <a:gd name="T11" fmla="*/ 0 h 186"/>
                <a:gd name="T12" fmla="*/ 166 w 322"/>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322" h="186">
                  <a:moveTo>
                    <a:pt x="166" y="0"/>
                  </a:moveTo>
                  <a:lnTo>
                    <a:pt x="322" y="0"/>
                  </a:lnTo>
                  <a:lnTo>
                    <a:pt x="322" y="186"/>
                  </a:lnTo>
                  <a:lnTo>
                    <a:pt x="0" y="186"/>
                  </a:lnTo>
                  <a:lnTo>
                    <a:pt x="0" y="0"/>
                  </a:lnTo>
                  <a:lnTo>
                    <a:pt x="166" y="0"/>
                  </a:lnTo>
                  <a:lnTo>
                    <a:pt x="166" y="0"/>
                  </a:lnTo>
                  <a:close/>
                </a:path>
              </a:pathLst>
            </a:custGeom>
            <a:solidFill>
              <a:schemeClr val="accent1">
                <a:lumMod val="75000"/>
              </a:schemeClr>
            </a:solidFill>
            <a:ln w="3175" cmpd="sng">
              <a:solidFill>
                <a:srgbClr val="000000"/>
              </a:solidFill>
              <a:round/>
              <a:headEnd/>
              <a:tailEnd/>
            </a:ln>
          </p:spPr>
          <p:txBody>
            <a:bodyPr/>
            <a:lstStyle/>
            <a:p>
              <a:endParaRPr lang="en-US"/>
            </a:p>
          </p:txBody>
        </p:sp>
        <p:sp>
          <p:nvSpPr>
            <p:cNvPr id="179" name="Freeform 91"/>
            <p:cNvSpPr>
              <a:spLocks/>
            </p:cNvSpPr>
            <p:nvPr/>
          </p:nvSpPr>
          <p:spPr bwMode="auto">
            <a:xfrm>
              <a:off x="1948" y="3549"/>
              <a:ext cx="268" cy="186"/>
            </a:xfrm>
            <a:custGeom>
              <a:avLst/>
              <a:gdLst>
                <a:gd name="T0" fmla="*/ 0 w 268"/>
                <a:gd name="T1" fmla="*/ 0 h 186"/>
                <a:gd name="T2" fmla="*/ 268 w 268"/>
                <a:gd name="T3" fmla="*/ 0 h 186"/>
                <a:gd name="T4" fmla="*/ 266 w 268"/>
                <a:gd name="T5" fmla="*/ 186 h 186"/>
                <a:gd name="T6" fmla="*/ 0 w 268"/>
                <a:gd name="T7" fmla="*/ 186 h 186"/>
                <a:gd name="T8" fmla="*/ 0 w 268"/>
                <a:gd name="T9" fmla="*/ 0 h 186"/>
                <a:gd name="T10" fmla="*/ 0 w 268"/>
                <a:gd name="T11" fmla="*/ 0 h 186"/>
                <a:gd name="T12" fmla="*/ 0 w 268"/>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268" h="186">
                  <a:moveTo>
                    <a:pt x="0" y="0"/>
                  </a:moveTo>
                  <a:lnTo>
                    <a:pt x="268" y="0"/>
                  </a:lnTo>
                  <a:lnTo>
                    <a:pt x="266" y="186"/>
                  </a:lnTo>
                  <a:lnTo>
                    <a:pt x="0" y="186"/>
                  </a:lnTo>
                  <a:lnTo>
                    <a:pt x="0" y="0"/>
                  </a:lnTo>
                  <a:lnTo>
                    <a:pt x="0" y="0"/>
                  </a:lnTo>
                  <a:lnTo>
                    <a:pt x="0" y="0"/>
                  </a:lnTo>
                  <a:close/>
                </a:path>
              </a:pathLst>
            </a:custGeom>
            <a:solidFill>
              <a:srgbClr val="FFC000"/>
            </a:solidFill>
            <a:ln w="3175" cmpd="sng">
              <a:solidFill>
                <a:srgbClr val="000000"/>
              </a:solidFill>
              <a:round/>
              <a:headEnd/>
              <a:tailEnd/>
            </a:ln>
          </p:spPr>
          <p:txBody>
            <a:bodyPr/>
            <a:lstStyle/>
            <a:p>
              <a:endParaRPr lang="en-US"/>
            </a:p>
          </p:txBody>
        </p:sp>
        <p:sp>
          <p:nvSpPr>
            <p:cNvPr id="180" name="Freeform 92"/>
            <p:cNvSpPr>
              <a:spLocks/>
            </p:cNvSpPr>
            <p:nvPr/>
          </p:nvSpPr>
          <p:spPr bwMode="auto">
            <a:xfrm>
              <a:off x="2486" y="3549"/>
              <a:ext cx="268" cy="186"/>
            </a:xfrm>
            <a:custGeom>
              <a:avLst/>
              <a:gdLst>
                <a:gd name="T0" fmla="*/ 216 w 268"/>
                <a:gd name="T1" fmla="*/ 0 h 186"/>
                <a:gd name="T2" fmla="*/ 268 w 268"/>
                <a:gd name="T3" fmla="*/ 0 h 186"/>
                <a:gd name="T4" fmla="*/ 268 w 268"/>
                <a:gd name="T5" fmla="*/ 184 h 186"/>
                <a:gd name="T6" fmla="*/ 0 w 268"/>
                <a:gd name="T7" fmla="*/ 186 h 186"/>
                <a:gd name="T8" fmla="*/ 0 w 268"/>
                <a:gd name="T9" fmla="*/ 0 h 186"/>
                <a:gd name="T10" fmla="*/ 216 w 268"/>
                <a:gd name="T11" fmla="*/ 0 h 186"/>
                <a:gd name="T12" fmla="*/ 216 w 268"/>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268" h="186">
                  <a:moveTo>
                    <a:pt x="216" y="0"/>
                  </a:moveTo>
                  <a:lnTo>
                    <a:pt x="268" y="0"/>
                  </a:lnTo>
                  <a:lnTo>
                    <a:pt x="268" y="184"/>
                  </a:lnTo>
                  <a:lnTo>
                    <a:pt x="0" y="186"/>
                  </a:lnTo>
                  <a:lnTo>
                    <a:pt x="0" y="0"/>
                  </a:lnTo>
                  <a:lnTo>
                    <a:pt x="216" y="0"/>
                  </a:lnTo>
                  <a:lnTo>
                    <a:pt x="216" y="0"/>
                  </a:lnTo>
                  <a:close/>
                </a:path>
              </a:pathLst>
            </a:custGeom>
            <a:solidFill>
              <a:srgbClr val="FFC000"/>
            </a:solidFill>
            <a:ln w="3175" cmpd="sng">
              <a:solidFill>
                <a:srgbClr val="000000"/>
              </a:solidFill>
              <a:round/>
              <a:headEnd/>
              <a:tailEnd/>
            </a:ln>
          </p:spPr>
          <p:txBody>
            <a:bodyPr/>
            <a:lstStyle/>
            <a:p>
              <a:endParaRPr lang="en-US"/>
            </a:p>
          </p:txBody>
        </p:sp>
        <p:sp>
          <p:nvSpPr>
            <p:cNvPr id="181" name="Freeform 93"/>
            <p:cNvSpPr>
              <a:spLocks/>
            </p:cNvSpPr>
            <p:nvPr/>
          </p:nvSpPr>
          <p:spPr bwMode="auto">
            <a:xfrm>
              <a:off x="2214" y="3549"/>
              <a:ext cx="272" cy="186"/>
            </a:xfrm>
            <a:custGeom>
              <a:avLst/>
              <a:gdLst>
                <a:gd name="T0" fmla="*/ 218 w 272"/>
                <a:gd name="T1" fmla="*/ 0 h 186"/>
                <a:gd name="T2" fmla="*/ 272 w 272"/>
                <a:gd name="T3" fmla="*/ 0 h 186"/>
                <a:gd name="T4" fmla="*/ 272 w 272"/>
                <a:gd name="T5" fmla="*/ 186 h 186"/>
                <a:gd name="T6" fmla="*/ 0 w 272"/>
                <a:gd name="T7" fmla="*/ 186 h 186"/>
                <a:gd name="T8" fmla="*/ 2 w 272"/>
                <a:gd name="T9" fmla="*/ 0 h 186"/>
                <a:gd name="T10" fmla="*/ 218 w 272"/>
                <a:gd name="T11" fmla="*/ 0 h 186"/>
                <a:gd name="T12" fmla="*/ 218 w 272"/>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272" h="186">
                  <a:moveTo>
                    <a:pt x="218" y="0"/>
                  </a:moveTo>
                  <a:lnTo>
                    <a:pt x="272" y="0"/>
                  </a:lnTo>
                  <a:lnTo>
                    <a:pt x="272" y="186"/>
                  </a:lnTo>
                  <a:lnTo>
                    <a:pt x="0" y="186"/>
                  </a:lnTo>
                  <a:lnTo>
                    <a:pt x="2" y="0"/>
                  </a:lnTo>
                  <a:lnTo>
                    <a:pt x="218" y="0"/>
                  </a:lnTo>
                  <a:lnTo>
                    <a:pt x="218" y="0"/>
                  </a:lnTo>
                  <a:close/>
                </a:path>
              </a:pathLst>
            </a:custGeom>
            <a:solidFill>
              <a:srgbClr val="FFC000"/>
            </a:solidFill>
            <a:ln w="3175" cmpd="sng">
              <a:solidFill>
                <a:srgbClr val="000000"/>
              </a:solidFill>
              <a:round/>
              <a:headEnd/>
              <a:tailEnd/>
            </a:ln>
          </p:spPr>
          <p:txBody>
            <a:bodyPr/>
            <a:lstStyle/>
            <a:p>
              <a:endParaRPr lang="en-US"/>
            </a:p>
          </p:txBody>
        </p:sp>
      </p:grpSp>
      <p:grpSp>
        <p:nvGrpSpPr>
          <p:cNvPr id="182" name="Group 270"/>
          <p:cNvGrpSpPr>
            <a:grpSpLocks/>
          </p:cNvGrpSpPr>
          <p:nvPr/>
        </p:nvGrpSpPr>
        <p:grpSpPr bwMode="auto">
          <a:xfrm>
            <a:off x="558800" y="1238250"/>
            <a:ext cx="4613275" cy="4514850"/>
            <a:chOff x="1248" y="852"/>
            <a:chExt cx="2906" cy="2844"/>
          </a:xfrm>
        </p:grpSpPr>
        <p:sp>
          <p:nvSpPr>
            <p:cNvPr id="183" name="Rectangle 182"/>
            <p:cNvSpPr>
              <a:spLocks noChangeArrowheads="1"/>
            </p:cNvSpPr>
            <p:nvPr/>
          </p:nvSpPr>
          <p:spPr bwMode="auto">
            <a:xfrm>
              <a:off x="2266" y="3590"/>
              <a:ext cx="1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Martin</a:t>
              </a:r>
              <a:endParaRPr lang="en-US"/>
            </a:p>
          </p:txBody>
        </p:sp>
        <p:sp>
          <p:nvSpPr>
            <p:cNvPr id="184" name="Rectangle 183"/>
            <p:cNvSpPr>
              <a:spLocks noChangeArrowheads="1"/>
            </p:cNvSpPr>
            <p:nvPr/>
          </p:nvSpPr>
          <p:spPr bwMode="auto">
            <a:xfrm>
              <a:off x="2500" y="3638"/>
              <a:ext cx="18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Faribault</a:t>
              </a:r>
              <a:endParaRPr lang="en-US" dirty="0"/>
            </a:p>
          </p:txBody>
        </p:sp>
        <p:sp>
          <p:nvSpPr>
            <p:cNvPr id="185" name="Rectangle 184"/>
            <p:cNvSpPr>
              <a:spLocks noChangeArrowheads="1"/>
            </p:cNvSpPr>
            <p:nvPr/>
          </p:nvSpPr>
          <p:spPr bwMode="auto">
            <a:xfrm>
              <a:off x="1983" y="3638"/>
              <a:ext cx="1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Jackson</a:t>
              </a:r>
              <a:endParaRPr lang="en-US"/>
            </a:p>
          </p:txBody>
        </p:sp>
        <p:sp>
          <p:nvSpPr>
            <p:cNvPr id="186" name="Rectangle 185"/>
            <p:cNvSpPr>
              <a:spLocks noChangeArrowheads="1"/>
            </p:cNvSpPr>
            <p:nvPr/>
          </p:nvSpPr>
          <p:spPr bwMode="auto">
            <a:xfrm>
              <a:off x="3332" y="3567"/>
              <a:ext cx="17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Fillmore</a:t>
              </a:r>
              <a:endParaRPr lang="en-US"/>
            </a:p>
          </p:txBody>
        </p:sp>
        <p:sp>
          <p:nvSpPr>
            <p:cNvPr id="187" name="Rectangle 186"/>
            <p:cNvSpPr>
              <a:spLocks noChangeArrowheads="1"/>
            </p:cNvSpPr>
            <p:nvPr/>
          </p:nvSpPr>
          <p:spPr bwMode="auto">
            <a:xfrm>
              <a:off x="3628" y="3635"/>
              <a:ext cx="18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Houston</a:t>
              </a:r>
              <a:endParaRPr lang="en-US" dirty="0"/>
            </a:p>
          </p:txBody>
        </p:sp>
        <p:sp>
          <p:nvSpPr>
            <p:cNvPr id="188" name="Rectangle 187"/>
            <p:cNvSpPr>
              <a:spLocks noChangeArrowheads="1"/>
            </p:cNvSpPr>
            <p:nvPr/>
          </p:nvSpPr>
          <p:spPr bwMode="auto">
            <a:xfrm>
              <a:off x="3071" y="3638"/>
              <a:ext cx="1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Mower</a:t>
              </a:r>
              <a:endParaRPr lang="en-US" dirty="0"/>
            </a:p>
          </p:txBody>
        </p:sp>
        <p:sp>
          <p:nvSpPr>
            <p:cNvPr id="189" name="Rectangle 188"/>
            <p:cNvSpPr>
              <a:spLocks noChangeArrowheads="1"/>
            </p:cNvSpPr>
            <p:nvPr/>
          </p:nvSpPr>
          <p:spPr bwMode="auto">
            <a:xfrm>
              <a:off x="2780" y="3581"/>
              <a:ext cx="19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Freeborn</a:t>
              </a:r>
              <a:endParaRPr lang="en-US"/>
            </a:p>
          </p:txBody>
        </p:sp>
        <p:sp>
          <p:nvSpPr>
            <p:cNvPr id="190" name="Rectangle 189"/>
            <p:cNvSpPr>
              <a:spLocks noChangeArrowheads="1"/>
            </p:cNvSpPr>
            <p:nvPr/>
          </p:nvSpPr>
          <p:spPr bwMode="auto">
            <a:xfrm>
              <a:off x="1721" y="3583"/>
              <a:ext cx="1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Nobles</a:t>
              </a:r>
              <a:endParaRPr lang="en-US"/>
            </a:p>
          </p:txBody>
        </p:sp>
        <p:sp>
          <p:nvSpPr>
            <p:cNvPr id="191" name="Rectangle 190"/>
            <p:cNvSpPr>
              <a:spLocks noChangeArrowheads="1"/>
            </p:cNvSpPr>
            <p:nvPr/>
          </p:nvSpPr>
          <p:spPr bwMode="auto">
            <a:xfrm>
              <a:off x="1522" y="3638"/>
              <a:ext cx="11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Rock</a:t>
              </a:r>
              <a:endParaRPr lang="en-US" dirty="0"/>
            </a:p>
          </p:txBody>
        </p:sp>
        <p:sp>
          <p:nvSpPr>
            <p:cNvPr id="192" name="Rectangle 191"/>
            <p:cNvSpPr>
              <a:spLocks noChangeArrowheads="1"/>
            </p:cNvSpPr>
            <p:nvPr/>
          </p:nvSpPr>
          <p:spPr bwMode="auto">
            <a:xfrm>
              <a:off x="2256" y="3459"/>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Watonwan</a:t>
              </a:r>
              <a:endParaRPr lang="en-US" dirty="0"/>
            </a:p>
          </p:txBody>
        </p:sp>
        <p:sp>
          <p:nvSpPr>
            <p:cNvPr id="193" name="Rectangle 192"/>
            <p:cNvSpPr>
              <a:spLocks noChangeArrowheads="1"/>
            </p:cNvSpPr>
            <p:nvPr/>
          </p:nvSpPr>
          <p:spPr bwMode="auto">
            <a:xfrm>
              <a:off x="3484" y="3446"/>
              <a:ext cx="1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Winona</a:t>
              </a:r>
              <a:endParaRPr lang="en-US" dirty="0"/>
            </a:p>
          </p:txBody>
        </p:sp>
        <p:sp>
          <p:nvSpPr>
            <p:cNvPr id="194" name="Rectangle 193"/>
            <p:cNvSpPr>
              <a:spLocks noChangeArrowheads="1"/>
            </p:cNvSpPr>
            <p:nvPr/>
          </p:nvSpPr>
          <p:spPr bwMode="auto">
            <a:xfrm>
              <a:off x="1950" y="3456"/>
              <a:ext cx="2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Cottonwood</a:t>
              </a:r>
              <a:endParaRPr lang="en-US" dirty="0"/>
            </a:p>
          </p:txBody>
        </p:sp>
        <p:sp>
          <p:nvSpPr>
            <p:cNvPr id="195" name="Rectangle 194"/>
            <p:cNvSpPr>
              <a:spLocks noChangeArrowheads="1"/>
            </p:cNvSpPr>
            <p:nvPr/>
          </p:nvSpPr>
          <p:spPr bwMode="auto">
            <a:xfrm>
              <a:off x="3229" y="3443"/>
              <a:ext cx="17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Olmsted</a:t>
              </a:r>
              <a:endParaRPr lang="en-US" dirty="0"/>
            </a:p>
          </p:txBody>
        </p:sp>
        <p:sp>
          <p:nvSpPr>
            <p:cNvPr id="196" name="Rectangle 195"/>
            <p:cNvSpPr>
              <a:spLocks noChangeArrowheads="1"/>
            </p:cNvSpPr>
            <p:nvPr/>
          </p:nvSpPr>
          <p:spPr bwMode="auto">
            <a:xfrm>
              <a:off x="2736" y="3398"/>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Waseca</a:t>
              </a:r>
              <a:endParaRPr lang="en-US"/>
            </a:p>
          </p:txBody>
        </p:sp>
        <p:sp>
          <p:nvSpPr>
            <p:cNvPr id="197" name="Rectangle 196"/>
            <p:cNvSpPr>
              <a:spLocks noChangeArrowheads="1"/>
            </p:cNvSpPr>
            <p:nvPr/>
          </p:nvSpPr>
          <p:spPr bwMode="auto">
            <a:xfrm>
              <a:off x="3073" y="3398"/>
              <a:ext cx="14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Dodge</a:t>
              </a:r>
              <a:endParaRPr lang="en-US"/>
            </a:p>
          </p:txBody>
        </p:sp>
        <p:sp>
          <p:nvSpPr>
            <p:cNvPr id="198" name="Rectangle 197"/>
            <p:cNvSpPr>
              <a:spLocks noChangeArrowheads="1"/>
            </p:cNvSpPr>
            <p:nvPr/>
          </p:nvSpPr>
          <p:spPr bwMode="auto">
            <a:xfrm>
              <a:off x="2887" y="3456"/>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Steele</a:t>
              </a:r>
              <a:endParaRPr lang="en-US"/>
            </a:p>
          </p:txBody>
        </p:sp>
        <p:sp>
          <p:nvSpPr>
            <p:cNvPr id="199" name="Rectangle 198"/>
            <p:cNvSpPr>
              <a:spLocks noChangeArrowheads="1"/>
            </p:cNvSpPr>
            <p:nvPr/>
          </p:nvSpPr>
          <p:spPr bwMode="auto">
            <a:xfrm>
              <a:off x="1722" y="3360"/>
              <a:ext cx="1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Murray</a:t>
              </a:r>
              <a:endParaRPr lang="en-US"/>
            </a:p>
          </p:txBody>
        </p:sp>
        <p:sp>
          <p:nvSpPr>
            <p:cNvPr id="200" name="Rectangle 199"/>
            <p:cNvSpPr>
              <a:spLocks noChangeArrowheads="1"/>
            </p:cNvSpPr>
            <p:nvPr/>
          </p:nvSpPr>
          <p:spPr bwMode="auto">
            <a:xfrm>
              <a:off x="1394" y="3446"/>
              <a:ext cx="2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Pipestone</a:t>
              </a:r>
              <a:endParaRPr lang="en-US"/>
            </a:p>
          </p:txBody>
        </p:sp>
        <p:sp>
          <p:nvSpPr>
            <p:cNvPr id="201" name="Rectangle 200"/>
            <p:cNvSpPr>
              <a:spLocks noChangeArrowheads="1"/>
            </p:cNvSpPr>
            <p:nvPr/>
          </p:nvSpPr>
          <p:spPr bwMode="auto">
            <a:xfrm>
              <a:off x="2544" y="3413"/>
              <a:ext cx="1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Blue</a:t>
              </a:r>
            </a:p>
            <a:p>
              <a:r>
                <a:rPr lang="en-US" sz="600" dirty="0">
                  <a:solidFill>
                    <a:srgbClr val="000000"/>
                  </a:solidFill>
                  <a:latin typeface="Arial" panose="020B0604020202020204" pitchFamily="34" charset="0"/>
                </a:rPr>
                <a:t>Earth</a:t>
              </a:r>
              <a:endParaRPr lang="en-US" dirty="0"/>
            </a:p>
          </p:txBody>
        </p:sp>
        <p:sp>
          <p:nvSpPr>
            <p:cNvPr id="202" name="Rectangle 201"/>
            <p:cNvSpPr>
              <a:spLocks noChangeArrowheads="1"/>
            </p:cNvSpPr>
            <p:nvPr/>
          </p:nvSpPr>
          <p:spPr bwMode="auto">
            <a:xfrm>
              <a:off x="3252" y="3302"/>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Wabasha</a:t>
              </a:r>
              <a:endParaRPr lang="en-US"/>
            </a:p>
          </p:txBody>
        </p:sp>
        <p:sp>
          <p:nvSpPr>
            <p:cNvPr id="203" name="Rectangle 202"/>
            <p:cNvSpPr>
              <a:spLocks noChangeArrowheads="1"/>
            </p:cNvSpPr>
            <p:nvPr/>
          </p:nvSpPr>
          <p:spPr bwMode="auto">
            <a:xfrm>
              <a:off x="2384" y="3240"/>
              <a:ext cx="15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Nicollet</a:t>
              </a:r>
              <a:endParaRPr lang="en-US" dirty="0"/>
            </a:p>
          </p:txBody>
        </p:sp>
        <p:sp>
          <p:nvSpPr>
            <p:cNvPr id="204" name="Rectangle 203"/>
            <p:cNvSpPr>
              <a:spLocks noChangeArrowheads="1"/>
            </p:cNvSpPr>
            <p:nvPr/>
          </p:nvSpPr>
          <p:spPr bwMode="auto">
            <a:xfrm>
              <a:off x="2188" y="3350"/>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Brown</a:t>
              </a:r>
              <a:endParaRPr lang="en-US"/>
            </a:p>
          </p:txBody>
        </p:sp>
        <p:sp>
          <p:nvSpPr>
            <p:cNvPr id="205" name="Rectangle 204"/>
            <p:cNvSpPr>
              <a:spLocks noChangeArrowheads="1"/>
            </p:cNvSpPr>
            <p:nvPr/>
          </p:nvSpPr>
          <p:spPr bwMode="auto">
            <a:xfrm>
              <a:off x="2864" y="3240"/>
              <a:ext cx="9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Rice</a:t>
              </a:r>
              <a:endParaRPr lang="en-US" dirty="0"/>
            </a:p>
          </p:txBody>
        </p:sp>
        <p:sp>
          <p:nvSpPr>
            <p:cNvPr id="206" name="Rectangle 205"/>
            <p:cNvSpPr>
              <a:spLocks noChangeArrowheads="1"/>
            </p:cNvSpPr>
            <p:nvPr/>
          </p:nvSpPr>
          <p:spPr bwMode="auto">
            <a:xfrm>
              <a:off x="2624" y="3240"/>
              <a:ext cx="19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Le Sueur</a:t>
              </a:r>
              <a:endParaRPr lang="en-US" dirty="0"/>
            </a:p>
          </p:txBody>
        </p:sp>
        <p:sp>
          <p:nvSpPr>
            <p:cNvPr id="207" name="Rectangle 206"/>
            <p:cNvSpPr>
              <a:spLocks noChangeArrowheads="1"/>
            </p:cNvSpPr>
            <p:nvPr/>
          </p:nvSpPr>
          <p:spPr bwMode="auto">
            <a:xfrm>
              <a:off x="1719" y="3206"/>
              <a:ext cx="10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Lyon</a:t>
              </a:r>
              <a:endParaRPr lang="en-US" dirty="0"/>
            </a:p>
          </p:txBody>
        </p:sp>
        <p:sp>
          <p:nvSpPr>
            <p:cNvPr id="208" name="Rectangle 207"/>
            <p:cNvSpPr>
              <a:spLocks noChangeArrowheads="1"/>
            </p:cNvSpPr>
            <p:nvPr/>
          </p:nvSpPr>
          <p:spPr bwMode="auto">
            <a:xfrm>
              <a:off x="1488" y="3206"/>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Lincoln</a:t>
              </a:r>
              <a:endParaRPr lang="en-US"/>
            </a:p>
          </p:txBody>
        </p:sp>
        <p:sp>
          <p:nvSpPr>
            <p:cNvPr id="209" name="Rectangle 208"/>
            <p:cNvSpPr>
              <a:spLocks noChangeArrowheads="1"/>
            </p:cNvSpPr>
            <p:nvPr/>
          </p:nvSpPr>
          <p:spPr bwMode="auto">
            <a:xfrm>
              <a:off x="1955" y="3225"/>
              <a:ext cx="20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Redwood</a:t>
              </a:r>
              <a:endParaRPr lang="en-US"/>
            </a:p>
          </p:txBody>
        </p:sp>
        <p:sp>
          <p:nvSpPr>
            <p:cNvPr id="210" name="Rectangle 209"/>
            <p:cNvSpPr>
              <a:spLocks noChangeArrowheads="1"/>
            </p:cNvSpPr>
            <p:nvPr/>
          </p:nvSpPr>
          <p:spPr bwMode="auto">
            <a:xfrm>
              <a:off x="3043" y="3206"/>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Goodhue</a:t>
              </a:r>
              <a:endParaRPr lang="en-US"/>
            </a:p>
          </p:txBody>
        </p:sp>
        <p:sp>
          <p:nvSpPr>
            <p:cNvPr id="211" name="Rectangle 210"/>
            <p:cNvSpPr>
              <a:spLocks noChangeArrowheads="1"/>
            </p:cNvSpPr>
            <p:nvPr/>
          </p:nvSpPr>
          <p:spPr bwMode="auto">
            <a:xfrm>
              <a:off x="2480" y="3144"/>
              <a:ext cx="1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Sibley</a:t>
              </a:r>
              <a:endParaRPr lang="en-US" dirty="0"/>
            </a:p>
          </p:txBody>
        </p:sp>
        <p:sp>
          <p:nvSpPr>
            <p:cNvPr id="212" name="Rectangle 211"/>
            <p:cNvSpPr>
              <a:spLocks noChangeArrowheads="1"/>
            </p:cNvSpPr>
            <p:nvPr/>
          </p:nvSpPr>
          <p:spPr bwMode="auto">
            <a:xfrm>
              <a:off x="2768" y="3096"/>
              <a:ext cx="10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Scott</a:t>
              </a:r>
              <a:endParaRPr lang="en-US" dirty="0"/>
            </a:p>
          </p:txBody>
        </p:sp>
        <p:sp>
          <p:nvSpPr>
            <p:cNvPr id="213" name="Rectangle 212"/>
            <p:cNvSpPr>
              <a:spLocks noChangeArrowheads="1"/>
            </p:cNvSpPr>
            <p:nvPr/>
          </p:nvSpPr>
          <p:spPr bwMode="auto">
            <a:xfrm>
              <a:off x="2048" y="3048"/>
              <a:ext cx="17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Renville</a:t>
              </a:r>
              <a:endParaRPr lang="en-US" dirty="0"/>
            </a:p>
          </p:txBody>
        </p:sp>
        <p:sp>
          <p:nvSpPr>
            <p:cNvPr id="214" name="Rectangle 213"/>
            <p:cNvSpPr>
              <a:spLocks noChangeArrowheads="1"/>
            </p:cNvSpPr>
            <p:nvPr/>
          </p:nvSpPr>
          <p:spPr bwMode="auto">
            <a:xfrm>
              <a:off x="2967" y="3072"/>
              <a:ext cx="1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Dakota</a:t>
              </a:r>
              <a:endParaRPr lang="en-US"/>
            </a:p>
          </p:txBody>
        </p:sp>
        <p:sp>
          <p:nvSpPr>
            <p:cNvPr id="215" name="Rectangle 214"/>
            <p:cNvSpPr>
              <a:spLocks noChangeArrowheads="1"/>
            </p:cNvSpPr>
            <p:nvPr/>
          </p:nvSpPr>
          <p:spPr bwMode="auto">
            <a:xfrm>
              <a:off x="1522" y="3051"/>
              <a:ext cx="3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Yellow Medicine</a:t>
              </a:r>
              <a:endParaRPr lang="en-US"/>
            </a:p>
          </p:txBody>
        </p:sp>
        <p:sp>
          <p:nvSpPr>
            <p:cNvPr id="216" name="Rectangle 215"/>
            <p:cNvSpPr>
              <a:spLocks noChangeArrowheads="1"/>
            </p:cNvSpPr>
            <p:nvPr/>
          </p:nvSpPr>
          <p:spPr bwMode="auto">
            <a:xfrm>
              <a:off x="2624" y="3000"/>
              <a:ext cx="1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Carver</a:t>
              </a:r>
              <a:endParaRPr lang="en-US" dirty="0"/>
            </a:p>
          </p:txBody>
        </p:sp>
        <p:sp>
          <p:nvSpPr>
            <p:cNvPr id="217" name="Rectangle 216"/>
            <p:cNvSpPr>
              <a:spLocks noChangeArrowheads="1"/>
            </p:cNvSpPr>
            <p:nvPr/>
          </p:nvSpPr>
          <p:spPr bwMode="auto">
            <a:xfrm>
              <a:off x="2420" y="2966"/>
              <a:ext cx="17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McLeod</a:t>
              </a:r>
              <a:endParaRPr lang="en-US" dirty="0"/>
            </a:p>
          </p:txBody>
        </p:sp>
        <p:sp>
          <p:nvSpPr>
            <p:cNvPr id="218" name="Rectangle 217"/>
            <p:cNvSpPr>
              <a:spLocks noChangeArrowheads="1"/>
            </p:cNvSpPr>
            <p:nvPr/>
          </p:nvSpPr>
          <p:spPr bwMode="auto">
            <a:xfrm>
              <a:off x="2991" y="2918"/>
              <a:ext cx="1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Ramsey</a:t>
              </a:r>
              <a:endParaRPr lang="en-US" dirty="0"/>
            </a:p>
          </p:txBody>
        </p:sp>
        <p:sp>
          <p:nvSpPr>
            <p:cNvPr id="219" name="Rectangle 218"/>
            <p:cNvSpPr>
              <a:spLocks noChangeArrowheads="1"/>
            </p:cNvSpPr>
            <p:nvPr/>
          </p:nvSpPr>
          <p:spPr bwMode="auto">
            <a:xfrm>
              <a:off x="1800" y="2870"/>
              <a:ext cx="2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Chippewa</a:t>
              </a:r>
              <a:endParaRPr lang="en-US"/>
            </a:p>
          </p:txBody>
        </p:sp>
        <p:sp>
          <p:nvSpPr>
            <p:cNvPr id="220" name="Rectangle 219"/>
            <p:cNvSpPr>
              <a:spLocks noChangeArrowheads="1"/>
            </p:cNvSpPr>
            <p:nvPr/>
          </p:nvSpPr>
          <p:spPr bwMode="auto">
            <a:xfrm>
              <a:off x="2705" y="2880"/>
              <a:ext cx="20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Hennepin</a:t>
              </a:r>
              <a:endParaRPr lang="en-US"/>
            </a:p>
          </p:txBody>
        </p:sp>
        <p:sp>
          <p:nvSpPr>
            <p:cNvPr id="221" name="Rectangle 220"/>
            <p:cNvSpPr>
              <a:spLocks noChangeArrowheads="1"/>
            </p:cNvSpPr>
            <p:nvPr/>
          </p:nvSpPr>
          <p:spPr bwMode="auto">
            <a:xfrm>
              <a:off x="1524" y="2860"/>
              <a:ext cx="1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Lac qui</a:t>
              </a:r>
            </a:p>
            <a:p>
              <a:r>
                <a:rPr lang="en-US" sz="600" dirty="0">
                  <a:solidFill>
                    <a:srgbClr val="000000"/>
                  </a:solidFill>
                  <a:latin typeface="Arial" panose="020B0604020202020204" pitchFamily="34" charset="0"/>
                </a:rPr>
                <a:t>Parle</a:t>
              </a:r>
              <a:endParaRPr lang="en-US" dirty="0"/>
            </a:p>
          </p:txBody>
        </p:sp>
        <p:sp>
          <p:nvSpPr>
            <p:cNvPr id="222" name="Rectangle 221"/>
            <p:cNvSpPr>
              <a:spLocks noChangeArrowheads="1"/>
            </p:cNvSpPr>
            <p:nvPr/>
          </p:nvSpPr>
          <p:spPr bwMode="auto">
            <a:xfrm>
              <a:off x="3057" y="2822"/>
              <a:ext cx="25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Washington</a:t>
              </a:r>
              <a:endParaRPr lang="en-US"/>
            </a:p>
          </p:txBody>
        </p:sp>
        <p:sp>
          <p:nvSpPr>
            <p:cNvPr id="223" name="Rectangle 222"/>
            <p:cNvSpPr>
              <a:spLocks noChangeArrowheads="1"/>
            </p:cNvSpPr>
            <p:nvPr/>
          </p:nvSpPr>
          <p:spPr bwMode="auto">
            <a:xfrm>
              <a:off x="2287" y="2822"/>
              <a:ext cx="16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Meeker</a:t>
              </a:r>
              <a:endParaRPr lang="en-US"/>
            </a:p>
          </p:txBody>
        </p:sp>
        <p:sp>
          <p:nvSpPr>
            <p:cNvPr id="224" name="Rectangle 223"/>
            <p:cNvSpPr>
              <a:spLocks noChangeArrowheads="1"/>
            </p:cNvSpPr>
            <p:nvPr/>
          </p:nvSpPr>
          <p:spPr bwMode="auto">
            <a:xfrm>
              <a:off x="1708" y="2765"/>
              <a:ext cx="1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Swift</a:t>
              </a:r>
              <a:endParaRPr lang="en-US"/>
            </a:p>
          </p:txBody>
        </p:sp>
        <p:sp>
          <p:nvSpPr>
            <p:cNvPr id="225" name="Rectangle 224"/>
            <p:cNvSpPr>
              <a:spLocks noChangeArrowheads="1"/>
            </p:cNvSpPr>
            <p:nvPr/>
          </p:nvSpPr>
          <p:spPr bwMode="auto">
            <a:xfrm>
              <a:off x="2016" y="2784"/>
              <a:ext cx="2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Kandiyohi</a:t>
              </a:r>
              <a:endParaRPr lang="en-US"/>
            </a:p>
          </p:txBody>
        </p:sp>
        <p:sp>
          <p:nvSpPr>
            <p:cNvPr id="226" name="Rectangle 225"/>
            <p:cNvSpPr>
              <a:spLocks noChangeArrowheads="1"/>
            </p:cNvSpPr>
            <p:nvPr/>
          </p:nvSpPr>
          <p:spPr bwMode="auto">
            <a:xfrm>
              <a:off x="2827" y="2729"/>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Anoka</a:t>
              </a:r>
              <a:endParaRPr lang="en-US"/>
            </a:p>
          </p:txBody>
        </p:sp>
        <p:sp>
          <p:nvSpPr>
            <p:cNvPr id="227" name="Rectangle 226"/>
            <p:cNvSpPr>
              <a:spLocks noChangeArrowheads="1"/>
            </p:cNvSpPr>
            <p:nvPr/>
          </p:nvSpPr>
          <p:spPr bwMode="auto">
            <a:xfrm>
              <a:off x="2501" y="2822"/>
              <a:ext cx="1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Wright</a:t>
              </a:r>
              <a:endParaRPr lang="en-US"/>
            </a:p>
          </p:txBody>
        </p:sp>
        <p:sp>
          <p:nvSpPr>
            <p:cNvPr id="228" name="Rectangle 227"/>
            <p:cNvSpPr>
              <a:spLocks noChangeArrowheads="1"/>
            </p:cNvSpPr>
            <p:nvPr/>
          </p:nvSpPr>
          <p:spPr bwMode="auto">
            <a:xfrm>
              <a:off x="2558" y="2639"/>
              <a:ext cx="2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Sherburne</a:t>
              </a:r>
              <a:endParaRPr lang="en-US"/>
            </a:p>
          </p:txBody>
        </p:sp>
        <p:sp>
          <p:nvSpPr>
            <p:cNvPr id="229" name="Rectangle 228"/>
            <p:cNvSpPr>
              <a:spLocks noChangeArrowheads="1"/>
            </p:cNvSpPr>
            <p:nvPr/>
          </p:nvSpPr>
          <p:spPr bwMode="auto">
            <a:xfrm>
              <a:off x="1288" y="2678"/>
              <a:ext cx="20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Big Stone</a:t>
              </a:r>
              <a:endParaRPr lang="en-US"/>
            </a:p>
          </p:txBody>
        </p:sp>
        <p:sp>
          <p:nvSpPr>
            <p:cNvPr id="230" name="Rectangle 229"/>
            <p:cNvSpPr>
              <a:spLocks noChangeArrowheads="1"/>
            </p:cNvSpPr>
            <p:nvPr/>
          </p:nvSpPr>
          <p:spPr bwMode="auto">
            <a:xfrm>
              <a:off x="3086" y="2625"/>
              <a:ext cx="1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Chisago</a:t>
              </a:r>
              <a:endParaRPr lang="en-US"/>
            </a:p>
          </p:txBody>
        </p:sp>
        <p:sp>
          <p:nvSpPr>
            <p:cNvPr id="231" name="Rectangle 230"/>
            <p:cNvSpPr>
              <a:spLocks noChangeArrowheads="1"/>
            </p:cNvSpPr>
            <p:nvPr/>
          </p:nvSpPr>
          <p:spPr bwMode="auto">
            <a:xfrm>
              <a:off x="2861" y="2582"/>
              <a:ext cx="1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a:solidFill>
                    <a:srgbClr val="000000"/>
                  </a:solidFill>
                  <a:latin typeface="Arial" panose="020B0604020202020204" pitchFamily="34" charset="0"/>
                </a:rPr>
                <a:t>Isanti</a:t>
              </a:r>
              <a:endParaRPr lang="en-US"/>
            </a:p>
          </p:txBody>
        </p:sp>
        <p:sp>
          <p:nvSpPr>
            <p:cNvPr id="232" name="Rectangle 231"/>
            <p:cNvSpPr>
              <a:spLocks noChangeArrowheads="1"/>
            </p:cNvSpPr>
            <p:nvPr/>
          </p:nvSpPr>
          <p:spPr bwMode="auto">
            <a:xfrm>
              <a:off x="1903" y="2611"/>
              <a:ext cx="1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Pope</a:t>
              </a:r>
              <a:endParaRPr lang="en-US"/>
            </a:p>
          </p:txBody>
        </p:sp>
        <p:sp>
          <p:nvSpPr>
            <p:cNvPr id="233" name="Rectangle 232"/>
            <p:cNvSpPr>
              <a:spLocks noChangeArrowheads="1"/>
            </p:cNvSpPr>
            <p:nvPr/>
          </p:nvSpPr>
          <p:spPr bwMode="auto">
            <a:xfrm>
              <a:off x="1602" y="2592"/>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Stevens</a:t>
              </a:r>
              <a:endParaRPr lang="en-US" dirty="0"/>
            </a:p>
          </p:txBody>
        </p:sp>
        <p:sp>
          <p:nvSpPr>
            <p:cNvPr id="234" name="Rectangle 233"/>
            <p:cNvSpPr>
              <a:spLocks noChangeArrowheads="1"/>
            </p:cNvSpPr>
            <p:nvPr/>
          </p:nvSpPr>
          <p:spPr bwMode="auto">
            <a:xfrm>
              <a:off x="2216" y="2599"/>
              <a:ext cx="16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Stearns</a:t>
              </a:r>
              <a:endParaRPr lang="en-US"/>
            </a:p>
          </p:txBody>
        </p:sp>
        <p:sp>
          <p:nvSpPr>
            <p:cNvPr id="235" name="Rectangle 234"/>
            <p:cNvSpPr>
              <a:spLocks noChangeArrowheads="1"/>
            </p:cNvSpPr>
            <p:nvPr/>
          </p:nvSpPr>
          <p:spPr bwMode="auto">
            <a:xfrm>
              <a:off x="2535" y="2509"/>
              <a:ext cx="1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Benton</a:t>
              </a:r>
              <a:endParaRPr lang="en-US"/>
            </a:p>
          </p:txBody>
        </p:sp>
        <p:sp>
          <p:nvSpPr>
            <p:cNvPr id="236" name="Rectangle 235"/>
            <p:cNvSpPr>
              <a:spLocks noChangeArrowheads="1"/>
            </p:cNvSpPr>
            <p:nvPr/>
          </p:nvSpPr>
          <p:spPr bwMode="auto">
            <a:xfrm>
              <a:off x="1392" y="2513"/>
              <a:ext cx="19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Traverse</a:t>
              </a:r>
              <a:endParaRPr lang="en-US"/>
            </a:p>
          </p:txBody>
        </p:sp>
        <p:sp>
          <p:nvSpPr>
            <p:cNvPr id="237" name="Rectangle 236"/>
            <p:cNvSpPr>
              <a:spLocks noChangeArrowheads="1"/>
            </p:cNvSpPr>
            <p:nvPr/>
          </p:nvSpPr>
          <p:spPr bwMode="auto">
            <a:xfrm>
              <a:off x="1886" y="2391"/>
              <a:ext cx="1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Douglas</a:t>
              </a:r>
              <a:endParaRPr lang="en-US"/>
            </a:p>
          </p:txBody>
        </p:sp>
        <p:sp>
          <p:nvSpPr>
            <p:cNvPr id="238" name="Rectangle 237"/>
            <p:cNvSpPr>
              <a:spLocks noChangeArrowheads="1"/>
            </p:cNvSpPr>
            <p:nvPr/>
          </p:nvSpPr>
          <p:spPr bwMode="auto">
            <a:xfrm>
              <a:off x="1608" y="2438"/>
              <a:ext cx="1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Grant</a:t>
              </a:r>
              <a:endParaRPr lang="en-US"/>
            </a:p>
          </p:txBody>
        </p:sp>
        <p:sp>
          <p:nvSpPr>
            <p:cNvPr id="239" name="Rectangle 238"/>
            <p:cNvSpPr>
              <a:spLocks noChangeArrowheads="1"/>
            </p:cNvSpPr>
            <p:nvPr/>
          </p:nvSpPr>
          <p:spPr bwMode="auto">
            <a:xfrm>
              <a:off x="2823" y="2438"/>
              <a:ext cx="19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Kanabec</a:t>
              </a:r>
              <a:endParaRPr lang="en-US"/>
            </a:p>
          </p:txBody>
        </p:sp>
        <p:sp>
          <p:nvSpPr>
            <p:cNvPr id="240" name="Rectangle 239"/>
            <p:cNvSpPr>
              <a:spLocks noChangeArrowheads="1"/>
            </p:cNvSpPr>
            <p:nvPr/>
          </p:nvSpPr>
          <p:spPr bwMode="auto">
            <a:xfrm>
              <a:off x="2730" y="2304"/>
              <a:ext cx="1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Mille</a:t>
              </a:r>
            </a:p>
            <a:p>
              <a:r>
                <a:rPr lang="en-US" sz="600">
                  <a:solidFill>
                    <a:srgbClr val="000000"/>
                  </a:solidFill>
                  <a:latin typeface="Arial" panose="020B0604020202020204" pitchFamily="34" charset="0"/>
                </a:rPr>
                <a:t>Lacs</a:t>
              </a:r>
              <a:endParaRPr lang="en-US"/>
            </a:p>
          </p:txBody>
        </p:sp>
        <p:sp>
          <p:nvSpPr>
            <p:cNvPr id="241" name="Rectangle 240"/>
            <p:cNvSpPr>
              <a:spLocks noChangeArrowheads="1"/>
            </p:cNvSpPr>
            <p:nvPr/>
          </p:nvSpPr>
          <p:spPr bwMode="auto">
            <a:xfrm>
              <a:off x="2356" y="2390"/>
              <a:ext cx="18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Morrison</a:t>
              </a:r>
              <a:endParaRPr lang="en-US"/>
            </a:p>
          </p:txBody>
        </p:sp>
        <p:sp>
          <p:nvSpPr>
            <p:cNvPr id="242" name="Rectangle 241"/>
            <p:cNvSpPr>
              <a:spLocks noChangeArrowheads="1"/>
            </p:cNvSpPr>
            <p:nvPr/>
          </p:nvSpPr>
          <p:spPr bwMode="auto">
            <a:xfrm>
              <a:off x="2146" y="2309"/>
              <a:ext cx="11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Todd</a:t>
              </a:r>
              <a:endParaRPr lang="en-US"/>
            </a:p>
          </p:txBody>
        </p:sp>
        <p:sp>
          <p:nvSpPr>
            <p:cNvPr id="243" name="Rectangle 242"/>
            <p:cNvSpPr>
              <a:spLocks noChangeArrowheads="1"/>
            </p:cNvSpPr>
            <p:nvPr/>
          </p:nvSpPr>
          <p:spPr bwMode="auto">
            <a:xfrm>
              <a:off x="3105" y="2239"/>
              <a:ext cx="9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Pine</a:t>
              </a:r>
              <a:endParaRPr lang="en-US"/>
            </a:p>
          </p:txBody>
        </p:sp>
        <p:sp>
          <p:nvSpPr>
            <p:cNvPr id="244" name="Rectangle 243"/>
            <p:cNvSpPr>
              <a:spLocks noChangeArrowheads="1"/>
            </p:cNvSpPr>
            <p:nvPr/>
          </p:nvSpPr>
          <p:spPr bwMode="auto">
            <a:xfrm>
              <a:off x="1407" y="2112"/>
              <a:ext cx="1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Wilkin</a:t>
              </a:r>
              <a:endParaRPr lang="en-US"/>
            </a:p>
          </p:txBody>
        </p:sp>
        <p:sp>
          <p:nvSpPr>
            <p:cNvPr id="245" name="Rectangle 244"/>
            <p:cNvSpPr>
              <a:spLocks noChangeArrowheads="1"/>
            </p:cNvSpPr>
            <p:nvPr/>
          </p:nvSpPr>
          <p:spPr bwMode="auto">
            <a:xfrm>
              <a:off x="1723" y="2150"/>
              <a:ext cx="19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Otter Tail</a:t>
              </a:r>
              <a:endParaRPr lang="en-US"/>
            </a:p>
          </p:txBody>
        </p:sp>
        <p:sp>
          <p:nvSpPr>
            <p:cNvPr id="246" name="Rectangle 245"/>
            <p:cNvSpPr>
              <a:spLocks noChangeArrowheads="1"/>
            </p:cNvSpPr>
            <p:nvPr/>
          </p:nvSpPr>
          <p:spPr bwMode="auto">
            <a:xfrm>
              <a:off x="3120" y="2054"/>
              <a:ext cx="1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Carlton</a:t>
              </a:r>
              <a:endParaRPr lang="en-US"/>
            </a:p>
          </p:txBody>
        </p:sp>
        <p:sp>
          <p:nvSpPr>
            <p:cNvPr id="247" name="Rectangle 246"/>
            <p:cNvSpPr>
              <a:spLocks noChangeArrowheads="1"/>
            </p:cNvSpPr>
            <p:nvPr/>
          </p:nvSpPr>
          <p:spPr bwMode="auto">
            <a:xfrm>
              <a:off x="2479" y="2112"/>
              <a:ext cx="11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Crow</a:t>
              </a:r>
            </a:p>
            <a:p>
              <a:r>
                <a:rPr lang="en-US" sz="600">
                  <a:solidFill>
                    <a:srgbClr val="000000"/>
                  </a:solidFill>
                  <a:latin typeface="Arial" panose="020B0604020202020204" pitchFamily="34" charset="0"/>
                </a:rPr>
                <a:t>Wing</a:t>
              </a:r>
              <a:endParaRPr lang="en-US"/>
            </a:p>
          </p:txBody>
        </p:sp>
        <p:sp>
          <p:nvSpPr>
            <p:cNvPr id="248" name="Rectangle 247"/>
            <p:cNvSpPr>
              <a:spLocks noChangeArrowheads="1"/>
            </p:cNvSpPr>
            <p:nvPr/>
          </p:nvSpPr>
          <p:spPr bwMode="auto">
            <a:xfrm>
              <a:off x="2024" y="2022"/>
              <a:ext cx="18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Wadena</a:t>
              </a:r>
              <a:endParaRPr lang="en-US"/>
            </a:p>
          </p:txBody>
        </p:sp>
        <p:sp>
          <p:nvSpPr>
            <p:cNvPr id="249" name="Rectangle 248"/>
            <p:cNvSpPr>
              <a:spLocks noChangeArrowheads="1"/>
            </p:cNvSpPr>
            <p:nvPr/>
          </p:nvSpPr>
          <p:spPr bwMode="auto">
            <a:xfrm>
              <a:off x="2810" y="2054"/>
              <a:ext cx="11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Aitkin</a:t>
              </a:r>
              <a:endParaRPr lang="en-US"/>
            </a:p>
          </p:txBody>
        </p:sp>
        <p:sp>
          <p:nvSpPr>
            <p:cNvPr id="250" name="Rectangle 249"/>
            <p:cNvSpPr>
              <a:spLocks noChangeArrowheads="1"/>
            </p:cNvSpPr>
            <p:nvPr/>
          </p:nvSpPr>
          <p:spPr bwMode="auto">
            <a:xfrm>
              <a:off x="1400" y="1862"/>
              <a:ext cx="9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Clay</a:t>
              </a:r>
              <a:endParaRPr lang="en-US"/>
            </a:p>
          </p:txBody>
        </p:sp>
        <p:sp>
          <p:nvSpPr>
            <p:cNvPr id="251" name="Rectangle 250"/>
            <p:cNvSpPr>
              <a:spLocks noChangeArrowheads="1"/>
            </p:cNvSpPr>
            <p:nvPr/>
          </p:nvSpPr>
          <p:spPr bwMode="auto">
            <a:xfrm>
              <a:off x="1712" y="1836"/>
              <a:ext cx="1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Becker</a:t>
              </a:r>
              <a:endParaRPr lang="en-US"/>
            </a:p>
          </p:txBody>
        </p:sp>
        <p:sp>
          <p:nvSpPr>
            <p:cNvPr id="252" name="Rectangle 251"/>
            <p:cNvSpPr>
              <a:spLocks noChangeArrowheads="1"/>
            </p:cNvSpPr>
            <p:nvPr/>
          </p:nvSpPr>
          <p:spPr bwMode="auto">
            <a:xfrm>
              <a:off x="2118" y="1744"/>
              <a:ext cx="1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Hubbard</a:t>
              </a:r>
              <a:endParaRPr lang="en-US"/>
            </a:p>
          </p:txBody>
        </p:sp>
        <p:sp>
          <p:nvSpPr>
            <p:cNvPr id="253" name="Rectangle 252"/>
            <p:cNvSpPr>
              <a:spLocks noChangeArrowheads="1"/>
            </p:cNvSpPr>
            <p:nvPr/>
          </p:nvSpPr>
          <p:spPr bwMode="auto">
            <a:xfrm>
              <a:off x="2406" y="1824"/>
              <a:ext cx="11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Cass</a:t>
              </a:r>
              <a:endParaRPr lang="en-US"/>
            </a:p>
          </p:txBody>
        </p:sp>
        <p:sp>
          <p:nvSpPr>
            <p:cNvPr id="254" name="Rectangle 253"/>
            <p:cNvSpPr>
              <a:spLocks noChangeArrowheads="1"/>
            </p:cNvSpPr>
            <p:nvPr/>
          </p:nvSpPr>
          <p:spPr bwMode="auto">
            <a:xfrm>
              <a:off x="1374" y="1622"/>
              <a:ext cx="17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Norman</a:t>
              </a:r>
              <a:endParaRPr lang="en-US"/>
            </a:p>
          </p:txBody>
        </p:sp>
        <p:sp>
          <p:nvSpPr>
            <p:cNvPr id="255" name="Rectangle 254"/>
            <p:cNvSpPr>
              <a:spLocks noChangeArrowheads="1"/>
            </p:cNvSpPr>
            <p:nvPr/>
          </p:nvSpPr>
          <p:spPr bwMode="auto">
            <a:xfrm>
              <a:off x="1614" y="1660"/>
              <a:ext cx="24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Mahnomen</a:t>
              </a:r>
              <a:endParaRPr lang="en-US"/>
            </a:p>
          </p:txBody>
        </p:sp>
        <p:sp>
          <p:nvSpPr>
            <p:cNvPr id="256" name="Rectangle 255"/>
            <p:cNvSpPr>
              <a:spLocks noChangeArrowheads="1"/>
            </p:cNvSpPr>
            <p:nvPr/>
          </p:nvSpPr>
          <p:spPr bwMode="auto">
            <a:xfrm>
              <a:off x="2704" y="1554"/>
              <a:ext cx="1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Itasca</a:t>
              </a:r>
              <a:endParaRPr lang="en-US"/>
            </a:p>
          </p:txBody>
        </p:sp>
        <p:sp>
          <p:nvSpPr>
            <p:cNvPr id="257" name="Rectangle 256"/>
            <p:cNvSpPr>
              <a:spLocks noChangeArrowheads="1"/>
            </p:cNvSpPr>
            <p:nvPr/>
          </p:nvSpPr>
          <p:spPr bwMode="auto">
            <a:xfrm>
              <a:off x="1569" y="1382"/>
              <a:ext cx="20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Red Lake</a:t>
              </a:r>
              <a:endParaRPr lang="en-US" dirty="0"/>
            </a:p>
          </p:txBody>
        </p:sp>
        <p:sp>
          <p:nvSpPr>
            <p:cNvPr id="258" name="Rectangle 257"/>
            <p:cNvSpPr>
              <a:spLocks noChangeArrowheads="1"/>
            </p:cNvSpPr>
            <p:nvPr/>
          </p:nvSpPr>
          <p:spPr bwMode="auto">
            <a:xfrm>
              <a:off x="1878" y="1488"/>
              <a:ext cx="2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Clearwater</a:t>
              </a:r>
              <a:endParaRPr lang="en-US"/>
            </a:p>
          </p:txBody>
        </p:sp>
        <p:sp>
          <p:nvSpPr>
            <p:cNvPr id="259" name="Rectangle 258"/>
            <p:cNvSpPr>
              <a:spLocks noChangeArrowheads="1"/>
            </p:cNvSpPr>
            <p:nvPr/>
          </p:nvSpPr>
          <p:spPr bwMode="auto">
            <a:xfrm>
              <a:off x="1562" y="1268"/>
              <a:ext cx="2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Pennington</a:t>
              </a:r>
              <a:endParaRPr lang="en-US" dirty="0"/>
            </a:p>
          </p:txBody>
        </p:sp>
        <p:sp>
          <p:nvSpPr>
            <p:cNvPr id="260" name="Rectangle 259"/>
            <p:cNvSpPr>
              <a:spLocks noChangeArrowheads="1"/>
            </p:cNvSpPr>
            <p:nvPr/>
          </p:nvSpPr>
          <p:spPr bwMode="auto">
            <a:xfrm>
              <a:off x="1394" y="1488"/>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Polk</a:t>
              </a:r>
              <a:endParaRPr lang="en-US"/>
            </a:p>
          </p:txBody>
        </p:sp>
        <p:sp>
          <p:nvSpPr>
            <p:cNvPr id="261" name="Rectangle 260"/>
            <p:cNvSpPr>
              <a:spLocks noChangeArrowheads="1"/>
            </p:cNvSpPr>
            <p:nvPr/>
          </p:nvSpPr>
          <p:spPr bwMode="auto">
            <a:xfrm>
              <a:off x="3639" y="1498"/>
              <a:ext cx="10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Lake</a:t>
              </a:r>
              <a:endParaRPr lang="en-US"/>
            </a:p>
          </p:txBody>
        </p:sp>
        <p:sp>
          <p:nvSpPr>
            <p:cNvPr id="262" name="Rectangle 261"/>
            <p:cNvSpPr>
              <a:spLocks noChangeArrowheads="1"/>
            </p:cNvSpPr>
            <p:nvPr/>
          </p:nvSpPr>
          <p:spPr bwMode="auto">
            <a:xfrm>
              <a:off x="4041" y="1322"/>
              <a:ext cx="1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Cook</a:t>
              </a:r>
              <a:endParaRPr lang="en-US"/>
            </a:p>
          </p:txBody>
        </p:sp>
        <p:sp>
          <p:nvSpPr>
            <p:cNvPr id="263" name="Rectangle 262"/>
            <p:cNvSpPr>
              <a:spLocks noChangeArrowheads="1"/>
            </p:cNvSpPr>
            <p:nvPr/>
          </p:nvSpPr>
          <p:spPr bwMode="auto">
            <a:xfrm>
              <a:off x="2127" y="1286"/>
              <a:ext cx="1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Beltrami</a:t>
              </a:r>
              <a:endParaRPr lang="en-US"/>
            </a:p>
          </p:txBody>
        </p:sp>
        <p:sp>
          <p:nvSpPr>
            <p:cNvPr id="264" name="Rectangle 263"/>
            <p:cNvSpPr>
              <a:spLocks noChangeArrowheads="1"/>
            </p:cNvSpPr>
            <p:nvPr/>
          </p:nvSpPr>
          <p:spPr bwMode="auto">
            <a:xfrm>
              <a:off x="1290" y="1110"/>
              <a:ext cx="18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Marshall</a:t>
              </a:r>
              <a:endParaRPr lang="en-US"/>
            </a:p>
          </p:txBody>
        </p:sp>
        <p:sp>
          <p:nvSpPr>
            <p:cNvPr id="265" name="Rectangle 264"/>
            <p:cNvSpPr>
              <a:spLocks noChangeArrowheads="1"/>
            </p:cNvSpPr>
            <p:nvPr/>
          </p:nvSpPr>
          <p:spPr bwMode="auto">
            <a:xfrm>
              <a:off x="3169" y="1430"/>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Saint Louis</a:t>
              </a:r>
              <a:endParaRPr lang="en-US"/>
            </a:p>
          </p:txBody>
        </p:sp>
        <p:sp>
          <p:nvSpPr>
            <p:cNvPr id="266" name="Rectangle 265"/>
            <p:cNvSpPr>
              <a:spLocks noChangeArrowheads="1"/>
            </p:cNvSpPr>
            <p:nvPr/>
          </p:nvSpPr>
          <p:spPr bwMode="auto">
            <a:xfrm>
              <a:off x="2514" y="1116"/>
              <a:ext cx="26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Koochiching</a:t>
              </a:r>
              <a:endParaRPr lang="en-US"/>
            </a:p>
          </p:txBody>
        </p:sp>
        <p:sp>
          <p:nvSpPr>
            <p:cNvPr id="267" name="Rectangle 266"/>
            <p:cNvSpPr>
              <a:spLocks noChangeArrowheads="1"/>
            </p:cNvSpPr>
            <p:nvPr/>
          </p:nvSpPr>
          <p:spPr bwMode="auto">
            <a:xfrm>
              <a:off x="1672" y="852"/>
              <a:ext cx="1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Roseau</a:t>
              </a:r>
              <a:endParaRPr lang="en-US"/>
            </a:p>
          </p:txBody>
        </p:sp>
        <p:sp>
          <p:nvSpPr>
            <p:cNvPr id="268" name="Rectangle 267"/>
            <p:cNvSpPr>
              <a:spLocks noChangeArrowheads="1"/>
            </p:cNvSpPr>
            <p:nvPr/>
          </p:nvSpPr>
          <p:spPr bwMode="auto">
            <a:xfrm>
              <a:off x="1248" y="854"/>
              <a:ext cx="1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panose="020B0604020202020204" pitchFamily="34" charset="0"/>
                </a:rPr>
                <a:t>Kittson</a:t>
              </a:r>
              <a:endParaRPr lang="en-US"/>
            </a:p>
          </p:txBody>
        </p:sp>
        <p:sp>
          <p:nvSpPr>
            <p:cNvPr id="269" name="Rectangle 268"/>
            <p:cNvSpPr>
              <a:spLocks noChangeArrowheads="1"/>
            </p:cNvSpPr>
            <p:nvPr/>
          </p:nvSpPr>
          <p:spPr bwMode="auto">
            <a:xfrm>
              <a:off x="2114" y="940"/>
              <a:ext cx="2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panose="020B0604020202020204" pitchFamily="34" charset="0"/>
                </a:rPr>
                <a:t>Lake of the</a:t>
              </a:r>
            </a:p>
            <a:p>
              <a:r>
                <a:rPr lang="en-US" sz="600" dirty="0">
                  <a:solidFill>
                    <a:srgbClr val="000000"/>
                  </a:solidFill>
                  <a:latin typeface="Arial" panose="020B0604020202020204" pitchFamily="34" charset="0"/>
                </a:rPr>
                <a:t>Woods</a:t>
              </a:r>
              <a:endParaRPr lang="en-US" dirty="0"/>
            </a:p>
          </p:txBody>
        </p:sp>
      </p:grpSp>
      <p:sp>
        <p:nvSpPr>
          <p:cNvPr id="270" name="TextBox 269"/>
          <p:cNvSpPr txBox="1"/>
          <p:nvPr/>
        </p:nvSpPr>
        <p:spPr>
          <a:xfrm>
            <a:off x="5638800" y="609600"/>
            <a:ext cx="3225800" cy="1077218"/>
          </a:xfrm>
          <a:prstGeom prst="rect">
            <a:avLst/>
          </a:prstGeom>
          <a:noFill/>
        </p:spPr>
        <p:txBody>
          <a:bodyPr wrap="square" rtlCol="0">
            <a:spAutoFit/>
          </a:bodyPr>
          <a:lstStyle/>
          <a:p>
            <a:r>
              <a:rPr lang="en-US" sz="2000" b="1" dirty="0" smtClean="0">
                <a:solidFill>
                  <a:schemeClr val="tx1">
                    <a:lumMod val="65000"/>
                    <a:lumOff val="35000"/>
                  </a:schemeClr>
                </a:solidFill>
              </a:rPr>
              <a:t>Percentage of Minnesota Students Reporting </a:t>
            </a:r>
          </a:p>
          <a:p>
            <a:r>
              <a:rPr lang="en-US" sz="2400" b="1" u="sng" dirty="0" smtClean="0">
                <a:solidFill>
                  <a:schemeClr val="tx1">
                    <a:lumMod val="65000"/>
                    <a:lumOff val="35000"/>
                  </a:schemeClr>
                </a:solidFill>
              </a:rPr>
              <a:t>Zero</a:t>
            </a:r>
            <a:r>
              <a:rPr lang="en-US" sz="2000" b="1" dirty="0" smtClean="0">
                <a:solidFill>
                  <a:schemeClr val="tx1">
                    <a:lumMod val="65000"/>
                    <a:lumOff val="35000"/>
                  </a:schemeClr>
                </a:solidFill>
              </a:rPr>
              <a:t> ACEs, 2013</a:t>
            </a:r>
            <a:endParaRPr lang="en-US" sz="2000" b="1" dirty="0">
              <a:solidFill>
                <a:schemeClr val="tx1">
                  <a:lumMod val="65000"/>
                  <a:lumOff val="35000"/>
                </a:schemeClr>
              </a:solidFill>
            </a:endParaRPr>
          </a:p>
        </p:txBody>
      </p:sp>
      <p:sp>
        <p:nvSpPr>
          <p:cNvPr id="271" name="Rectangle 270"/>
          <p:cNvSpPr/>
          <p:nvPr/>
        </p:nvSpPr>
        <p:spPr>
          <a:xfrm>
            <a:off x="6248400" y="2362200"/>
            <a:ext cx="428625" cy="3405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xtBox 271"/>
          <p:cNvSpPr txBox="1"/>
          <p:nvPr/>
        </p:nvSpPr>
        <p:spPr>
          <a:xfrm>
            <a:off x="6781800" y="2362200"/>
            <a:ext cx="1485900" cy="369332"/>
          </a:xfrm>
          <a:prstGeom prst="rect">
            <a:avLst/>
          </a:prstGeom>
          <a:noFill/>
          <a:ln>
            <a:noFill/>
          </a:ln>
        </p:spPr>
        <p:txBody>
          <a:bodyPr wrap="square" rtlCol="0">
            <a:spAutoFit/>
          </a:bodyPr>
          <a:lstStyle/>
          <a:p>
            <a:pPr algn="ctr"/>
            <a:r>
              <a:rPr lang="en-US" b="1" dirty="0" smtClean="0">
                <a:solidFill>
                  <a:schemeClr val="tx1">
                    <a:lumMod val="65000"/>
                    <a:lumOff val="35000"/>
                  </a:schemeClr>
                </a:solidFill>
              </a:rPr>
              <a:t>67% to 77%</a:t>
            </a:r>
            <a:endParaRPr lang="en-US" b="1" dirty="0">
              <a:solidFill>
                <a:schemeClr val="tx1">
                  <a:lumMod val="65000"/>
                  <a:lumOff val="35000"/>
                </a:schemeClr>
              </a:solidFill>
            </a:endParaRPr>
          </a:p>
        </p:txBody>
      </p:sp>
      <p:sp>
        <p:nvSpPr>
          <p:cNvPr id="273" name="Rectangle 272"/>
          <p:cNvSpPr/>
          <p:nvPr/>
        </p:nvSpPr>
        <p:spPr>
          <a:xfrm>
            <a:off x="6248400" y="3048000"/>
            <a:ext cx="428625" cy="34051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p:cNvSpPr txBox="1"/>
          <p:nvPr/>
        </p:nvSpPr>
        <p:spPr>
          <a:xfrm>
            <a:off x="6781800" y="3048000"/>
            <a:ext cx="1485900" cy="369332"/>
          </a:xfrm>
          <a:prstGeom prst="rect">
            <a:avLst/>
          </a:prstGeom>
          <a:noFill/>
          <a:ln>
            <a:noFill/>
          </a:ln>
        </p:spPr>
        <p:txBody>
          <a:bodyPr wrap="square" rtlCol="0">
            <a:spAutoFit/>
          </a:bodyPr>
          <a:lstStyle/>
          <a:p>
            <a:pPr algn="ctr"/>
            <a:r>
              <a:rPr lang="en-US" b="1" dirty="0" smtClean="0">
                <a:solidFill>
                  <a:schemeClr val="tx1">
                    <a:lumMod val="65000"/>
                    <a:lumOff val="35000"/>
                  </a:schemeClr>
                </a:solidFill>
              </a:rPr>
              <a:t>64% to 66%</a:t>
            </a:r>
            <a:endParaRPr lang="en-US" b="1" dirty="0">
              <a:solidFill>
                <a:schemeClr val="tx1">
                  <a:lumMod val="65000"/>
                  <a:lumOff val="35000"/>
                </a:schemeClr>
              </a:solidFill>
            </a:endParaRPr>
          </a:p>
        </p:txBody>
      </p:sp>
      <p:sp>
        <p:nvSpPr>
          <p:cNvPr id="275" name="Rectangle 274"/>
          <p:cNvSpPr/>
          <p:nvPr/>
        </p:nvSpPr>
        <p:spPr>
          <a:xfrm>
            <a:off x="6248400" y="3733800"/>
            <a:ext cx="428625" cy="3405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Box 275"/>
          <p:cNvSpPr txBox="1"/>
          <p:nvPr/>
        </p:nvSpPr>
        <p:spPr>
          <a:xfrm>
            <a:off x="6781800" y="3733800"/>
            <a:ext cx="1485900" cy="369332"/>
          </a:xfrm>
          <a:prstGeom prst="rect">
            <a:avLst/>
          </a:prstGeom>
          <a:noFill/>
          <a:ln>
            <a:noFill/>
          </a:ln>
        </p:spPr>
        <p:txBody>
          <a:bodyPr wrap="square" rtlCol="0">
            <a:spAutoFit/>
          </a:bodyPr>
          <a:lstStyle/>
          <a:p>
            <a:pPr algn="ctr"/>
            <a:r>
              <a:rPr lang="en-US" b="1" dirty="0" smtClean="0">
                <a:solidFill>
                  <a:schemeClr val="tx1">
                    <a:lumMod val="65000"/>
                    <a:lumOff val="35000"/>
                  </a:schemeClr>
                </a:solidFill>
              </a:rPr>
              <a:t>60% to 63%</a:t>
            </a:r>
            <a:endParaRPr lang="en-US" b="1" dirty="0">
              <a:solidFill>
                <a:schemeClr val="tx1">
                  <a:lumMod val="65000"/>
                  <a:lumOff val="35000"/>
                </a:schemeClr>
              </a:solidFill>
            </a:endParaRPr>
          </a:p>
        </p:txBody>
      </p:sp>
      <p:sp>
        <p:nvSpPr>
          <p:cNvPr id="277" name="Rectangle 276"/>
          <p:cNvSpPr/>
          <p:nvPr/>
        </p:nvSpPr>
        <p:spPr>
          <a:xfrm>
            <a:off x="6248400" y="4343400"/>
            <a:ext cx="428625" cy="3405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p:cNvSpPr txBox="1"/>
          <p:nvPr/>
        </p:nvSpPr>
        <p:spPr>
          <a:xfrm>
            <a:off x="6781800" y="4343400"/>
            <a:ext cx="1485900" cy="369332"/>
          </a:xfrm>
          <a:prstGeom prst="rect">
            <a:avLst/>
          </a:prstGeom>
          <a:noFill/>
          <a:ln>
            <a:noFill/>
          </a:ln>
        </p:spPr>
        <p:txBody>
          <a:bodyPr wrap="square" rtlCol="0">
            <a:spAutoFit/>
          </a:bodyPr>
          <a:lstStyle/>
          <a:p>
            <a:pPr algn="ctr"/>
            <a:r>
              <a:rPr lang="en-US" b="1" dirty="0" smtClean="0">
                <a:solidFill>
                  <a:schemeClr val="tx1">
                    <a:lumMod val="65000"/>
                    <a:lumOff val="35000"/>
                  </a:schemeClr>
                </a:solidFill>
              </a:rPr>
              <a:t>47% to 59%</a:t>
            </a:r>
            <a:endParaRPr lang="en-US" b="1" dirty="0">
              <a:solidFill>
                <a:schemeClr val="tx1">
                  <a:lumMod val="65000"/>
                  <a:lumOff val="35000"/>
                </a:schemeClr>
              </a:solidFill>
            </a:endParaRPr>
          </a:p>
        </p:txBody>
      </p:sp>
      <p:sp>
        <p:nvSpPr>
          <p:cNvPr id="279" name="TextBox 278"/>
          <p:cNvSpPr txBox="1"/>
          <p:nvPr/>
        </p:nvSpPr>
        <p:spPr>
          <a:xfrm>
            <a:off x="5791200" y="6019800"/>
            <a:ext cx="3136900" cy="307777"/>
          </a:xfrm>
          <a:prstGeom prst="rect">
            <a:avLst/>
          </a:prstGeom>
          <a:noFill/>
        </p:spPr>
        <p:txBody>
          <a:bodyPr wrap="square" rtlCol="0">
            <a:spAutoFit/>
          </a:bodyPr>
          <a:lstStyle/>
          <a:p>
            <a:r>
              <a:rPr lang="en-US" sz="1400" dirty="0" smtClean="0"/>
              <a:t>*No data for Chippewa County</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Students Reporting 1+ ACEs</a:t>
            </a:r>
            <a:endParaRPr lang="en-US" dirty="0"/>
          </a:p>
        </p:txBody>
      </p:sp>
      <p:sp>
        <p:nvSpPr>
          <p:cNvPr id="4" name="Text Placeholder 3"/>
          <p:cNvSpPr>
            <a:spLocks noGrp="1"/>
          </p:cNvSpPr>
          <p:nvPr>
            <p:ph type="body" idx="1"/>
          </p:nvPr>
        </p:nvSpPr>
        <p:spPr/>
        <p:txBody>
          <a:bodyPr/>
          <a:lstStyle/>
          <a:p>
            <a:r>
              <a:rPr lang="en-US" dirty="0" smtClean="0"/>
              <a:t>By gender</a:t>
            </a:r>
            <a:endParaRPr lang="en-US" dirty="0"/>
          </a:p>
        </p:txBody>
      </p:sp>
      <p:sp>
        <p:nvSpPr>
          <p:cNvPr id="5" name="Content Placeholder 4"/>
          <p:cNvSpPr>
            <a:spLocks noGrp="1"/>
          </p:cNvSpPr>
          <p:nvPr>
            <p:ph sz="half" idx="2"/>
          </p:nvPr>
        </p:nvSpPr>
        <p:spPr/>
        <p:txBody>
          <a:bodyPr/>
          <a:lstStyle/>
          <a:p>
            <a:r>
              <a:rPr lang="en-US" dirty="0" smtClean="0"/>
              <a:t>Females: 38%</a:t>
            </a:r>
          </a:p>
          <a:p>
            <a:r>
              <a:rPr lang="en-US" dirty="0" smtClean="0"/>
              <a:t>Males: 33%</a:t>
            </a:r>
            <a:endParaRPr lang="en-US" dirty="0"/>
          </a:p>
        </p:txBody>
      </p:sp>
      <p:sp>
        <p:nvSpPr>
          <p:cNvPr id="6" name="Text Placeholder 5"/>
          <p:cNvSpPr>
            <a:spLocks noGrp="1"/>
          </p:cNvSpPr>
          <p:nvPr>
            <p:ph type="body" sz="quarter" idx="3"/>
          </p:nvPr>
        </p:nvSpPr>
        <p:spPr/>
        <p:txBody>
          <a:bodyPr/>
          <a:lstStyle/>
          <a:p>
            <a:r>
              <a:rPr lang="en-US" dirty="0" smtClean="0"/>
              <a:t>By race/ethnicity</a:t>
            </a:r>
            <a:endParaRPr lang="en-US" dirty="0"/>
          </a:p>
        </p:txBody>
      </p:sp>
      <p:sp>
        <p:nvSpPr>
          <p:cNvPr id="7" name="Content Placeholder 6"/>
          <p:cNvSpPr>
            <a:spLocks noGrp="1"/>
          </p:cNvSpPr>
          <p:nvPr>
            <p:ph sz="quarter" idx="4"/>
          </p:nvPr>
        </p:nvSpPr>
        <p:spPr/>
        <p:txBody>
          <a:bodyPr/>
          <a:lstStyle/>
          <a:p>
            <a:r>
              <a:rPr lang="en-US" dirty="0" smtClean="0"/>
              <a:t>American Indian: 62%</a:t>
            </a:r>
          </a:p>
          <a:p>
            <a:r>
              <a:rPr lang="en-US" dirty="0" smtClean="0"/>
              <a:t>Bi-/Multi-racial: 54%</a:t>
            </a:r>
          </a:p>
          <a:p>
            <a:r>
              <a:rPr lang="en-US" dirty="0" smtClean="0"/>
              <a:t>Hispanic: 50%</a:t>
            </a:r>
          </a:p>
          <a:p>
            <a:r>
              <a:rPr lang="en-US" dirty="0" smtClean="0"/>
              <a:t>Pacific Islander: 49%</a:t>
            </a:r>
          </a:p>
          <a:p>
            <a:r>
              <a:rPr lang="en-US" dirty="0" smtClean="0"/>
              <a:t>Black and African-born: 48%</a:t>
            </a:r>
          </a:p>
          <a:p>
            <a:r>
              <a:rPr lang="en-US" dirty="0" smtClean="0"/>
              <a:t>Asian: 39%</a:t>
            </a:r>
          </a:p>
          <a:p>
            <a:r>
              <a:rPr lang="en-US" dirty="0" smtClean="0"/>
              <a:t>White: 31%</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ACEs + mental health</a:t>
            </a:r>
            <a:endParaRPr lang="en-US" dirty="0"/>
          </a:p>
        </p:txBody>
      </p:sp>
      <p:pic>
        <p:nvPicPr>
          <p:cNvPr id="19458" name="Picture 2" descr="http://i.cbc.ca/1.3253316.1443738009!/fileImage/httpImage/image.jpg_gen/derivatives/16x9_620/youth-anxiety.jpg"/>
          <p:cNvPicPr>
            <a:picLocks noChangeAspect="1" noChangeArrowheads="1"/>
          </p:cNvPicPr>
          <p:nvPr/>
        </p:nvPicPr>
        <p:blipFill>
          <a:blip r:embed="rId2"/>
          <a:srcRect/>
          <a:stretch>
            <a:fillRect/>
          </a:stretch>
        </p:blipFill>
        <p:spPr bwMode="auto">
          <a:xfrm>
            <a:off x="1752600" y="533400"/>
            <a:ext cx="5905500" cy="33242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Mental Health among Minnesota’s 8</a:t>
            </a:r>
            <a:r>
              <a:rPr lang="en-US" baseline="30000" dirty="0" smtClean="0"/>
              <a:t>th</a:t>
            </a:r>
            <a:r>
              <a:rPr lang="en-US" dirty="0" smtClean="0"/>
              <a:t>, 9</a:t>
            </a:r>
            <a:r>
              <a:rPr lang="en-US" baseline="30000" dirty="0" smtClean="0"/>
              <a:t>th</a:t>
            </a:r>
            <a:r>
              <a:rPr lang="en-US" dirty="0" smtClean="0"/>
              <a:t>, and 11</a:t>
            </a:r>
            <a:r>
              <a:rPr lang="en-US" baseline="30000" dirty="0" smtClean="0"/>
              <a:t>th</a:t>
            </a:r>
            <a:r>
              <a:rPr lang="en-US" dirty="0" smtClean="0"/>
              <a:t> Graders</a:t>
            </a:r>
            <a:endParaRPr lang="en-US" dirty="0"/>
          </a:p>
        </p:txBody>
      </p:sp>
      <p:pic>
        <p:nvPicPr>
          <p:cNvPr id="6" name="Picture 2" descr="C:\Users\Admin\Downloads\noun_12760.png"/>
          <p:cNvPicPr>
            <a:picLocks noChangeAspect="1" noChangeArrowheads="1"/>
          </p:cNvPicPr>
          <p:nvPr/>
        </p:nvPicPr>
        <p:blipFill>
          <a:blip r:embed="rId2" cstate="print"/>
          <a:srcRect/>
          <a:stretch>
            <a:fillRect/>
          </a:stretch>
        </p:blipFill>
        <p:spPr bwMode="auto">
          <a:xfrm>
            <a:off x="228600" y="2362200"/>
            <a:ext cx="2362200" cy="2362200"/>
          </a:xfrm>
          <a:prstGeom prst="rect">
            <a:avLst/>
          </a:prstGeom>
          <a:noFill/>
        </p:spPr>
      </p:pic>
      <p:pic>
        <p:nvPicPr>
          <p:cNvPr id="7" name="Picture 3" descr="C:\Users\Admin\Downloads\noun_2.png"/>
          <p:cNvPicPr>
            <a:picLocks noChangeAspect="1" noChangeArrowheads="1"/>
          </p:cNvPicPr>
          <p:nvPr/>
        </p:nvPicPr>
        <p:blipFill>
          <a:blip r:embed="rId3" cstate="print"/>
          <a:srcRect/>
          <a:stretch>
            <a:fillRect/>
          </a:stretch>
        </p:blipFill>
        <p:spPr bwMode="auto">
          <a:xfrm>
            <a:off x="4267200" y="2438400"/>
            <a:ext cx="2286000" cy="2286000"/>
          </a:xfrm>
          <a:prstGeom prst="rect">
            <a:avLst/>
          </a:prstGeom>
          <a:noFill/>
        </p:spPr>
      </p:pic>
      <p:sp>
        <p:nvSpPr>
          <p:cNvPr id="8" name="TextBox 7"/>
          <p:cNvSpPr txBox="1"/>
          <p:nvPr/>
        </p:nvSpPr>
        <p:spPr>
          <a:xfrm>
            <a:off x="1981200" y="2286000"/>
            <a:ext cx="2895600" cy="2677656"/>
          </a:xfrm>
          <a:prstGeom prst="rect">
            <a:avLst/>
          </a:prstGeom>
          <a:noFill/>
        </p:spPr>
        <p:txBody>
          <a:bodyPr wrap="square" rtlCol="0">
            <a:spAutoFit/>
          </a:bodyPr>
          <a:lstStyle/>
          <a:p>
            <a:r>
              <a:rPr lang="en-US" sz="2400" dirty="0" smtClean="0"/>
              <a:t>Depression: </a:t>
            </a:r>
            <a:r>
              <a:rPr lang="en-US" sz="2400" b="1" dirty="0" smtClean="0">
                <a:solidFill>
                  <a:schemeClr val="accent6">
                    <a:lumMod val="75000"/>
                  </a:schemeClr>
                </a:solidFill>
              </a:rPr>
              <a:t>37%</a:t>
            </a:r>
          </a:p>
          <a:p>
            <a:endParaRPr lang="en-US" sz="2400" dirty="0" smtClean="0"/>
          </a:p>
          <a:p>
            <a:r>
              <a:rPr lang="en-US" sz="2400" dirty="0" smtClean="0"/>
              <a:t>Anxiety: </a:t>
            </a:r>
            <a:r>
              <a:rPr lang="en-US" sz="2400" b="1" dirty="0" smtClean="0">
                <a:solidFill>
                  <a:schemeClr val="accent6">
                    <a:lumMod val="75000"/>
                  </a:schemeClr>
                </a:solidFill>
              </a:rPr>
              <a:t>40%</a:t>
            </a:r>
          </a:p>
          <a:p>
            <a:endParaRPr lang="en-US" sz="2400" dirty="0" smtClean="0"/>
          </a:p>
          <a:p>
            <a:r>
              <a:rPr lang="en-US" sz="2400" dirty="0" smtClean="0"/>
              <a:t>Self-harm: </a:t>
            </a:r>
            <a:r>
              <a:rPr lang="en-US" sz="2400" b="1" dirty="0" smtClean="0">
                <a:solidFill>
                  <a:schemeClr val="accent6">
                    <a:lumMod val="75000"/>
                  </a:schemeClr>
                </a:solidFill>
              </a:rPr>
              <a:t>21%</a:t>
            </a:r>
          </a:p>
          <a:p>
            <a:endParaRPr lang="en-US" sz="2400" dirty="0" smtClean="0"/>
          </a:p>
          <a:p>
            <a:r>
              <a:rPr lang="en-US" sz="2400" dirty="0" smtClean="0"/>
              <a:t>Suicidal ideation: </a:t>
            </a:r>
            <a:r>
              <a:rPr lang="en-US" sz="2400" b="1" dirty="0" smtClean="0">
                <a:solidFill>
                  <a:schemeClr val="accent6">
                    <a:lumMod val="75000"/>
                  </a:schemeClr>
                </a:solidFill>
              </a:rPr>
              <a:t>15%</a:t>
            </a:r>
            <a:endParaRPr lang="en-US" sz="2400" b="1" dirty="0">
              <a:solidFill>
                <a:schemeClr val="accent6">
                  <a:lumMod val="75000"/>
                </a:schemeClr>
              </a:solidFill>
            </a:endParaRPr>
          </a:p>
        </p:txBody>
      </p:sp>
      <p:sp>
        <p:nvSpPr>
          <p:cNvPr id="9" name="TextBox 8"/>
          <p:cNvSpPr txBox="1"/>
          <p:nvPr/>
        </p:nvSpPr>
        <p:spPr>
          <a:xfrm>
            <a:off x="5943600" y="2286000"/>
            <a:ext cx="2971800" cy="2954655"/>
          </a:xfrm>
          <a:prstGeom prst="rect">
            <a:avLst/>
          </a:prstGeom>
          <a:noFill/>
        </p:spPr>
        <p:txBody>
          <a:bodyPr wrap="square" rtlCol="0">
            <a:spAutoFit/>
          </a:bodyPr>
          <a:lstStyle/>
          <a:p>
            <a:r>
              <a:rPr lang="en-US" sz="2400" dirty="0" smtClean="0"/>
              <a:t>Depression: </a:t>
            </a:r>
            <a:r>
              <a:rPr lang="en-US" sz="2400" b="1" dirty="0" smtClean="0">
                <a:solidFill>
                  <a:schemeClr val="accent1">
                    <a:lumMod val="75000"/>
                  </a:schemeClr>
                </a:solidFill>
              </a:rPr>
              <a:t>20%</a:t>
            </a:r>
          </a:p>
          <a:p>
            <a:endParaRPr lang="en-US" sz="2400" dirty="0" smtClean="0"/>
          </a:p>
          <a:p>
            <a:r>
              <a:rPr lang="en-US" sz="2400" dirty="0" smtClean="0"/>
              <a:t>Anxiety: </a:t>
            </a:r>
            <a:r>
              <a:rPr lang="en-US" sz="2400" b="1" dirty="0" smtClean="0">
                <a:solidFill>
                  <a:schemeClr val="accent1">
                    <a:lumMod val="75000"/>
                  </a:schemeClr>
                </a:solidFill>
              </a:rPr>
              <a:t>23%</a:t>
            </a:r>
          </a:p>
          <a:p>
            <a:endParaRPr lang="en-US" sz="2400" dirty="0" smtClean="0"/>
          </a:p>
          <a:p>
            <a:r>
              <a:rPr lang="en-US" sz="2400" dirty="0" smtClean="0"/>
              <a:t>Self-harm: </a:t>
            </a:r>
            <a:r>
              <a:rPr lang="en-US" sz="2400" b="1" dirty="0" smtClean="0">
                <a:solidFill>
                  <a:schemeClr val="accent1">
                    <a:lumMod val="75000"/>
                  </a:schemeClr>
                </a:solidFill>
              </a:rPr>
              <a:t>9%</a:t>
            </a:r>
          </a:p>
          <a:p>
            <a:endParaRPr lang="en-US" sz="2400" dirty="0" smtClean="0"/>
          </a:p>
          <a:p>
            <a:r>
              <a:rPr lang="en-US" sz="2400" dirty="0" smtClean="0"/>
              <a:t>Suicidal ideation: </a:t>
            </a:r>
            <a:r>
              <a:rPr lang="en-US" sz="2400" b="1" dirty="0" smtClean="0">
                <a:solidFill>
                  <a:schemeClr val="accent1">
                    <a:lumMod val="75000"/>
                  </a:schemeClr>
                </a:solidFill>
              </a:rPr>
              <a:t>7%</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ACES + Past Year Mental Health Issues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00316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ACES + Suicidal Ideation/Attempt</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4579683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ACEs + Substance use</a:t>
            </a:r>
            <a:endParaRPr lang="en-US" dirty="0"/>
          </a:p>
        </p:txBody>
      </p:sp>
      <p:pic>
        <p:nvPicPr>
          <p:cNvPr id="14338" name="Picture 2" descr="http://www.at-risk.org/blog/wp-content/uploads/drug%20abuse%20texas.jpg"/>
          <p:cNvPicPr>
            <a:picLocks noChangeAspect="1" noChangeArrowheads="1"/>
          </p:cNvPicPr>
          <p:nvPr/>
        </p:nvPicPr>
        <p:blipFill>
          <a:blip r:embed="rId2"/>
          <a:srcRect/>
          <a:stretch>
            <a:fillRect/>
          </a:stretch>
        </p:blipFill>
        <p:spPr bwMode="auto">
          <a:xfrm>
            <a:off x="1752600" y="304800"/>
            <a:ext cx="5638534" cy="4038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r>
              <a:rPr lang="en-US" dirty="0" smtClean="0"/>
              <a:t>MN State Epidemiological Outcomes Workgroup</a:t>
            </a:r>
            <a:endParaRPr lang="en-US" dirty="0"/>
          </a:p>
        </p:txBody>
      </p:sp>
      <p:sp>
        <p:nvSpPr>
          <p:cNvPr id="8" name="Content Placeholder 7"/>
          <p:cNvSpPr>
            <a:spLocks noGrp="1"/>
          </p:cNvSpPr>
          <p:nvPr>
            <p:ph idx="1"/>
          </p:nvPr>
        </p:nvSpPr>
        <p:spPr/>
        <p:txBody>
          <a:bodyPr/>
          <a:lstStyle/>
          <a:p>
            <a:pPr marL="514350" indent="-514350">
              <a:buFont typeface="Wingdings" pitchFamily="2" charset="2"/>
              <a:buChar char="§"/>
            </a:pPr>
            <a:r>
              <a:rPr lang="en-US" dirty="0" smtClean="0"/>
              <a:t>Monitor trends in substance use and related factors, including mental health</a:t>
            </a:r>
          </a:p>
          <a:p>
            <a:pPr marL="514350" indent="-514350">
              <a:buFont typeface="Wingdings" pitchFamily="2" charset="2"/>
              <a:buChar char="§"/>
            </a:pPr>
            <a:r>
              <a:rPr lang="en-US" dirty="0" smtClean="0"/>
              <a:t>Improve access to substance use data</a:t>
            </a:r>
          </a:p>
          <a:p>
            <a:pPr marL="514350" indent="-514350">
              <a:buFont typeface="Wingdings" pitchFamily="2" charset="2"/>
              <a:buChar char="§"/>
            </a:pPr>
            <a:r>
              <a:rPr lang="en-US" dirty="0" smtClean="0"/>
              <a:t>Provide epidemiological training and technical assistance</a:t>
            </a:r>
          </a:p>
        </p:txBody>
      </p:sp>
      <p:pic>
        <p:nvPicPr>
          <p:cNvPr id="9" name="Picture 2"/>
          <p:cNvPicPr>
            <a:picLocks noChangeArrowheads="1"/>
          </p:cNvPicPr>
          <p:nvPr/>
        </p:nvPicPr>
        <p:blipFill>
          <a:blip r:embed="rId2" cstate="print">
            <a:extLst>
              <a:ext uri="{28A0092B-C50C-407E-A947-70E740481C1C}">
                <a14:useLocalDpi xmlns:a14="http://schemas.microsoft.com/office/drawing/2010/main" val="0"/>
              </a:ext>
            </a:extLst>
          </a:blip>
          <a:srcRect l="-302" t="-485" r="-302" b="-485"/>
          <a:stretch>
            <a:fillRect/>
          </a:stretch>
        </p:blipFill>
        <p:spPr bwMode="auto">
          <a:xfrm>
            <a:off x="6019800" y="5181600"/>
            <a:ext cx="2800865" cy="137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ACES + Past Month Substance Use</a:t>
            </a:r>
            <a:endParaRPr lang="en-US" dirty="0"/>
          </a:p>
        </p:txBody>
      </p:sp>
      <p:pic>
        <p:nvPicPr>
          <p:cNvPr id="6" name="Picture 4" descr="C:\Users\Admin\Downloads\noun_24746.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457200" y="1600200"/>
            <a:ext cx="1066800" cy="1066800"/>
          </a:xfrm>
          <a:prstGeom prst="rect">
            <a:avLst/>
          </a:prstGeom>
          <a:noFill/>
        </p:spPr>
      </p:pic>
      <p:pic>
        <p:nvPicPr>
          <p:cNvPr id="7" name="Picture 5" descr="C:\Users\Admin\Downloads\noun_143.png"/>
          <p:cNvPicPr>
            <a:picLocks noChangeAspect="1" noChangeArrowheads="1"/>
          </p:cNvPicPr>
          <p:nvPr/>
        </p:nvPicPr>
        <p:blipFill>
          <a:blip r:embed="rId3" cstate="print"/>
          <a:srcRect/>
          <a:stretch>
            <a:fillRect/>
          </a:stretch>
        </p:blipFill>
        <p:spPr bwMode="auto">
          <a:xfrm>
            <a:off x="1524000" y="3429000"/>
            <a:ext cx="914400" cy="914400"/>
          </a:xfrm>
          <a:prstGeom prst="rect">
            <a:avLst/>
          </a:prstGeom>
          <a:noFill/>
        </p:spPr>
      </p:pic>
      <p:pic>
        <p:nvPicPr>
          <p:cNvPr id="8" name="Picture 6" descr="C:\Users\Admin\Downloads\noun_91152.png"/>
          <p:cNvPicPr>
            <a:picLocks noChangeAspect="1" noChangeArrowheads="1"/>
          </p:cNvPicPr>
          <p:nvPr/>
        </p:nvPicPr>
        <p:blipFill>
          <a:blip r:embed="rId4" cstate="print"/>
          <a:srcRect/>
          <a:stretch>
            <a:fillRect/>
          </a:stretch>
        </p:blipFill>
        <p:spPr bwMode="auto">
          <a:xfrm>
            <a:off x="2286000" y="5257800"/>
            <a:ext cx="914400" cy="914400"/>
          </a:xfrm>
          <a:prstGeom prst="rect">
            <a:avLst/>
          </a:prstGeom>
          <a:noFill/>
        </p:spPr>
      </p:pic>
      <p:graphicFrame>
        <p:nvGraphicFramePr>
          <p:cNvPr id="9" name="Chart 8"/>
          <p:cNvGraphicFramePr/>
          <p:nvPr/>
        </p:nvGraphicFramePr>
        <p:xfrm>
          <a:off x="1295400" y="1295400"/>
          <a:ext cx="3886200" cy="1752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nvGraphicFramePr>
        <p:xfrm>
          <a:off x="2514600" y="3124200"/>
          <a:ext cx="4419600" cy="152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nvGraphicFramePr>
        <p:xfrm>
          <a:off x="3200400" y="4572000"/>
          <a:ext cx="4572000" cy="17526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Protective factors</a:t>
            </a:r>
            <a:endParaRPr lang="en-US" dirty="0"/>
          </a:p>
        </p:txBody>
      </p:sp>
      <p:pic>
        <p:nvPicPr>
          <p:cNvPr id="6" name="Picture 2" descr="http://24.media.tumblr.com/tumblr_m3tbb7lMed1rojuswo1_50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4600" y="3048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Protective Factors</a:t>
            </a:r>
            <a:endParaRPr lang="en-US" dirty="0"/>
          </a:p>
        </p:txBody>
      </p:sp>
      <p:sp>
        <p:nvSpPr>
          <p:cNvPr id="5" name="Content Placeholder 4"/>
          <p:cNvSpPr>
            <a:spLocks noGrp="1"/>
          </p:cNvSpPr>
          <p:nvPr>
            <p:ph idx="1"/>
          </p:nvPr>
        </p:nvSpPr>
        <p:spPr/>
        <p:txBody>
          <a:bodyPr/>
          <a:lstStyle/>
          <a:p>
            <a:r>
              <a:rPr lang="en-US" dirty="0" smtClean="0"/>
              <a:t>Individual resilience and environmental influences/circumstances associated with a reduction in the likelihood of substance use and mental health disorders</a:t>
            </a:r>
          </a:p>
          <a:p>
            <a:r>
              <a:rPr lang="en-US" dirty="0" smtClean="0"/>
              <a:t>Buffer the impact of risk factors like ACEs</a:t>
            </a:r>
          </a:p>
          <a:p>
            <a:r>
              <a:rPr lang="en-US" dirty="0" smtClean="0"/>
              <a:t>Can be enhanced within families and communities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90600" y="685800"/>
          <a:ext cx="7391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Family</a:t>
            </a:r>
            <a:endParaRPr lang="en-US" dirty="0"/>
          </a:p>
        </p:txBody>
      </p:sp>
      <p:sp>
        <p:nvSpPr>
          <p:cNvPr id="3" name="Content Placeholder 2"/>
          <p:cNvSpPr>
            <a:spLocks noGrp="1"/>
          </p:cNvSpPr>
          <p:nvPr>
            <p:ph idx="1"/>
          </p:nvPr>
        </p:nvSpPr>
        <p:spPr/>
        <p:txBody>
          <a:bodyPr/>
          <a:lstStyle/>
          <a:p>
            <a:pPr>
              <a:buNone/>
            </a:pPr>
            <a:r>
              <a:rPr lang="en-US" dirty="0" smtClean="0"/>
              <a:t>Among students with </a:t>
            </a:r>
            <a:r>
              <a:rPr lang="en-US" b="1" dirty="0" smtClean="0">
                <a:solidFill>
                  <a:schemeClr val="accent1">
                    <a:lumMod val="75000"/>
                  </a:schemeClr>
                </a:solidFill>
              </a:rPr>
              <a:t>2+ ACEs</a:t>
            </a:r>
            <a:r>
              <a:rPr lang="en-US" dirty="0" smtClean="0"/>
              <a:t>…</a:t>
            </a:r>
          </a:p>
          <a:p>
            <a:pPr lvl="1">
              <a:buFont typeface="Wingdings" pitchFamily="2" charset="2"/>
              <a:buChar char="§"/>
            </a:pPr>
            <a:r>
              <a:rPr lang="en-US" dirty="0" smtClean="0"/>
              <a:t>those who </a:t>
            </a:r>
            <a:r>
              <a:rPr lang="en-US" u="sng" dirty="0" smtClean="0"/>
              <a:t>can talk to their mother and/or father </a:t>
            </a:r>
            <a:r>
              <a:rPr lang="en-US" dirty="0" smtClean="0"/>
              <a:t>“most” or “some” of the time about problems they are having are </a:t>
            </a:r>
            <a:r>
              <a:rPr lang="en-US" b="1" dirty="0" smtClean="0">
                <a:solidFill>
                  <a:schemeClr val="accent6">
                    <a:lumMod val="75000"/>
                  </a:schemeClr>
                </a:solidFill>
              </a:rPr>
              <a:t>1.7x less likely </a:t>
            </a:r>
            <a:r>
              <a:rPr lang="en-US" dirty="0" smtClean="0"/>
              <a:t>to report past year suicidal ideation</a:t>
            </a:r>
          </a:p>
          <a:p>
            <a:pPr lvl="1">
              <a:buFont typeface="Wingdings" pitchFamily="2" charset="2"/>
              <a:buChar char="§"/>
            </a:pPr>
            <a:r>
              <a:rPr lang="en-US" dirty="0" smtClean="0"/>
              <a:t>those who </a:t>
            </a:r>
            <a:r>
              <a:rPr lang="en-US" u="sng" dirty="0" smtClean="0"/>
              <a:t>feel their parents care about them </a:t>
            </a:r>
            <a:r>
              <a:rPr lang="en-US" dirty="0" smtClean="0"/>
              <a:t>“very much” or “quite a bit” are</a:t>
            </a:r>
            <a:r>
              <a:rPr lang="en-US" b="1" dirty="0" smtClean="0">
                <a:solidFill>
                  <a:schemeClr val="accent6">
                    <a:lumMod val="75000"/>
                  </a:schemeClr>
                </a:solidFill>
              </a:rPr>
              <a:t> 2.1x less likely </a:t>
            </a:r>
            <a:r>
              <a:rPr lang="en-US" dirty="0" smtClean="0"/>
              <a:t>to report past year suicidal ideation</a:t>
            </a:r>
            <a:endParaRPr lang="en-US" dirty="0"/>
          </a:p>
        </p:txBody>
      </p:sp>
      <p:pic>
        <p:nvPicPr>
          <p:cNvPr id="4" name="Picture 3" descr="https://d30y9cdsu7xlg0.cloudfront.net/png/3373-200.png"/>
          <p:cNvPicPr/>
          <p:nvPr/>
        </p:nvPicPr>
        <p:blipFill>
          <a:blip r:embed="rId2"/>
          <a:srcRect/>
          <a:stretch>
            <a:fillRect/>
          </a:stretch>
        </p:blipFill>
        <p:spPr bwMode="auto">
          <a:xfrm>
            <a:off x="6553200" y="152400"/>
            <a:ext cx="2266950" cy="1905000"/>
          </a:xfrm>
          <a:prstGeom prst="rect">
            <a:avLst/>
          </a:prstGeom>
          <a:noFill/>
          <a:ln w="9525">
            <a:noFill/>
            <a:miter lim="800000"/>
            <a:headEnd/>
            <a:tailEnd/>
          </a:ln>
        </p:spPr>
      </p:pic>
      <p:pic>
        <p:nvPicPr>
          <p:cNvPr id="5" name="Picture 4" descr="https://d30y9cdsu7xlg0.cloudfront.net/png/26156-200.png"/>
          <p:cNvPicPr/>
          <p:nvPr/>
        </p:nvPicPr>
        <p:blipFill>
          <a:blip r:embed="rId3"/>
          <a:srcRect/>
          <a:stretch>
            <a:fillRect/>
          </a:stretch>
        </p:blipFill>
        <p:spPr bwMode="auto">
          <a:xfrm>
            <a:off x="6172200" y="5181600"/>
            <a:ext cx="1524000" cy="1371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Schools</a:t>
            </a:r>
            <a:endParaRPr lang="en-US" dirty="0"/>
          </a:p>
        </p:txBody>
      </p:sp>
      <p:sp>
        <p:nvSpPr>
          <p:cNvPr id="4" name="Text Placeholder 3"/>
          <p:cNvSpPr>
            <a:spLocks noGrp="1"/>
          </p:cNvSpPr>
          <p:nvPr>
            <p:ph type="body" idx="1"/>
          </p:nvPr>
        </p:nvSpPr>
        <p:spPr/>
        <p:txBody>
          <a:bodyPr/>
          <a:lstStyle/>
          <a:p>
            <a:r>
              <a:rPr lang="en-US" dirty="0" smtClean="0">
                <a:solidFill>
                  <a:schemeClr val="accent1">
                    <a:lumMod val="75000"/>
                  </a:schemeClr>
                </a:solidFill>
              </a:rPr>
              <a:t>Educational Engagement</a:t>
            </a:r>
            <a:endParaRPr lang="en-US" dirty="0">
              <a:solidFill>
                <a:schemeClr val="accent1">
                  <a:lumMod val="75000"/>
                </a:schemeClr>
              </a:solidFill>
            </a:endParaRPr>
          </a:p>
        </p:txBody>
      </p:sp>
      <p:sp>
        <p:nvSpPr>
          <p:cNvPr id="5" name="Content Placeholder 4"/>
          <p:cNvSpPr>
            <a:spLocks noGrp="1"/>
          </p:cNvSpPr>
          <p:nvPr>
            <p:ph sz="half" idx="2"/>
          </p:nvPr>
        </p:nvSpPr>
        <p:spPr>
          <a:solidFill>
            <a:schemeClr val="bg1">
              <a:lumMod val="95000"/>
            </a:schemeClr>
          </a:solidFill>
        </p:spPr>
        <p:txBody>
          <a:bodyPr>
            <a:normAutofit fontScale="92500" lnSpcReduction="20000"/>
          </a:bodyPr>
          <a:lstStyle/>
          <a:p>
            <a:pPr lvl="0">
              <a:buFont typeface="Wingdings" pitchFamily="2" charset="2"/>
              <a:buChar char="§"/>
            </a:pPr>
            <a:r>
              <a:rPr lang="en-US" dirty="0" smtClean="0"/>
              <a:t>How often do you </a:t>
            </a:r>
            <a:r>
              <a:rPr lang="en-US" u="sng" dirty="0" smtClean="0"/>
              <a:t>care about doing well</a:t>
            </a:r>
            <a:r>
              <a:rPr lang="en-US" dirty="0" smtClean="0"/>
              <a:t> in school?</a:t>
            </a:r>
          </a:p>
          <a:p>
            <a:pPr lvl="0">
              <a:buFont typeface="Wingdings" pitchFamily="2" charset="2"/>
              <a:buChar char="§"/>
            </a:pPr>
            <a:r>
              <a:rPr lang="en-US" dirty="0" smtClean="0"/>
              <a:t>How often do you </a:t>
            </a:r>
            <a:r>
              <a:rPr lang="en-US" u="sng" dirty="0" smtClean="0"/>
              <a:t>pay attention</a:t>
            </a:r>
            <a:r>
              <a:rPr lang="en-US" dirty="0" smtClean="0"/>
              <a:t> in class?</a:t>
            </a:r>
          </a:p>
          <a:p>
            <a:pPr lvl="0">
              <a:buFont typeface="Wingdings" pitchFamily="2" charset="2"/>
              <a:buChar char="§"/>
            </a:pPr>
            <a:r>
              <a:rPr lang="en-US" dirty="0" smtClean="0"/>
              <a:t>How often do you </a:t>
            </a:r>
            <a:r>
              <a:rPr lang="en-US" u="sng" dirty="0" smtClean="0"/>
              <a:t>go to class prepared</a:t>
            </a:r>
            <a:r>
              <a:rPr lang="en-US" dirty="0" smtClean="0"/>
              <a:t>?</a:t>
            </a:r>
          </a:p>
          <a:p>
            <a:pPr lvl="0">
              <a:buFont typeface="Wingdings" pitchFamily="2" charset="2"/>
              <a:buChar char="§"/>
            </a:pPr>
            <a:r>
              <a:rPr lang="en-US" dirty="0" smtClean="0"/>
              <a:t>If something interests me, I </a:t>
            </a:r>
            <a:r>
              <a:rPr lang="en-US" u="sng" dirty="0" smtClean="0"/>
              <a:t>try to learn more</a:t>
            </a:r>
            <a:r>
              <a:rPr lang="en-US" dirty="0" smtClean="0"/>
              <a:t> about it.</a:t>
            </a:r>
          </a:p>
          <a:p>
            <a:pPr lvl="0">
              <a:buFont typeface="Wingdings" pitchFamily="2" charset="2"/>
              <a:buChar char="§"/>
            </a:pPr>
            <a:r>
              <a:rPr lang="en-US" dirty="0" smtClean="0"/>
              <a:t>I think the </a:t>
            </a:r>
            <a:r>
              <a:rPr lang="en-US" u="sng" dirty="0" smtClean="0"/>
              <a:t>things I learn at school are useful</a:t>
            </a:r>
            <a:r>
              <a:rPr lang="en-US" dirty="0" smtClean="0"/>
              <a:t>.</a:t>
            </a:r>
          </a:p>
          <a:p>
            <a:pPr>
              <a:buFont typeface="Wingdings" pitchFamily="2" charset="2"/>
              <a:buChar char="§"/>
            </a:pPr>
            <a:r>
              <a:rPr lang="en-US" u="sng" dirty="0" smtClean="0"/>
              <a:t>Being a student </a:t>
            </a:r>
            <a:r>
              <a:rPr lang="en-US" dirty="0" smtClean="0"/>
              <a:t>is one of the most important parts of who I am.</a:t>
            </a:r>
          </a:p>
        </p:txBody>
      </p:sp>
      <p:sp>
        <p:nvSpPr>
          <p:cNvPr id="6" name="Text Placeholder 5"/>
          <p:cNvSpPr>
            <a:spLocks noGrp="1"/>
          </p:cNvSpPr>
          <p:nvPr>
            <p:ph type="body" sz="quarter" idx="3"/>
          </p:nvPr>
        </p:nvSpPr>
        <p:spPr>
          <a:xfrm>
            <a:off x="4645025" y="1535113"/>
            <a:ext cx="4270375" cy="639762"/>
          </a:xfrm>
        </p:spPr>
        <p:txBody>
          <a:bodyPr>
            <a:noAutofit/>
          </a:bodyPr>
          <a:lstStyle/>
          <a:p>
            <a:r>
              <a:rPr lang="en-US" dirty="0" smtClean="0">
                <a:solidFill>
                  <a:schemeClr val="accent1">
                    <a:lumMod val="75000"/>
                  </a:schemeClr>
                </a:solidFill>
              </a:rPr>
              <a:t>Student-Teacher Relationships</a:t>
            </a:r>
            <a:endParaRPr lang="en-US" dirty="0">
              <a:solidFill>
                <a:schemeClr val="accent1">
                  <a:lumMod val="75000"/>
                </a:schemeClr>
              </a:solidFill>
            </a:endParaRPr>
          </a:p>
        </p:txBody>
      </p:sp>
      <p:sp>
        <p:nvSpPr>
          <p:cNvPr id="7" name="Content Placeholder 6"/>
          <p:cNvSpPr>
            <a:spLocks noGrp="1"/>
          </p:cNvSpPr>
          <p:nvPr>
            <p:ph sz="quarter" idx="4"/>
          </p:nvPr>
        </p:nvSpPr>
        <p:spPr>
          <a:solidFill>
            <a:schemeClr val="bg1">
              <a:lumMod val="95000"/>
            </a:schemeClr>
          </a:solidFill>
        </p:spPr>
        <p:txBody>
          <a:bodyPr>
            <a:normAutofit/>
          </a:bodyPr>
          <a:lstStyle/>
          <a:p>
            <a:pPr lvl="0">
              <a:buFont typeface="Wingdings" pitchFamily="2" charset="2"/>
              <a:buChar char="§"/>
            </a:pPr>
            <a:r>
              <a:rPr lang="en-US" sz="2200" dirty="0" smtClean="0"/>
              <a:t>Overall, adults at my school </a:t>
            </a:r>
            <a:r>
              <a:rPr lang="en-US" sz="2200" u="sng" dirty="0" smtClean="0"/>
              <a:t>treat students fairly</a:t>
            </a:r>
          </a:p>
          <a:p>
            <a:pPr lvl="0">
              <a:buFont typeface="Wingdings" pitchFamily="2" charset="2"/>
              <a:buChar char="§"/>
            </a:pPr>
            <a:r>
              <a:rPr lang="en-US" sz="2200" dirty="0" smtClean="0"/>
              <a:t>Adults at my school </a:t>
            </a:r>
            <a:r>
              <a:rPr lang="en-US" sz="2200" u="sng" dirty="0" smtClean="0"/>
              <a:t>listen</a:t>
            </a:r>
            <a:r>
              <a:rPr lang="en-US" sz="2200" dirty="0" smtClean="0"/>
              <a:t> to the students</a:t>
            </a:r>
          </a:p>
          <a:p>
            <a:pPr lvl="0">
              <a:buFont typeface="Wingdings" pitchFamily="2" charset="2"/>
              <a:buChar char="§"/>
            </a:pPr>
            <a:r>
              <a:rPr lang="en-US" sz="2200" dirty="0" smtClean="0"/>
              <a:t>The school </a:t>
            </a:r>
            <a:r>
              <a:rPr lang="en-US" sz="2200" u="sng" dirty="0" smtClean="0"/>
              <a:t>rules are fair</a:t>
            </a:r>
          </a:p>
          <a:p>
            <a:pPr lvl="0">
              <a:buFont typeface="Wingdings" pitchFamily="2" charset="2"/>
              <a:buChar char="§"/>
            </a:pPr>
            <a:r>
              <a:rPr lang="en-US" sz="2200" dirty="0" smtClean="0"/>
              <a:t>At my school, </a:t>
            </a:r>
            <a:r>
              <a:rPr lang="en-US" sz="2200" u="sng" dirty="0" smtClean="0"/>
              <a:t>teachers care </a:t>
            </a:r>
            <a:r>
              <a:rPr lang="en-US" sz="2200" dirty="0" smtClean="0"/>
              <a:t>about students</a:t>
            </a:r>
          </a:p>
          <a:p>
            <a:pPr lvl="0">
              <a:buFont typeface="Wingdings" pitchFamily="2" charset="2"/>
              <a:buChar char="§"/>
            </a:pPr>
            <a:r>
              <a:rPr lang="en-US" sz="2200" dirty="0" smtClean="0"/>
              <a:t>Most teachers at my school are </a:t>
            </a:r>
            <a:r>
              <a:rPr lang="en-US" sz="2200" u="sng" dirty="0" smtClean="0"/>
              <a:t>interested in me as a person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Schools</a:t>
            </a:r>
            <a:endParaRPr lang="en-US" dirty="0"/>
          </a:p>
        </p:txBody>
      </p:sp>
      <p:sp>
        <p:nvSpPr>
          <p:cNvPr id="4" name="Rectangle 3"/>
          <p:cNvSpPr/>
          <p:nvPr/>
        </p:nvSpPr>
        <p:spPr>
          <a:xfrm>
            <a:off x="685800" y="2667000"/>
            <a:ext cx="7848600" cy="38862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3429000" y="1295400"/>
            <a:ext cx="2514600" cy="13716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6200000">
            <a:off x="4267200" y="1600200"/>
            <a:ext cx="838200" cy="12954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3429000" y="228600"/>
            <a:ext cx="25146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6896100" y="1638300"/>
            <a:ext cx="609600" cy="5334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4"/>
          </p:cNvCxnSpPr>
          <p:nvPr/>
        </p:nvCxnSpPr>
        <p:spPr>
          <a:xfrm rot="10800000" flipV="1">
            <a:off x="6934200" y="2209800"/>
            <a:ext cx="1588"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2895600"/>
            <a:ext cx="7696200" cy="3046988"/>
          </a:xfrm>
          <a:prstGeom prst="rect">
            <a:avLst/>
          </a:prstGeom>
          <a:noFill/>
        </p:spPr>
        <p:txBody>
          <a:bodyPr wrap="square" rtlCol="0">
            <a:spAutoFit/>
          </a:bodyPr>
          <a:lstStyle/>
          <a:p>
            <a:r>
              <a:rPr lang="en-US" sz="3200" dirty="0" smtClean="0">
                <a:solidFill>
                  <a:schemeClr val="bg1"/>
                </a:solidFill>
              </a:rPr>
              <a:t>Among students with </a:t>
            </a:r>
            <a:r>
              <a:rPr lang="en-US" sz="3200" b="1" dirty="0" smtClean="0">
                <a:solidFill>
                  <a:schemeClr val="accent1">
                    <a:lumMod val="75000"/>
                  </a:schemeClr>
                </a:solidFill>
              </a:rPr>
              <a:t>2+ ACEs</a:t>
            </a:r>
            <a:r>
              <a:rPr lang="en-US" sz="3200" dirty="0" smtClean="0">
                <a:solidFill>
                  <a:schemeClr val="bg1"/>
                </a:solidFill>
              </a:rPr>
              <a:t>…</a:t>
            </a:r>
          </a:p>
          <a:p>
            <a:pPr lvl="1">
              <a:buFont typeface="Wingdings" pitchFamily="2" charset="2"/>
              <a:buChar char="§"/>
            </a:pPr>
            <a:r>
              <a:rPr lang="en-US" sz="2400" dirty="0" smtClean="0">
                <a:solidFill>
                  <a:schemeClr val="bg1"/>
                </a:solidFill>
              </a:rPr>
              <a:t>those with greater </a:t>
            </a:r>
            <a:r>
              <a:rPr lang="en-US" sz="2400" u="sng" dirty="0" smtClean="0">
                <a:solidFill>
                  <a:schemeClr val="bg1"/>
                </a:solidFill>
              </a:rPr>
              <a:t>educational engagement </a:t>
            </a:r>
            <a:r>
              <a:rPr lang="en-US" sz="2400" dirty="0" smtClean="0">
                <a:solidFill>
                  <a:schemeClr val="bg1"/>
                </a:solidFill>
              </a:rPr>
              <a:t>are </a:t>
            </a:r>
            <a:r>
              <a:rPr lang="en-US" sz="2400" i="1" dirty="0" smtClean="0">
                <a:solidFill>
                  <a:schemeClr val="bg1"/>
                </a:solidFill>
              </a:rPr>
              <a:t>less</a:t>
            </a:r>
            <a:r>
              <a:rPr lang="en-US" sz="2400" dirty="0" smtClean="0">
                <a:solidFill>
                  <a:schemeClr val="bg1"/>
                </a:solidFill>
              </a:rPr>
              <a:t> likely to report suicidal ideation </a:t>
            </a:r>
            <a:r>
              <a:rPr lang="en-US" sz="2800" dirty="0" smtClean="0">
                <a:solidFill>
                  <a:schemeClr val="bg1"/>
                </a:solidFill>
              </a:rPr>
              <a:t>(</a:t>
            </a:r>
            <a:r>
              <a:rPr lang="en-US" sz="2800" b="1" dirty="0" smtClean="0">
                <a:solidFill>
                  <a:srgbClr val="FFC000"/>
                </a:solidFill>
              </a:rPr>
              <a:t>25% vs. 35%</a:t>
            </a:r>
            <a:r>
              <a:rPr lang="en-US" sz="2800" dirty="0">
                <a:solidFill>
                  <a:schemeClr val="bg1"/>
                </a:solidFill>
              </a:rPr>
              <a:t>)</a:t>
            </a:r>
            <a:r>
              <a:rPr lang="en-US" sz="2800" dirty="0" smtClean="0">
                <a:solidFill>
                  <a:schemeClr val="bg1"/>
                </a:solidFill>
              </a:rPr>
              <a:t> </a:t>
            </a:r>
            <a:r>
              <a:rPr lang="en-US" sz="2400" dirty="0" smtClean="0">
                <a:solidFill>
                  <a:schemeClr val="bg1"/>
                </a:solidFill>
              </a:rPr>
              <a:t>and depression </a:t>
            </a:r>
            <a:r>
              <a:rPr lang="en-US" sz="2800" dirty="0" smtClean="0">
                <a:solidFill>
                  <a:schemeClr val="bg1"/>
                </a:solidFill>
              </a:rPr>
              <a:t>(</a:t>
            </a:r>
            <a:r>
              <a:rPr lang="en-US" sz="2800" b="1" dirty="0" smtClean="0">
                <a:solidFill>
                  <a:srgbClr val="FFC000"/>
                </a:solidFill>
              </a:rPr>
              <a:t>54% vs. 63%</a:t>
            </a:r>
            <a:r>
              <a:rPr lang="en-US" sz="2800" dirty="0" smtClean="0">
                <a:solidFill>
                  <a:schemeClr val="bg1"/>
                </a:solidFill>
              </a:rPr>
              <a:t>)</a:t>
            </a:r>
            <a:r>
              <a:rPr lang="en-US" sz="2800" b="1" dirty="0" smtClean="0">
                <a:solidFill>
                  <a:srgbClr val="FFC000"/>
                </a:solidFill>
              </a:rPr>
              <a:t> </a:t>
            </a:r>
          </a:p>
          <a:p>
            <a:pPr lvl="1">
              <a:buFont typeface="Wingdings" pitchFamily="2" charset="2"/>
              <a:buChar char="§"/>
            </a:pPr>
            <a:r>
              <a:rPr lang="en-US" sz="2400" dirty="0">
                <a:solidFill>
                  <a:schemeClr val="bg1"/>
                </a:solidFill>
              </a:rPr>
              <a:t>t</a:t>
            </a:r>
            <a:r>
              <a:rPr lang="en-US" sz="2400" dirty="0" smtClean="0">
                <a:solidFill>
                  <a:schemeClr val="bg1"/>
                </a:solidFill>
              </a:rPr>
              <a:t>hose with better </a:t>
            </a:r>
            <a:r>
              <a:rPr lang="en-US" sz="2400" u="sng" dirty="0" smtClean="0">
                <a:solidFill>
                  <a:schemeClr val="bg1"/>
                </a:solidFill>
              </a:rPr>
              <a:t>student-teacher relationships </a:t>
            </a:r>
            <a:r>
              <a:rPr lang="en-US" sz="2400" dirty="0" smtClean="0">
                <a:solidFill>
                  <a:schemeClr val="bg1"/>
                </a:solidFill>
              </a:rPr>
              <a:t>are </a:t>
            </a:r>
            <a:r>
              <a:rPr lang="en-US" sz="2400" i="1" dirty="0" smtClean="0">
                <a:solidFill>
                  <a:schemeClr val="bg1"/>
                </a:solidFill>
              </a:rPr>
              <a:t>less</a:t>
            </a:r>
            <a:r>
              <a:rPr lang="en-US" sz="2400" dirty="0" smtClean="0">
                <a:solidFill>
                  <a:schemeClr val="bg1"/>
                </a:solidFill>
              </a:rPr>
              <a:t> likely to report suicidal ideation </a:t>
            </a:r>
            <a:r>
              <a:rPr lang="en-US" sz="2800" dirty="0" smtClean="0">
                <a:solidFill>
                  <a:schemeClr val="bg1"/>
                </a:solidFill>
              </a:rPr>
              <a:t>(</a:t>
            </a:r>
            <a:r>
              <a:rPr lang="en-US" sz="2800" b="1" dirty="0" smtClean="0">
                <a:solidFill>
                  <a:srgbClr val="FFC000"/>
                </a:solidFill>
              </a:rPr>
              <a:t>23% vs. 33%</a:t>
            </a:r>
            <a:r>
              <a:rPr lang="en-US" sz="2800" dirty="0" smtClean="0">
                <a:solidFill>
                  <a:schemeClr val="bg1"/>
                </a:solidFill>
              </a:rPr>
              <a:t>) </a:t>
            </a:r>
            <a:r>
              <a:rPr lang="en-US" sz="2400" dirty="0" smtClean="0">
                <a:solidFill>
                  <a:schemeClr val="bg1"/>
                </a:solidFill>
              </a:rPr>
              <a:t>and depression</a:t>
            </a:r>
            <a:r>
              <a:rPr lang="en-US" sz="2400" dirty="0">
                <a:solidFill>
                  <a:schemeClr val="bg1"/>
                </a:solidFill>
              </a:rPr>
              <a:t> </a:t>
            </a:r>
            <a:r>
              <a:rPr lang="en-US" sz="2800" dirty="0" smtClean="0">
                <a:solidFill>
                  <a:schemeClr val="bg1"/>
                </a:solidFill>
              </a:rPr>
              <a:t>(</a:t>
            </a:r>
            <a:r>
              <a:rPr lang="en-US" sz="2800" b="1" dirty="0" smtClean="0">
                <a:solidFill>
                  <a:srgbClr val="FFC000"/>
                </a:solidFill>
              </a:rPr>
              <a:t>51% vs. 62%</a:t>
            </a:r>
            <a:r>
              <a:rPr lang="en-US" sz="2800" dirty="0">
                <a:solidFill>
                  <a:schemeClr val="bg1"/>
                </a:solidFill>
              </a:rPr>
              <a:t>)</a:t>
            </a:r>
            <a:endParaRPr lang="en-US" sz="2800" b="1" dirty="0">
              <a:solidFill>
                <a:srgbClr val="FFC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Communities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3860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Accessing the data</a:t>
            </a:r>
            <a:endParaRPr lang="en-US" dirty="0"/>
          </a:p>
        </p:txBody>
      </p:sp>
      <p:pic>
        <p:nvPicPr>
          <p:cNvPr id="10244" name="Picture 4" descr="http://www.kennedyc.com/wp-content/uploads/2013/08/more-numbers.jpg"/>
          <p:cNvPicPr>
            <a:picLocks noChangeAspect="1" noChangeArrowheads="1"/>
          </p:cNvPicPr>
          <p:nvPr/>
        </p:nvPicPr>
        <p:blipFill>
          <a:blip r:embed="rId2" cstate="print"/>
          <a:srcRect/>
          <a:stretch>
            <a:fillRect/>
          </a:stretch>
        </p:blipFill>
        <p:spPr bwMode="auto">
          <a:xfrm>
            <a:off x="2895600" y="304800"/>
            <a:ext cx="5334000" cy="40005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Minnesota Department of Education</a:t>
            </a:r>
            <a:endParaRPr lang="en-US" dirty="0"/>
          </a:p>
        </p:txBody>
      </p:sp>
      <p:sp>
        <p:nvSpPr>
          <p:cNvPr id="6" name="Content Placeholder 5"/>
          <p:cNvSpPr>
            <a:spLocks noGrp="1"/>
          </p:cNvSpPr>
          <p:nvPr>
            <p:ph sz="half" idx="1"/>
          </p:nvPr>
        </p:nvSpPr>
        <p:spPr/>
        <p:txBody>
          <a:bodyPr>
            <a:normAutofit lnSpcReduction="10000"/>
          </a:bodyPr>
          <a:lstStyle/>
          <a:p>
            <a:pPr marL="514350" indent="-514350">
              <a:buFont typeface="+mj-lt"/>
              <a:buAutoNum type="arabicPeriod"/>
            </a:pPr>
            <a:r>
              <a:rPr lang="en-US" dirty="0" smtClean="0"/>
              <a:t>education.state.mn.us </a:t>
            </a:r>
          </a:p>
          <a:p>
            <a:pPr marL="514350" indent="-514350">
              <a:buFont typeface="+mj-lt"/>
              <a:buAutoNum type="arabicPeriod"/>
            </a:pPr>
            <a:r>
              <a:rPr lang="en-US" dirty="0" smtClean="0"/>
              <a:t>Data Reports and Analytics</a:t>
            </a:r>
          </a:p>
          <a:p>
            <a:pPr marL="514350" indent="-514350">
              <a:buFont typeface="+mj-lt"/>
              <a:buAutoNum type="arabicPeriod"/>
            </a:pPr>
            <a:r>
              <a:rPr lang="en-US" dirty="0" smtClean="0"/>
              <a:t>Scroll down to Student Data &gt; Minnesota Student Survey</a:t>
            </a:r>
          </a:p>
          <a:p>
            <a:pPr marL="514350" indent="-514350">
              <a:buFont typeface="+mj-lt"/>
              <a:buAutoNum type="arabicPeriod"/>
            </a:pPr>
            <a:endParaRPr lang="en-US" dirty="0" smtClean="0"/>
          </a:p>
          <a:p>
            <a:pPr marL="0" indent="0">
              <a:buNone/>
            </a:pPr>
            <a:r>
              <a:rPr lang="en-US" b="1" dirty="0" smtClean="0">
                <a:solidFill>
                  <a:schemeClr val="accent6">
                    <a:lumMod val="75000"/>
                  </a:schemeClr>
                </a:solidFill>
              </a:rPr>
              <a:t>Encourage your district to participate if they don’t already!</a:t>
            </a:r>
          </a:p>
        </p:txBody>
      </p:sp>
      <p:pic>
        <p:nvPicPr>
          <p:cNvPr id="8"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524000"/>
            <a:ext cx="4114800" cy="43392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ACEs</a:t>
            </a:r>
            <a:endParaRPr lang="en-US" dirty="0"/>
          </a:p>
        </p:txBody>
      </p:sp>
      <p:sp>
        <p:nvSpPr>
          <p:cNvPr id="4" name="Content Placeholder 3"/>
          <p:cNvSpPr>
            <a:spLocks noGrp="1"/>
          </p:cNvSpPr>
          <p:nvPr>
            <p:ph sz="half" idx="1"/>
          </p:nvPr>
        </p:nvSpPr>
        <p:spPr/>
        <p:txBody>
          <a:bodyPr/>
          <a:lstStyle/>
          <a:p>
            <a:pPr marL="0" indent="0">
              <a:buNone/>
            </a:pPr>
            <a:r>
              <a:rPr lang="en-US" dirty="0" smtClean="0"/>
              <a:t>Adverse child</a:t>
            </a:r>
            <a:r>
              <a:rPr lang="lv-LV" dirty="0" smtClean="0"/>
              <a:t>hood</a:t>
            </a:r>
            <a:r>
              <a:rPr lang="en-US" dirty="0" smtClean="0"/>
              <a:t> e</a:t>
            </a:r>
            <a:r>
              <a:rPr lang="lv-LV" dirty="0" smtClean="0"/>
              <a:t>xperiences</a:t>
            </a:r>
            <a:r>
              <a:rPr lang="en-US" dirty="0" smtClean="0"/>
              <a:t> (ACEs) are stressful or traumatic experiences, including abuse, neglect and a range of household dysfunction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4235" y="1371600"/>
            <a:ext cx="3291840" cy="4114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SUMN.org</a:t>
            </a:r>
            <a:endParaRPr lang="en-US" dirty="0"/>
          </a:p>
        </p:txBody>
      </p:sp>
      <p:pic>
        <p:nvPicPr>
          <p:cNvPr id="4" name="Content Placeholder 6"/>
          <p:cNvPicPr>
            <a:picLocks noGrp="1" noChangeAspect="1"/>
          </p:cNvPicPr>
          <p:nvPr>
            <p:ph idx="1"/>
          </p:nvPr>
        </p:nvPicPr>
        <p:blipFill>
          <a:blip r:embed="rId2"/>
          <a:stretch>
            <a:fillRect/>
          </a:stretch>
        </p:blipFill>
        <p:spPr>
          <a:xfrm>
            <a:off x="990600" y="1308387"/>
            <a:ext cx="7086600" cy="505523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Contact</a:t>
            </a:r>
            <a:endParaRPr lang="en-US" dirty="0"/>
          </a:p>
        </p:txBody>
      </p:sp>
      <p:sp>
        <p:nvSpPr>
          <p:cNvPr id="8" name="Content Placeholder 7"/>
          <p:cNvSpPr>
            <a:spLocks noGrp="1"/>
          </p:cNvSpPr>
          <p:nvPr>
            <p:ph idx="1"/>
          </p:nvPr>
        </p:nvSpPr>
        <p:spPr/>
        <p:txBody>
          <a:bodyPr/>
          <a:lstStyle/>
          <a:p>
            <a:pPr marL="0" indent="0">
              <a:buNone/>
            </a:pPr>
            <a:r>
              <a:rPr lang="en-US" dirty="0" smtClean="0"/>
              <a:t>Melissa </a:t>
            </a:r>
            <a:r>
              <a:rPr lang="en-US" dirty="0" err="1" smtClean="0"/>
              <a:t>Adolfson</a:t>
            </a:r>
            <a:endParaRPr lang="en-US" dirty="0" smtClean="0"/>
          </a:p>
          <a:p>
            <a:pPr marL="0" indent="0">
              <a:buNone/>
            </a:pPr>
            <a:r>
              <a:rPr lang="en-US" dirty="0" err="1" smtClean="0"/>
              <a:t>EpiMachine</a:t>
            </a:r>
            <a:r>
              <a:rPr lang="en-US" dirty="0" smtClean="0"/>
              <a:t>, LLC</a:t>
            </a:r>
          </a:p>
          <a:p>
            <a:pPr marL="0" indent="0">
              <a:buNone/>
            </a:pPr>
            <a:r>
              <a:rPr lang="en-US" dirty="0" smtClean="0">
                <a:hlinkClick r:id="rId2"/>
              </a:rPr>
              <a:t>mboeke@epimachine.com</a:t>
            </a: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419600"/>
            <a:ext cx="2381250" cy="1752600"/>
          </a:xfrm>
          <a:prstGeom prst="rect">
            <a:avLst/>
          </a:prstGeom>
          <a:noFill/>
          <a:ln>
            <a:noFill/>
          </a:ln>
          <a:effectLst/>
          <a:extLst/>
        </p:spPr>
      </p:pic>
      <p:sp>
        <p:nvSpPr>
          <p:cNvPr id="10" name="TextBox 9"/>
          <p:cNvSpPr txBox="1"/>
          <p:nvPr/>
        </p:nvSpPr>
        <p:spPr>
          <a:xfrm>
            <a:off x="6324600" y="5791200"/>
            <a:ext cx="1065474" cy="369332"/>
          </a:xfrm>
          <a:prstGeom prst="rect">
            <a:avLst/>
          </a:prstGeom>
          <a:noFill/>
        </p:spPr>
        <p:txBody>
          <a:bodyPr wrap="square" rtlCol="0">
            <a:spAutoFit/>
          </a:bodyPr>
          <a:lstStyle/>
          <a:p>
            <a:r>
              <a:rPr lang="en-US" dirty="0" err="1" smtClean="0">
                <a:solidFill>
                  <a:srgbClr val="C00000"/>
                </a:solidFill>
                <a:latin typeface="Haettenschweiler" panose="020B0706040902060204" pitchFamily="34" charset="0"/>
              </a:rPr>
              <a:t>Epi</a:t>
            </a:r>
            <a:r>
              <a:rPr lang="en-US" dirty="0" err="1" smtClean="0">
                <a:solidFill>
                  <a:schemeClr val="tx1">
                    <a:lumMod val="65000"/>
                    <a:lumOff val="35000"/>
                  </a:schemeClr>
                </a:solidFill>
                <a:latin typeface="Haettenschweiler" panose="020B0706040902060204" pitchFamily="34" charset="0"/>
              </a:rPr>
              <a:t>Machine</a:t>
            </a:r>
            <a:endParaRPr lang="en-US" dirty="0">
              <a:solidFill>
                <a:schemeClr val="tx1">
                  <a:lumMod val="65000"/>
                  <a:lumOff val="35000"/>
                </a:schemeClr>
              </a:solidFill>
              <a:latin typeface="Haettenschweiler" panose="020B070604090206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Minnesota student survey</a:t>
            </a:r>
            <a:endParaRPr lang="en-US" dirty="0"/>
          </a:p>
        </p:txBody>
      </p:sp>
      <p:pic>
        <p:nvPicPr>
          <p:cNvPr id="27652" name="Picture 4" descr="https://surveymonkey-assets.s3.amazonaws.com/survey/64713672/7412188d-88ac-494f-96f8-dbca674ef067.jpg"/>
          <p:cNvPicPr>
            <a:picLocks noChangeAspect="1" noChangeArrowheads="1"/>
          </p:cNvPicPr>
          <p:nvPr/>
        </p:nvPicPr>
        <p:blipFill>
          <a:blip r:embed="rId2"/>
          <a:srcRect/>
          <a:stretch>
            <a:fillRect/>
          </a:stretch>
        </p:blipFill>
        <p:spPr bwMode="auto">
          <a:xfrm>
            <a:off x="1219200" y="762000"/>
            <a:ext cx="6858000" cy="347953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The Survey</a:t>
            </a:r>
            <a:endParaRPr lang="en-US" dirty="0"/>
          </a:p>
        </p:txBody>
      </p:sp>
      <p:sp>
        <p:nvSpPr>
          <p:cNvPr id="5" name="Content Placeholder 4"/>
          <p:cNvSpPr>
            <a:spLocks noGrp="1"/>
          </p:cNvSpPr>
          <p:nvPr>
            <p:ph idx="1"/>
          </p:nvPr>
        </p:nvSpPr>
        <p:spPr/>
        <p:txBody>
          <a:bodyPr>
            <a:normAutofit/>
          </a:bodyPr>
          <a:lstStyle/>
          <a:p>
            <a:pPr>
              <a:buFont typeface="Wingdings" pitchFamily="2" charset="2"/>
              <a:buChar char="§"/>
            </a:pPr>
            <a:r>
              <a:rPr lang="en-US" dirty="0" smtClean="0"/>
              <a:t>Census survey on a wide variety of youth behaviors, perceptions, and risk and protective factors related to health, safety, and academics</a:t>
            </a:r>
          </a:p>
          <a:p>
            <a:pPr>
              <a:buFont typeface="Wingdings" pitchFamily="2" charset="2"/>
              <a:buChar char="§"/>
            </a:pPr>
            <a:r>
              <a:rPr lang="en-US" dirty="0" smtClean="0"/>
              <a:t>Collaboration between Minnesota Schools and the Minnesota Departments of Education, Health, Human Services, and Public Safety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2013 MSS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Administered in the first half of 2013 to public school students in grades 5, 8, 9, and 11</a:t>
            </a:r>
          </a:p>
          <a:p>
            <a:pPr>
              <a:buFont typeface="Wingdings" pitchFamily="2" charset="2"/>
              <a:buChar char="§"/>
            </a:pPr>
            <a:r>
              <a:rPr lang="en-US" dirty="0" smtClean="0"/>
              <a:t>84% of public operating school districts participated</a:t>
            </a:r>
          </a:p>
          <a:p>
            <a:pPr>
              <a:buFont typeface="Wingdings" pitchFamily="2" charset="2"/>
              <a:buChar char="§"/>
            </a:pPr>
            <a:r>
              <a:rPr lang="en-US" dirty="0" smtClean="0"/>
              <a:t>Overall participation across the four grades was approximately 67% of total enrollment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Seven* ACE Items</a:t>
            </a:r>
            <a:endParaRPr lang="en-US" dirty="0"/>
          </a:p>
        </p:txBody>
      </p:sp>
      <p:sp>
        <p:nvSpPr>
          <p:cNvPr id="3" name="Content Placeholder 2"/>
          <p:cNvSpPr>
            <a:spLocks noGrp="1"/>
          </p:cNvSpPr>
          <p:nvPr>
            <p:ph idx="1"/>
          </p:nvPr>
        </p:nvSpPr>
        <p:spPr/>
        <p:txBody>
          <a:bodyPr>
            <a:normAutofit fontScale="92500" lnSpcReduction="20000"/>
          </a:bodyPr>
          <a:lstStyle/>
          <a:p>
            <a:pPr lvl="0">
              <a:lnSpc>
                <a:spcPct val="110000"/>
              </a:lnSpc>
              <a:buFont typeface="Wingdings" pitchFamily="2" charset="2"/>
              <a:buChar char="§"/>
            </a:pPr>
            <a:r>
              <a:rPr lang="en-US" dirty="0" smtClean="0"/>
              <a:t>Incarcerated parent/caregiver</a:t>
            </a:r>
          </a:p>
          <a:p>
            <a:pPr lvl="0">
              <a:lnSpc>
                <a:spcPct val="110000"/>
              </a:lnSpc>
              <a:buFont typeface="Wingdings" pitchFamily="2" charset="2"/>
              <a:buChar char="§"/>
            </a:pPr>
            <a:r>
              <a:rPr lang="en-US" dirty="0" smtClean="0"/>
              <a:t>Living with someone who drinks too much alcohol</a:t>
            </a:r>
          </a:p>
          <a:p>
            <a:pPr lvl="0">
              <a:lnSpc>
                <a:spcPct val="110000"/>
              </a:lnSpc>
              <a:buFont typeface="Wingdings" pitchFamily="2" charset="2"/>
              <a:buChar char="§"/>
            </a:pPr>
            <a:r>
              <a:rPr lang="en-US" dirty="0" smtClean="0"/>
              <a:t>Living with someone who uses illegal drugs or abuses prescription drugs</a:t>
            </a:r>
          </a:p>
          <a:p>
            <a:pPr lvl="0">
              <a:lnSpc>
                <a:spcPct val="110000"/>
              </a:lnSpc>
              <a:buFont typeface="Wingdings" pitchFamily="2" charset="2"/>
              <a:buChar char="§"/>
            </a:pPr>
            <a:r>
              <a:rPr lang="en-US" dirty="0" smtClean="0"/>
              <a:t>Verbal abuse</a:t>
            </a:r>
          </a:p>
          <a:p>
            <a:pPr lvl="0">
              <a:lnSpc>
                <a:spcPct val="110000"/>
              </a:lnSpc>
              <a:buFont typeface="Wingdings" pitchFamily="2" charset="2"/>
              <a:buChar char="§"/>
            </a:pPr>
            <a:r>
              <a:rPr lang="en-US" dirty="0" smtClean="0"/>
              <a:t>Physical abuse</a:t>
            </a:r>
          </a:p>
          <a:p>
            <a:pPr lvl="0">
              <a:lnSpc>
                <a:spcPct val="110000"/>
              </a:lnSpc>
              <a:buFont typeface="Wingdings" pitchFamily="2" charset="2"/>
              <a:buChar char="§"/>
            </a:pPr>
            <a:r>
              <a:rPr lang="en-US" dirty="0" smtClean="0"/>
              <a:t>Household domestic abuse</a:t>
            </a:r>
          </a:p>
          <a:p>
            <a:pPr>
              <a:lnSpc>
                <a:spcPct val="110000"/>
              </a:lnSpc>
              <a:buFont typeface="Wingdings" pitchFamily="2" charset="2"/>
              <a:buChar char="§"/>
            </a:pPr>
            <a:r>
              <a:rPr lang="en-US" dirty="0" smtClean="0"/>
              <a:t>Sexual abuse</a:t>
            </a:r>
          </a:p>
        </p:txBody>
      </p:sp>
      <p:sp>
        <p:nvSpPr>
          <p:cNvPr id="4" name="Round Diagonal Corner Rectangle 3"/>
          <p:cNvSpPr/>
          <p:nvPr/>
        </p:nvSpPr>
        <p:spPr>
          <a:xfrm>
            <a:off x="5867400" y="4495800"/>
            <a:ext cx="2971800" cy="1905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*Some people include additional items, such as measures of poverty and/or dating violence</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Survey Changes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Parent incarceration and verbal abuse added in 2013</a:t>
            </a:r>
          </a:p>
          <a:p>
            <a:pPr>
              <a:buFont typeface="Wingdings" pitchFamily="2" charset="2"/>
              <a:buChar char="§"/>
            </a:pPr>
            <a:r>
              <a:rPr lang="en-US" dirty="0" smtClean="0"/>
              <a:t>Questions about household substance use changed in 2013 (previous questions asked about negative consequences due to use)</a:t>
            </a:r>
          </a:p>
          <a:p>
            <a:pPr>
              <a:buFont typeface="Wingdings" pitchFamily="2" charset="2"/>
              <a:buChar char="§"/>
            </a:pPr>
            <a:r>
              <a:rPr lang="en-US" dirty="0" smtClean="0"/>
              <a:t>Not all questions asked of 5</a:t>
            </a:r>
            <a:r>
              <a:rPr lang="en-US" baseline="30000" dirty="0" smtClean="0"/>
              <a:t>th</a:t>
            </a:r>
            <a:r>
              <a:rPr lang="en-US" dirty="0" smtClean="0"/>
              <a:t> graders; ACE items dropped in 2016 for this grade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Prevalence of aces</a:t>
            </a:r>
            <a:endParaRPr lang="en-US" dirty="0"/>
          </a:p>
        </p:txBody>
      </p:sp>
      <p:pic>
        <p:nvPicPr>
          <p:cNvPr id="6" name="Picture 5" descr="http://tophdimgs.com/data_images/wallpapers/29/427422-pebbles.jpg"/>
          <p:cNvPicPr/>
          <p:nvPr/>
        </p:nvPicPr>
        <p:blipFill>
          <a:blip r:embed="rId2" cstate="print"/>
          <a:srcRect/>
          <a:stretch>
            <a:fillRect/>
          </a:stretch>
        </p:blipFill>
        <p:spPr bwMode="auto">
          <a:xfrm>
            <a:off x="1600200" y="609600"/>
            <a:ext cx="5943600" cy="37147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1037</Words>
  <Application>Microsoft Macintosh PowerPoint</Application>
  <PresentationFormat>On-screen Show (4:3)</PresentationFormat>
  <Paragraphs>218</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Adverse Childhood Experiences in Minnesota</vt:lpstr>
      <vt:lpstr>MN State Epidemiological Outcomes Workgroup</vt:lpstr>
      <vt:lpstr>ACEs</vt:lpstr>
      <vt:lpstr>Minnesota student survey</vt:lpstr>
      <vt:lpstr>The Survey</vt:lpstr>
      <vt:lpstr>2013 MSS</vt:lpstr>
      <vt:lpstr>Seven* ACE Items</vt:lpstr>
      <vt:lpstr>Survey Changes</vt:lpstr>
      <vt:lpstr>Prevalence of aces</vt:lpstr>
      <vt:lpstr>PowerPoint Presentation</vt:lpstr>
      <vt:lpstr>PowerPoint Presentation</vt:lpstr>
      <vt:lpstr>PowerPoint Presentation</vt:lpstr>
      <vt:lpstr>PowerPoint Presentation</vt:lpstr>
      <vt:lpstr>Students Reporting 1+ ACEs</vt:lpstr>
      <vt:lpstr>ACEs + mental health</vt:lpstr>
      <vt:lpstr>Mental Health among Minnesota’s 8th, 9th, and 11th Graders</vt:lpstr>
      <vt:lpstr>ACES + Past Year Mental Health Issues</vt:lpstr>
      <vt:lpstr>ACES + Suicidal Ideation/Attempt</vt:lpstr>
      <vt:lpstr>ACEs + Substance use</vt:lpstr>
      <vt:lpstr>ACES + Past Month Substance Use</vt:lpstr>
      <vt:lpstr>Protective factors</vt:lpstr>
      <vt:lpstr>Protective Factors</vt:lpstr>
      <vt:lpstr>PowerPoint Presentation</vt:lpstr>
      <vt:lpstr>Family</vt:lpstr>
      <vt:lpstr>Schools</vt:lpstr>
      <vt:lpstr>Schools</vt:lpstr>
      <vt:lpstr>Communities</vt:lpstr>
      <vt:lpstr>Accessing the data</vt:lpstr>
      <vt:lpstr>Minnesota Department of Education</vt:lpstr>
      <vt:lpstr>SUMN.org</vt:lpstr>
      <vt:lpstr>Contact</vt:lpstr>
    </vt:vector>
  </TitlesOfParts>
  <Manager/>
  <Company>Grizli777</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Childhood Experiences in Minnesota</dc:title>
  <dc:subject/>
  <dc:creator>Admin</dc:creator>
  <cp:keywords/>
  <dc:description/>
  <cp:lastModifiedBy>Jacquelyn Freund</cp:lastModifiedBy>
  <cp:revision>101</cp:revision>
  <dcterms:created xsi:type="dcterms:W3CDTF">2016-01-21T02:14:29Z</dcterms:created>
  <dcterms:modified xsi:type="dcterms:W3CDTF">2016-08-03T20:18:31Z</dcterms:modified>
  <cp:category/>
</cp:coreProperties>
</file>